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23.xml" ContentType="application/vnd.openxmlformats-officedocument.presentationml.slideLayout+xml"/>
  <Override PartName="/ppt/slideLayouts/slideLayout17.xml" ContentType="application/vnd.openxmlformats-officedocument.presentationml.slideLayout+xml"/>
  <Override PartName="/ppt/notesSlides/notesSlide6.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5.xml" ContentType="application/vnd.openxmlformats-officedocument.presentationml.notesSlide+xml"/>
  <Override PartName="/ppt/slideLayouts/slideLayout18.xml" ContentType="application/vnd.openxmlformats-officedocument.presentationml.slideLayout+xml"/>
  <Override PartName="/ppt/notesSlides/notesSlide4.xml" ContentType="application/vnd.openxmlformats-officedocument.presentationml.notesSlide+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1.xml" ContentType="application/vnd.openxmlformats-officedocument.presentationml.slideLayout+xml"/>
  <Override PartName="/ppt/notesSlides/notesSlide3.xml" ContentType="application/vnd.openxmlformats-officedocument.presentationml.notesSlide+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24.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notesSlides/notesSlide10.xml" ContentType="application/vnd.openxmlformats-officedocument.presentationml.notes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7.xml" ContentType="application/vnd.openxmlformats-officedocument.presentationml.notesSlide+xml"/>
  <Override PartName="/ppt/slideLayouts/slideLayout5.xml" ContentType="application/vnd.openxmlformats-officedocument.presentationml.slideLayout+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charts/chart1.xml" ContentType="application/vnd.openxmlformats-officedocument.drawingml.chart+xml"/>
  <Override PartName="/ppt/charts/chart2.xml" ContentType="application/vnd.openxmlformats-officedocument.drawingml.chart+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lvl1pPr>
      <a:defRPr>
        <a:latin typeface="+mn-lt"/>
        <a:ea typeface="+mn-ea"/>
        <a:cs typeface="+mn-cs"/>
        <a:sym typeface="Helvetica"/>
      </a:defRPr>
    </a:lvl1pPr>
    <a:lvl2pPr>
      <a:defRPr>
        <a:latin typeface="+mn-lt"/>
        <a:ea typeface="+mn-ea"/>
        <a:cs typeface="+mn-cs"/>
        <a:sym typeface="Helvetica"/>
      </a:defRPr>
    </a:lvl2pPr>
    <a:lvl3pPr>
      <a:defRPr>
        <a:latin typeface="+mn-lt"/>
        <a:ea typeface="+mn-ea"/>
        <a:cs typeface="+mn-cs"/>
        <a:sym typeface="Helvetica"/>
      </a:defRPr>
    </a:lvl3pPr>
    <a:lvl4pPr>
      <a:defRPr>
        <a:latin typeface="+mn-lt"/>
        <a:ea typeface="+mn-ea"/>
        <a:cs typeface="+mn-cs"/>
        <a:sym typeface="Helvetica"/>
      </a:defRPr>
    </a:lvl4pPr>
    <a:lvl5pPr>
      <a:defRPr>
        <a:latin typeface="+mn-lt"/>
        <a:ea typeface="+mn-ea"/>
        <a:cs typeface="+mn-cs"/>
        <a:sym typeface="Helvetica"/>
      </a:defRPr>
    </a:lvl5pPr>
    <a:lvl6pPr>
      <a:defRPr>
        <a:latin typeface="+mn-lt"/>
        <a:ea typeface="+mn-ea"/>
        <a:cs typeface="+mn-cs"/>
        <a:sym typeface="Helvetica"/>
      </a:defRPr>
    </a:lvl6pPr>
    <a:lvl7pPr>
      <a:defRPr>
        <a:latin typeface="+mn-lt"/>
        <a:ea typeface="+mn-ea"/>
        <a:cs typeface="+mn-cs"/>
        <a:sym typeface="Helvetica"/>
      </a:defRPr>
    </a:lvl7pPr>
    <a:lvl8pPr>
      <a:defRPr>
        <a:latin typeface="+mn-lt"/>
        <a:ea typeface="+mn-ea"/>
        <a:cs typeface="+mn-cs"/>
        <a:sym typeface="Helvetica"/>
      </a:defRPr>
    </a:lvl8pPr>
    <a:lvl9pPr>
      <a:defRPr>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EEF"/>
          </a:solidFill>
        </a:fill>
      </a:tcStyle>
    </a:wholeTbl>
    <a:band2H>
      <a:tcTxStyle/>
      <a:tcStyle>
        <a:tcBdr/>
        <a:fill>
          <a:solidFill>
            <a:srgbClr val="E9EFF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EEF"/>
          </a:solidFill>
        </a:fill>
      </a:tcStyle>
    </a:wholeTbl>
    <a:band2H>
      <a:tcTxStyle/>
      <a:tcStyle>
        <a:tcBdr/>
        <a:fill>
          <a:solidFill>
            <a:srgbClr val="E9EFF7"/>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a:tcStyle>
        <a:tcBdr/>
        <a:fill>
          <a:solidFill>
            <a:srgbClr val="F0F0F0"/>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CF821DB8-F4EB-4A41-A1BA-3FCAFE7338EE}"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a:tcStyle>
        <a:tcBdr/>
        <a:fill>
          <a:solidFill>
            <a:srgbClr val="EBF1E8"/>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33BA23B1-9221-436E-865A-0063620EA4FD}"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B9BD5"/>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5B9BD5"/>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1" autoAdjust="0"/>
    <p:restoredTop sz="94660"/>
  </p:normalViewPr>
  <p:slideViewPr>
    <p:cSldViewPr snapToGrid="0">
      <p:cViewPr varScale="1">
        <p:scale>
          <a:sx n="109" d="100"/>
          <a:sy n="109" d="100"/>
        </p:scale>
        <p:origin x="64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lvl="0"/>
            <a:endParaRPr lang="en-US" dirty="0"/>
          </a:p>
        </c:rich>
      </c:tx>
      <c:overlay val="1"/>
    </c:title>
    <c:autoTitleDeleted val="0"/>
    <c:plotArea>
      <c:layout>
        <c:manualLayout>
          <c:layoutTarget val="inner"/>
          <c:xMode val="edge"/>
          <c:yMode val="edge"/>
          <c:x val="6.50945E-2"/>
          <c:y val="4.9488900000000002E-2"/>
          <c:w val="0.92857999999999996"/>
          <c:h val="0.81345299999999998"/>
        </c:manualLayout>
      </c:layout>
      <c:lineChart>
        <c:grouping val="standard"/>
        <c:varyColors val="0"/>
        <c:ser>
          <c:idx val="0"/>
          <c:order val="0"/>
          <c:tx>
            <c:strRef>
              <c:f>Sheet1!$B$1</c:f>
              <c:strCache>
                <c:ptCount val="1"/>
                <c:pt idx="0">
                  <c:v>California Rate</c:v>
                </c:pt>
              </c:strCache>
            </c:strRef>
          </c:tx>
          <c:spPr>
            <a:ln w="38100" cap="flat">
              <a:solidFill>
                <a:srgbClr val="0000FF"/>
              </a:solidFill>
              <a:prstDash val="solid"/>
              <a:bevel/>
            </a:ln>
            <a:effectLst/>
          </c:spPr>
          <c:marker>
            <c:symbol val="triangle"/>
            <c:size val="4"/>
            <c:spPr>
              <a:solidFill>
                <a:srgbClr val="0000FF"/>
              </a:solidFill>
              <a:ln w="25400" cap="flat">
                <a:solidFill>
                  <a:srgbClr val="0000FF"/>
                </a:solidFill>
                <a:prstDash val="solid"/>
                <a:bevel/>
              </a:ln>
              <a:effectLst/>
            </c:spPr>
          </c:marker>
          <c:dLbls>
            <c:numFmt formatCode="0.0" sourceLinked="0"/>
            <c:spPr>
              <a:noFill/>
              <a:ln>
                <a:noFill/>
              </a:ln>
              <a:effectLst/>
            </c:spPr>
            <c:txPr>
              <a:bodyPr/>
              <a:lstStyle/>
              <a:p>
                <a:pPr lvl="0">
                  <a:defRPr sz="1000" b="0" i="0" u="none" strike="noStrike">
                    <a:solidFill>
                      <a:srgbClr val="000000"/>
                    </a:solidFill>
                    <a:effectLst/>
                    <a:latin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Sheet1!$B$2:$B$13</c:f>
              <c:numCache>
                <c:formatCode>General</c:formatCode>
                <c:ptCount val="12"/>
                <c:pt idx="0">
                  <c:v>7.7</c:v>
                </c:pt>
                <c:pt idx="1">
                  <c:v>10.9</c:v>
                </c:pt>
                <c:pt idx="2">
                  <c:v>9.6999999999999993</c:v>
                </c:pt>
                <c:pt idx="3">
                  <c:v>10</c:v>
                </c:pt>
                <c:pt idx="4">
                  <c:v>14.6</c:v>
                </c:pt>
                <c:pt idx="5">
                  <c:v>11.8</c:v>
                </c:pt>
                <c:pt idx="6">
                  <c:v>11.7</c:v>
                </c:pt>
                <c:pt idx="7">
                  <c:v>16.899999999999999</c:v>
                </c:pt>
                <c:pt idx="8">
                  <c:v>11.1</c:v>
                </c:pt>
                <c:pt idx="9">
                  <c:v>14</c:v>
                </c:pt>
                <c:pt idx="10">
                  <c:v>11.6</c:v>
                </c:pt>
                <c:pt idx="11">
                  <c:v>9.1999999999999993</c:v>
                </c:pt>
              </c:numCache>
            </c:numRef>
          </c:val>
          <c:smooth val="0"/>
          <c:extLst>
            <c:ext xmlns:c16="http://schemas.microsoft.com/office/drawing/2014/chart" uri="{C3380CC4-5D6E-409C-BE32-E72D297353CC}">
              <c16:uniqueId val="{00000000-7F13-414B-91CA-A4E0695A2512}"/>
            </c:ext>
          </c:extLst>
        </c:ser>
        <c:ser>
          <c:idx val="1"/>
          <c:order val="1"/>
          <c:tx>
            <c:strRef>
              <c:f>Sheet1!$C$1</c:f>
              <c:strCache>
                <c:ptCount val="1"/>
                <c:pt idx="0">
                  <c:v>United States Rate</c:v>
                </c:pt>
              </c:strCache>
            </c:strRef>
          </c:tx>
          <c:spPr>
            <a:ln w="38100" cap="flat">
              <a:solidFill>
                <a:srgbClr val="008000"/>
              </a:solidFill>
              <a:prstDash val="solid"/>
              <a:bevel/>
            </a:ln>
            <a:effectLst/>
          </c:spPr>
          <c:marker>
            <c:symbol val="square"/>
            <c:size val="4"/>
            <c:spPr>
              <a:solidFill>
                <a:srgbClr val="008000"/>
              </a:solidFill>
              <a:ln w="25400" cap="flat">
                <a:solidFill>
                  <a:srgbClr val="008000"/>
                </a:solidFill>
                <a:prstDash val="solid"/>
                <a:bevel/>
              </a:ln>
              <a:effectLst/>
            </c:spPr>
          </c:marker>
          <c:dLbls>
            <c:numFmt formatCode="0.0" sourceLinked="0"/>
            <c:spPr>
              <a:noFill/>
              <a:ln>
                <a:noFill/>
              </a:ln>
              <a:effectLst/>
            </c:spPr>
            <c:txPr>
              <a:bodyPr/>
              <a:lstStyle/>
              <a:p>
                <a:pPr lvl="0">
                  <a:defRPr sz="1000" b="0" i="0" u="none" strike="noStrike">
                    <a:solidFill>
                      <a:srgbClr val="000000"/>
                    </a:solidFill>
                    <a:effectLst/>
                    <a:latin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strCache>
            </c:strRef>
          </c:cat>
          <c:val>
            <c:numRef>
              <c:f>Sheet1!$C$2:$C$13</c:f>
              <c:numCache>
                <c:formatCode>General</c:formatCode>
                <c:ptCount val="12"/>
                <c:pt idx="0">
                  <c:v>9.9</c:v>
                </c:pt>
                <c:pt idx="1">
                  <c:v>9.8000000000000007</c:v>
                </c:pt>
                <c:pt idx="2">
                  <c:v>9.9</c:v>
                </c:pt>
                <c:pt idx="3">
                  <c:v>8.9</c:v>
                </c:pt>
                <c:pt idx="4">
                  <c:v>12.1</c:v>
                </c:pt>
                <c:pt idx="5">
                  <c:v>13.1</c:v>
                </c:pt>
                <c:pt idx="6">
                  <c:v>15.1</c:v>
                </c:pt>
                <c:pt idx="7">
                  <c:v>13.3</c:v>
                </c:pt>
                <c:pt idx="8">
                  <c:v>12.7</c:v>
                </c:pt>
                <c:pt idx="9">
                  <c:v>15.5</c:v>
                </c:pt>
                <c:pt idx="10">
                  <c:v>16.600000000000001</c:v>
                </c:pt>
                <c:pt idx="11">
                  <c:v>16.8</c:v>
                </c:pt>
              </c:numCache>
            </c:numRef>
          </c:val>
          <c:smooth val="0"/>
          <c:extLst>
            <c:ext xmlns:c16="http://schemas.microsoft.com/office/drawing/2014/chart" uri="{C3380CC4-5D6E-409C-BE32-E72D297353CC}">
              <c16:uniqueId val="{00000001-7F13-414B-91CA-A4E0695A2512}"/>
            </c:ext>
          </c:extLst>
        </c:ser>
        <c:dLbls>
          <c:showLegendKey val="0"/>
          <c:showVal val="0"/>
          <c:showCatName val="0"/>
          <c:showSerName val="0"/>
          <c:showPercent val="0"/>
          <c:showBubbleSize val="0"/>
        </c:dLbls>
        <c:marker val="1"/>
        <c:smooth val="0"/>
        <c:axId val="311067496"/>
        <c:axId val="1"/>
      </c:lineChart>
      <c:catAx>
        <c:axId val="311067496"/>
        <c:scaling>
          <c:orientation val="minMax"/>
        </c:scaling>
        <c:delete val="0"/>
        <c:axPos val="b"/>
        <c:title>
          <c:tx>
            <c:rich>
              <a:bodyPr rot="0"/>
              <a:lstStyle/>
              <a:p>
                <a:pPr lvl="0">
                  <a:defRPr sz="1200" b="1" i="0" u="none" strike="noStrike">
                    <a:solidFill>
                      <a:srgbClr val="000000"/>
                    </a:solidFill>
                    <a:effectLst/>
                    <a:latin typeface="Arial"/>
                  </a:defRPr>
                </a:pPr>
                <a:r>
                  <a:rPr lang="en-US" sz="1200" b="1" i="0" u="none" strike="noStrike" dirty="0">
                    <a:solidFill>
                      <a:srgbClr val="000000"/>
                    </a:solidFill>
                    <a:effectLst/>
                    <a:latin typeface="Arial"/>
                  </a:rPr>
                  <a:t>Year</a:t>
                </a:r>
              </a:p>
            </c:rich>
          </c:tx>
          <c:overlay val="1"/>
        </c:title>
        <c:numFmt formatCode="General" sourceLinked="1"/>
        <c:majorTickMark val="cross"/>
        <c:minorTickMark val="none"/>
        <c:tickLblPos val="low"/>
        <c:spPr>
          <a:ln w="12700" cap="flat">
            <a:solidFill>
              <a:srgbClr val="FFFFFF"/>
            </a:solidFill>
            <a:prstDash val="solid"/>
            <a:bevel/>
          </a:ln>
        </c:spPr>
        <c:txPr>
          <a:bodyPr rot="0"/>
          <a:lstStyle/>
          <a:p>
            <a:pPr lvl="0">
              <a:defRPr sz="1100" b="1" i="0" u="none" strike="noStrike">
                <a:solidFill>
                  <a:srgbClr val="000000"/>
                </a:solidFill>
                <a:effectLst/>
                <a:latin typeface="Arial"/>
              </a:defRPr>
            </a:pPr>
            <a:endParaRPr lang="en-US"/>
          </a:p>
        </c:txPr>
        <c:crossAx val="1"/>
        <c:crosses val="autoZero"/>
        <c:auto val="1"/>
        <c:lblAlgn val="ctr"/>
        <c:lblOffset val="100"/>
        <c:noMultiLvlLbl val="1"/>
      </c:catAx>
      <c:valAx>
        <c:axId val="1"/>
        <c:scaling>
          <c:orientation val="minMax"/>
        </c:scaling>
        <c:delete val="0"/>
        <c:axPos val="l"/>
        <c:numFmt formatCode="0.0" sourceLinked="0"/>
        <c:majorTickMark val="cross"/>
        <c:minorTickMark val="none"/>
        <c:tickLblPos val="nextTo"/>
        <c:spPr>
          <a:ln w="12700" cap="flat">
            <a:solidFill>
              <a:srgbClr val="FFFFFF"/>
            </a:solidFill>
            <a:prstDash val="solid"/>
            <a:bevel/>
          </a:ln>
        </c:spPr>
        <c:txPr>
          <a:bodyPr rot="0"/>
          <a:lstStyle/>
          <a:p>
            <a:pPr lvl="0">
              <a:defRPr sz="1200" b="1" i="0" u="none" strike="noStrike">
                <a:solidFill>
                  <a:srgbClr val="000000"/>
                </a:solidFill>
                <a:effectLst/>
                <a:latin typeface="Arial"/>
              </a:defRPr>
            </a:pPr>
            <a:endParaRPr lang="en-US"/>
          </a:p>
        </c:txPr>
        <c:crossAx val="311067496"/>
        <c:crosses val="autoZero"/>
        <c:crossBetween val="between"/>
        <c:majorUnit val="4.25"/>
        <c:minorUnit val="2.125"/>
      </c:valAx>
      <c:spPr>
        <a:solidFill>
          <a:srgbClr val="FFFFFF"/>
        </a:solidFill>
        <a:ln w="12700" cap="flat">
          <a:solidFill>
            <a:srgbClr val="FFFFFF"/>
          </a:solidFill>
          <a:prstDash val="solid"/>
          <a:bevel/>
        </a:ln>
        <a:effectLst/>
      </c:spPr>
    </c:plotArea>
    <c:legend>
      <c:legendPos val="r"/>
      <c:layout>
        <c:manualLayout>
          <c:xMode val="edge"/>
          <c:yMode val="edge"/>
          <c:x val="0.71054300000000004"/>
          <c:y val="0.44878400000000002"/>
          <c:w val="0.28945700000000002"/>
          <c:h val="8.2079299999999994E-2"/>
        </c:manualLayout>
      </c:layout>
      <c:overlay val="1"/>
      <c:spPr>
        <a:solidFill>
          <a:srgbClr val="FFFFFF"/>
        </a:solidFill>
        <a:ln w="12700" cap="flat">
          <a:noFill/>
          <a:miter lim="400000"/>
        </a:ln>
        <a:effectLst/>
      </c:spPr>
      <c:txPr>
        <a:bodyPr/>
        <a:lstStyle/>
        <a:p>
          <a:pPr lvl="0">
            <a:defRPr sz="1000" b="0" i="0" u="none" strike="noStrike">
              <a:solidFill>
                <a:srgbClr val="000000"/>
              </a:solidFill>
              <a:effectLst/>
              <a:latin typeface="Arial"/>
            </a:defRPr>
          </a:pPr>
          <a:endParaRPr lang="en-US"/>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lvl="0"/>
            <a:endParaRPr lang="en-US" dirty="0"/>
          </a:p>
        </c:rich>
      </c:tx>
      <c:overlay val="1"/>
    </c:title>
    <c:autoTitleDeleted val="0"/>
    <c:plotArea>
      <c:layout>
        <c:manualLayout>
          <c:layoutTarget val="inner"/>
          <c:xMode val="edge"/>
          <c:yMode val="edge"/>
          <c:x val="4.3691599999999997E-2"/>
          <c:y val="4.0142799999999999E-2"/>
          <c:w val="0.91054900000000005"/>
          <c:h val="0.82427600000000001"/>
        </c:manualLayout>
      </c:layout>
      <c:lineChart>
        <c:grouping val="standard"/>
        <c:varyColors val="0"/>
        <c:ser>
          <c:idx val="0"/>
          <c:order val="0"/>
          <c:tx>
            <c:strRef>
              <c:f>Sheet1!$B$1</c:f>
              <c:strCache>
                <c:ptCount val="1"/>
                <c:pt idx="0">
                  <c:v>White, Non-Hispanic</c:v>
                </c:pt>
              </c:strCache>
            </c:strRef>
          </c:tx>
          <c:spPr>
            <a:ln w="38100" cap="flat">
              <a:solidFill>
                <a:srgbClr val="008000"/>
              </a:solidFill>
              <a:prstDash val="solid"/>
              <a:bevel/>
            </a:ln>
            <a:effectLst/>
          </c:spPr>
          <c:marker>
            <c:symbol val="circle"/>
            <c:size val="6"/>
            <c:spPr>
              <a:solidFill>
                <a:srgbClr val="008000"/>
              </a:solidFill>
              <a:ln w="25400" cap="flat">
                <a:solidFill>
                  <a:srgbClr val="008000"/>
                </a:solidFill>
                <a:prstDash val="solid"/>
                <a:bevel/>
              </a:ln>
              <a:effectLst/>
            </c:spPr>
          </c:marker>
          <c:dLbls>
            <c:numFmt formatCode="0.0" sourceLinked="0"/>
            <c:spPr>
              <a:noFill/>
              <a:ln>
                <a:noFill/>
              </a:ln>
              <a:effectLst/>
            </c:spPr>
            <c:txPr>
              <a:bodyPr/>
              <a:lstStyle/>
              <a:p>
                <a:pPr lvl="0">
                  <a:defRPr sz="1200" b="1" i="0" u="none" strike="noStrike">
                    <a:solidFill>
                      <a:srgbClr val="008000"/>
                    </a:solidFill>
                    <a:effectLst/>
                    <a:latin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1999-2001</c:v>
                </c:pt>
                <c:pt idx="1">
                  <c:v>2000-2002</c:v>
                </c:pt>
                <c:pt idx="2">
                  <c:v>2001-2003</c:v>
                </c:pt>
                <c:pt idx="3">
                  <c:v>2002-2004</c:v>
                </c:pt>
                <c:pt idx="4">
                  <c:v>2003-2005</c:v>
                </c:pt>
                <c:pt idx="5">
                  <c:v>2004-2006</c:v>
                </c:pt>
                <c:pt idx="6">
                  <c:v>2005-2007</c:v>
                </c:pt>
                <c:pt idx="7">
                  <c:v>2006-2008</c:v>
                </c:pt>
                <c:pt idx="8">
                  <c:v>2007-2009</c:v>
                </c:pt>
                <c:pt idx="9">
                  <c:v>2008-2010</c:v>
                </c:pt>
              </c:strCache>
            </c:strRef>
          </c:cat>
          <c:val>
            <c:numRef>
              <c:f>Sheet1!$B$2:$B$11</c:f>
              <c:numCache>
                <c:formatCode>General</c:formatCode>
                <c:ptCount val="10"/>
                <c:pt idx="0">
                  <c:v>7.1</c:v>
                </c:pt>
                <c:pt idx="1">
                  <c:v>9.5</c:v>
                </c:pt>
                <c:pt idx="2">
                  <c:v>10.9</c:v>
                </c:pt>
                <c:pt idx="3">
                  <c:v>11.8</c:v>
                </c:pt>
                <c:pt idx="4">
                  <c:v>10.9</c:v>
                </c:pt>
                <c:pt idx="5">
                  <c:v>12.2</c:v>
                </c:pt>
                <c:pt idx="6">
                  <c:v>11.5</c:v>
                </c:pt>
                <c:pt idx="7">
                  <c:v>12.4</c:v>
                </c:pt>
                <c:pt idx="8">
                  <c:v>10.9</c:v>
                </c:pt>
                <c:pt idx="9">
                  <c:v>10.7</c:v>
                </c:pt>
              </c:numCache>
            </c:numRef>
          </c:val>
          <c:smooth val="0"/>
          <c:extLst>
            <c:ext xmlns:c16="http://schemas.microsoft.com/office/drawing/2014/chart" uri="{C3380CC4-5D6E-409C-BE32-E72D297353CC}">
              <c16:uniqueId val="{00000000-EEE2-4FC2-8DC7-FFD07DD07885}"/>
            </c:ext>
          </c:extLst>
        </c:ser>
        <c:ser>
          <c:idx val="1"/>
          <c:order val="1"/>
          <c:tx>
            <c:strRef>
              <c:f>Sheet1!$C$1</c:f>
              <c:strCache>
                <c:ptCount val="1"/>
                <c:pt idx="0">
                  <c:v>African-American, Non-Hispanic</c:v>
                </c:pt>
              </c:strCache>
            </c:strRef>
          </c:tx>
          <c:spPr>
            <a:ln w="38100" cap="flat">
              <a:solidFill>
                <a:srgbClr val="FF0000"/>
              </a:solidFill>
              <a:prstDash val="solid"/>
              <a:bevel/>
            </a:ln>
            <a:effectLst/>
          </c:spPr>
          <c:marker>
            <c:symbol val="triangle"/>
            <c:size val="6"/>
            <c:spPr>
              <a:solidFill>
                <a:srgbClr val="FF0000"/>
              </a:solidFill>
              <a:ln w="25400" cap="flat">
                <a:solidFill>
                  <a:srgbClr val="FF0000"/>
                </a:solidFill>
                <a:prstDash val="solid"/>
                <a:bevel/>
              </a:ln>
              <a:effectLst/>
            </c:spPr>
          </c:marker>
          <c:dLbls>
            <c:numFmt formatCode="0.0" sourceLinked="0"/>
            <c:spPr>
              <a:noFill/>
              <a:ln>
                <a:noFill/>
              </a:ln>
              <a:effectLst/>
            </c:spPr>
            <c:txPr>
              <a:bodyPr/>
              <a:lstStyle/>
              <a:p>
                <a:pPr lvl="0">
                  <a:defRPr sz="1200" b="1" i="0" u="none" strike="noStrike">
                    <a:solidFill>
                      <a:srgbClr val="000000"/>
                    </a:solidFill>
                    <a:effectLst/>
                    <a:latin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1999-2001</c:v>
                </c:pt>
                <c:pt idx="1">
                  <c:v>2000-2002</c:v>
                </c:pt>
                <c:pt idx="2">
                  <c:v>2001-2003</c:v>
                </c:pt>
                <c:pt idx="3">
                  <c:v>2002-2004</c:v>
                </c:pt>
                <c:pt idx="4">
                  <c:v>2003-2005</c:v>
                </c:pt>
                <c:pt idx="5">
                  <c:v>2004-2006</c:v>
                </c:pt>
                <c:pt idx="6">
                  <c:v>2005-2007</c:v>
                </c:pt>
                <c:pt idx="7">
                  <c:v>2006-2008</c:v>
                </c:pt>
                <c:pt idx="8">
                  <c:v>2007-2009</c:v>
                </c:pt>
                <c:pt idx="9">
                  <c:v>2008-2010</c:v>
                </c:pt>
              </c:strCache>
            </c:strRef>
          </c:cat>
          <c:val>
            <c:numRef>
              <c:f>Sheet1!$C$2:$C$11</c:f>
              <c:numCache>
                <c:formatCode>General</c:formatCode>
                <c:ptCount val="10"/>
                <c:pt idx="0">
                  <c:v>27.7</c:v>
                </c:pt>
                <c:pt idx="1">
                  <c:v>29</c:v>
                </c:pt>
                <c:pt idx="2">
                  <c:v>32.200000000000003</c:v>
                </c:pt>
                <c:pt idx="3">
                  <c:v>35.299999999999997</c:v>
                </c:pt>
                <c:pt idx="4">
                  <c:v>41.5</c:v>
                </c:pt>
                <c:pt idx="5">
                  <c:v>45.7</c:v>
                </c:pt>
                <c:pt idx="6">
                  <c:v>51</c:v>
                </c:pt>
                <c:pt idx="7">
                  <c:v>46.1</c:v>
                </c:pt>
                <c:pt idx="8">
                  <c:v>41.1</c:v>
                </c:pt>
                <c:pt idx="9">
                  <c:v>33.799999999999997</c:v>
                </c:pt>
              </c:numCache>
            </c:numRef>
          </c:val>
          <c:smooth val="0"/>
          <c:extLst>
            <c:ext xmlns:c16="http://schemas.microsoft.com/office/drawing/2014/chart" uri="{C3380CC4-5D6E-409C-BE32-E72D297353CC}">
              <c16:uniqueId val="{00000001-EEE2-4FC2-8DC7-FFD07DD07885}"/>
            </c:ext>
          </c:extLst>
        </c:ser>
        <c:ser>
          <c:idx val="2"/>
          <c:order val="2"/>
          <c:tx>
            <c:strRef>
              <c:f>Sheet1!$D$1</c:f>
              <c:strCache>
                <c:ptCount val="1"/>
                <c:pt idx="0">
                  <c:v>Hispanic</c:v>
                </c:pt>
              </c:strCache>
            </c:strRef>
          </c:tx>
          <c:spPr>
            <a:ln w="38100" cap="flat">
              <a:solidFill>
                <a:srgbClr val="0000FF"/>
              </a:solidFill>
              <a:prstDash val="solid"/>
              <a:bevel/>
            </a:ln>
            <a:effectLst/>
          </c:spPr>
          <c:marker>
            <c:symbol val="diamond"/>
            <c:size val="4"/>
            <c:spPr>
              <a:solidFill>
                <a:srgbClr val="0000FF"/>
              </a:solidFill>
              <a:ln w="25400" cap="flat">
                <a:solidFill>
                  <a:srgbClr val="0000FF"/>
                </a:solidFill>
                <a:prstDash val="solid"/>
                <a:bevel/>
              </a:ln>
              <a:effectLst/>
            </c:spPr>
          </c:marker>
          <c:dLbls>
            <c:numFmt formatCode="0.0" sourceLinked="0"/>
            <c:spPr>
              <a:noFill/>
              <a:ln>
                <a:noFill/>
              </a:ln>
              <a:effectLst/>
            </c:spPr>
            <c:txPr>
              <a:bodyPr/>
              <a:lstStyle/>
              <a:p>
                <a:pPr lvl="0">
                  <a:defRPr sz="1200" b="1" i="0" u="none" strike="noStrike">
                    <a:solidFill>
                      <a:srgbClr val="0000FF"/>
                    </a:solidFill>
                    <a:effectLst/>
                    <a:latin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1999-2001</c:v>
                </c:pt>
                <c:pt idx="1">
                  <c:v>2000-2002</c:v>
                </c:pt>
                <c:pt idx="2">
                  <c:v>2001-2003</c:v>
                </c:pt>
                <c:pt idx="3">
                  <c:v>2002-2004</c:v>
                </c:pt>
                <c:pt idx="4">
                  <c:v>2003-2005</c:v>
                </c:pt>
                <c:pt idx="5">
                  <c:v>2004-2006</c:v>
                </c:pt>
                <c:pt idx="6">
                  <c:v>2005-2007</c:v>
                </c:pt>
                <c:pt idx="7">
                  <c:v>2006-2008</c:v>
                </c:pt>
                <c:pt idx="8">
                  <c:v>2007-2009</c:v>
                </c:pt>
                <c:pt idx="9">
                  <c:v>2008-2010</c:v>
                </c:pt>
              </c:strCache>
            </c:strRef>
          </c:cat>
          <c:val>
            <c:numRef>
              <c:f>Sheet1!$D$2:$D$11</c:f>
              <c:numCache>
                <c:formatCode>General</c:formatCode>
                <c:ptCount val="10"/>
                <c:pt idx="0">
                  <c:v>9.1</c:v>
                </c:pt>
                <c:pt idx="1">
                  <c:v>9.1999999999999993</c:v>
                </c:pt>
                <c:pt idx="2">
                  <c:v>10.6</c:v>
                </c:pt>
                <c:pt idx="3">
                  <c:v>10.8</c:v>
                </c:pt>
                <c:pt idx="4">
                  <c:v>11.7</c:v>
                </c:pt>
                <c:pt idx="5">
                  <c:v>11.9</c:v>
                </c:pt>
                <c:pt idx="6">
                  <c:v>11.7</c:v>
                </c:pt>
                <c:pt idx="7">
                  <c:v>12.8</c:v>
                </c:pt>
                <c:pt idx="8">
                  <c:v>11.1</c:v>
                </c:pt>
                <c:pt idx="9">
                  <c:v>10.4</c:v>
                </c:pt>
              </c:numCache>
            </c:numRef>
          </c:val>
          <c:smooth val="0"/>
          <c:extLst>
            <c:ext xmlns:c16="http://schemas.microsoft.com/office/drawing/2014/chart" uri="{C3380CC4-5D6E-409C-BE32-E72D297353CC}">
              <c16:uniqueId val="{00000002-EEE2-4FC2-8DC7-FFD07DD07885}"/>
            </c:ext>
          </c:extLst>
        </c:ser>
        <c:ser>
          <c:idx val="3"/>
          <c:order val="3"/>
          <c:tx>
            <c:strRef>
              <c:f>Sheet1!$E$1</c:f>
              <c:strCache>
                <c:ptCount val="1"/>
                <c:pt idx="0">
                  <c:v>Asian, Non-Hispanic</c:v>
                </c:pt>
              </c:strCache>
            </c:strRef>
          </c:tx>
          <c:spPr>
            <a:ln w="38100" cap="flat">
              <a:solidFill>
                <a:srgbClr val="993366"/>
              </a:solidFill>
              <a:prstDash val="solid"/>
              <a:bevel/>
            </a:ln>
            <a:effectLst/>
          </c:spPr>
          <c:marker>
            <c:symbol val="circle"/>
            <c:size val="4"/>
            <c:spPr>
              <a:solidFill>
                <a:srgbClr val="993366"/>
              </a:solidFill>
              <a:ln w="25400" cap="flat">
                <a:solidFill>
                  <a:srgbClr val="993366"/>
                </a:solidFill>
                <a:prstDash val="solid"/>
                <a:bevel/>
              </a:ln>
              <a:effectLst/>
            </c:spPr>
          </c:marker>
          <c:dLbls>
            <c:numFmt formatCode="0.0" sourceLinked="0"/>
            <c:spPr>
              <a:noFill/>
              <a:ln>
                <a:noFill/>
              </a:ln>
              <a:effectLst/>
            </c:spPr>
            <c:txPr>
              <a:bodyPr/>
              <a:lstStyle/>
              <a:p>
                <a:pPr lvl="0">
                  <a:defRPr sz="1200" b="1" i="0" u="none" strike="noStrike">
                    <a:solidFill>
                      <a:srgbClr val="993366"/>
                    </a:solidFill>
                    <a:effectLst/>
                    <a:latin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1999-2001</c:v>
                </c:pt>
                <c:pt idx="1">
                  <c:v>2000-2002</c:v>
                </c:pt>
                <c:pt idx="2">
                  <c:v>2001-2003</c:v>
                </c:pt>
                <c:pt idx="3">
                  <c:v>2002-2004</c:v>
                </c:pt>
                <c:pt idx="4">
                  <c:v>2003-2005</c:v>
                </c:pt>
                <c:pt idx="5">
                  <c:v>2004-2006</c:v>
                </c:pt>
                <c:pt idx="6">
                  <c:v>2005-2007</c:v>
                </c:pt>
                <c:pt idx="7">
                  <c:v>2006-2008</c:v>
                </c:pt>
                <c:pt idx="8">
                  <c:v>2007-2009</c:v>
                </c:pt>
                <c:pt idx="9">
                  <c:v>2008-2010</c:v>
                </c:pt>
              </c:strCache>
            </c:strRef>
          </c:cat>
          <c:val>
            <c:numRef>
              <c:f>Sheet1!$E$2:$E$11</c:f>
              <c:numCache>
                <c:formatCode>General</c:formatCode>
                <c:ptCount val="10"/>
                <c:pt idx="0">
                  <c:v>7.6</c:v>
                </c:pt>
                <c:pt idx="1">
                  <c:v>8.5</c:v>
                </c:pt>
                <c:pt idx="2">
                  <c:v>9</c:v>
                </c:pt>
                <c:pt idx="3">
                  <c:v>9.8000000000000007</c:v>
                </c:pt>
                <c:pt idx="4">
                  <c:v>9.1999999999999993</c:v>
                </c:pt>
                <c:pt idx="5">
                  <c:v>10.199999999999999</c:v>
                </c:pt>
                <c:pt idx="6">
                  <c:v>7.9</c:v>
                </c:pt>
                <c:pt idx="7">
                  <c:v>9.3000000000000007</c:v>
                </c:pt>
                <c:pt idx="8">
                  <c:v>8.4</c:v>
                </c:pt>
                <c:pt idx="9">
                  <c:v>9.6</c:v>
                </c:pt>
              </c:numCache>
            </c:numRef>
          </c:val>
          <c:smooth val="0"/>
          <c:extLst>
            <c:ext xmlns:c16="http://schemas.microsoft.com/office/drawing/2014/chart" uri="{C3380CC4-5D6E-409C-BE32-E72D297353CC}">
              <c16:uniqueId val="{00000003-EEE2-4FC2-8DC7-FFD07DD07885}"/>
            </c:ext>
          </c:extLst>
        </c:ser>
        <c:dLbls>
          <c:showLegendKey val="0"/>
          <c:showVal val="0"/>
          <c:showCatName val="0"/>
          <c:showSerName val="0"/>
          <c:showPercent val="0"/>
          <c:showBubbleSize val="0"/>
        </c:dLbls>
        <c:marker val="1"/>
        <c:smooth val="0"/>
        <c:axId val="382851304"/>
        <c:axId val="1"/>
      </c:lineChart>
      <c:catAx>
        <c:axId val="382851304"/>
        <c:scaling>
          <c:orientation val="minMax"/>
        </c:scaling>
        <c:delete val="0"/>
        <c:axPos val="b"/>
        <c:title>
          <c:tx>
            <c:rich>
              <a:bodyPr rot="0"/>
              <a:lstStyle/>
              <a:p>
                <a:pPr lvl="0">
                  <a:defRPr sz="1200" b="1" i="0" u="none" strike="noStrike">
                    <a:solidFill>
                      <a:srgbClr val="000000"/>
                    </a:solidFill>
                    <a:effectLst/>
                    <a:latin typeface="Arial"/>
                  </a:defRPr>
                </a:pPr>
                <a:r>
                  <a:rPr lang="en-US" sz="1200" b="1" i="0" u="none" strike="noStrike" dirty="0">
                    <a:solidFill>
                      <a:srgbClr val="000000"/>
                    </a:solidFill>
                    <a:effectLst/>
                    <a:latin typeface="Arial"/>
                  </a:rPr>
                  <a:t>Three-Year Moving Average</a:t>
                </a:r>
              </a:p>
            </c:rich>
          </c:tx>
          <c:overlay val="1"/>
        </c:title>
        <c:numFmt formatCode="General" sourceLinked="1"/>
        <c:majorTickMark val="in"/>
        <c:minorTickMark val="none"/>
        <c:tickLblPos val="low"/>
        <c:spPr>
          <a:ln w="12700" cap="flat">
            <a:solidFill>
              <a:srgbClr val="000000"/>
            </a:solidFill>
            <a:prstDash val="solid"/>
            <a:miter lim="400000"/>
          </a:ln>
        </c:spPr>
        <c:txPr>
          <a:bodyPr rot="0"/>
          <a:lstStyle/>
          <a:p>
            <a:pPr lvl="0">
              <a:defRPr sz="1200" b="1" i="0" u="none" strike="noStrike">
                <a:solidFill>
                  <a:srgbClr val="000000"/>
                </a:solidFill>
                <a:effectLst/>
                <a:latin typeface="Arial"/>
              </a:defRPr>
            </a:pPr>
            <a:endParaRPr lang="en-US"/>
          </a:p>
        </c:txPr>
        <c:crossAx val="1"/>
        <c:crosses val="autoZero"/>
        <c:auto val="1"/>
        <c:lblAlgn val="ctr"/>
        <c:lblOffset val="100"/>
        <c:noMultiLvlLbl val="1"/>
      </c:catAx>
      <c:valAx>
        <c:axId val="1"/>
        <c:scaling>
          <c:orientation val="minMax"/>
          <c:max val="60"/>
        </c:scaling>
        <c:delete val="0"/>
        <c:axPos val="l"/>
        <c:numFmt formatCode="0.#" sourceLinked="0"/>
        <c:majorTickMark val="in"/>
        <c:minorTickMark val="none"/>
        <c:tickLblPos val="nextTo"/>
        <c:spPr>
          <a:ln w="12700" cap="flat">
            <a:solidFill>
              <a:srgbClr val="000000"/>
            </a:solidFill>
            <a:prstDash val="solid"/>
            <a:miter lim="400000"/>
          </a:ln>
        </c:spPr>
        <c:txPr>
          <a:bodyPr rot="0"/>
          <a:lstStyle/>
          <a:p>
            <a:pPr lvl="0">
              <a:defRPr sz="1200" b="1" i="0" u="none" strike="noStrike">
                <a:solidFill>
                  <a:srgbClr val="000000"/>
                </a:solidFill>
                <a:effectLst/>
                <a:latin typeface="Arial"/>
              </a:defRPr>
            </a:pPr>
            <a:endParaRPr lang="en-US"/>
          </a:p>
        </c:txPr>
        <c:crossAx val="382851304"/>
        <c:crosses val="autoZero"/>
        <c:crossBetween val="between"/>
        <c:majorUnit val="15"/>
        <c:minorUnit val="7.5"/>
      </c:valAx>
      <c:spPr>
        <a:noFill/>
        <a:ln w="12700" cap="flat">
          <a:noFill/>
          <a:miter lim="400000"/>
        </a:ln>
        <a:effectLst/>
      </c:spPr>
    </c:plotArea>
    <c:legend>
      <c:legendPos val="r"/>
      <c:layout>
        <c:manualLayout>
          <c:xMode val="edge"/>
          <c:yMode val="edge"/>
          <c:x val="5.8693500000000003E-2"/>
          <c:y val="1.60509E-2"/>
          <c:w val="0.941307"/>
          <c:h val="0.11561399999999999"/>
        </c:manualLayout>
      </c:layout>
      <c:overlay val="1"/>
      <c:spPr>
        <a:noFill/>
        <a:ln w="12700" cap="flat">
          <a:noFill/>
          <a:miter lim="400000"/>
        </a:ln>
        <a:effectLst/>
      </c:spPr>
      <c:txPr>
        <a:bodyPr/>
        <a:lstStyle/>
        <a:p>
          <a:pPr lvl="0">
            <a:defRPr sz="1600" b="1" i="0" u="none" strike="noStrike">
              <a:solidFill>
                <a:srgbClr val="000000"/>
              </a:solidFill>
              <a:effectLst/>
              <a:latin typeface="Arial"/>
            </a:defRPr>
          </a:pPr>
          <a:endParaRPr lang="en-US"/>
        </a:p>
      </c:txPr>
    </c:legend>
    <c:plotVisOnly val="0"/>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97" name="Shape 97"/>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hqlibdoc.who.int/publications/2010/9789241500265_eng.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noRot="1" noChangeAspect="1"/>
          </p:cNvSpPr>
          <p:nvPr>
            <p:ph type="sldImg"/>
          </p:nvPr>
        </p:nvSpPr>
        <p:spPr>
          <a:xfrm>
            <a:off x="381000" y="685800"/>
            <a:ext cx="6096000" cy="3429000"/>
          </a:xfrm>
          <a:prstGeom prst="rect">
            <a:avLst/>
          </a:prstGeom>
        </p:spPr>
        <p:txBody>
          <a:bodyPr/>
          <a:lstStyle/>
          <a:p>
            <a:pPr lvl="0"/>
            <a:endParaRPr dirty="0"/>
          </a:p>
        </p:txBody>
      </p:sp>
      <p:sp>
        <p:nvSpPr>
          <p:cNvPr id="102" name="Shape 102"/>
          <p:cNvSpPr>
            <a:spLocks noGrp="1"/>
          </p:cNvSpPr>
          <p:nvPr>
            <p:ph type="body" sz="quarter" idx="1"/>
          </p:nvPr>
        </p:nvSpPr>
        <p:spPr>
          <a:prstGeom prst="rect">
            <a:avLst/>
          </a:prstGeom>
        </p:spPr>
        <p:txBody>
          <a:bodyPr/>
          <a:lstStyle>
            <a:lvl1pPr>
              <a:lnSpc>
                <a:spcPct val="100000"/>
              </a:lnSpc>
              <a:defRPr sz="1600">
                <a:latin typeface="Calibri"/>
                <a:ea typeface="Calibri"/>
                <a:cs typeface="Calibri"/>
                <a:sym typeface="Calibri"/>
              </a:defRPr>
            </a:lvl1pPr>
          </a:lstStyle>
          <a:p>
            <a:pPr lvl="0">
              <a:defRPr sz="1800"/>
            </a:pPr>
            <a:r>
              <a:rPr sz="1600" dirty="0"/>
              <a:t>*Font may be decreased to 32 point should two lines be present inside the headline field.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xfrm>
            <a:off x="381000" y="685800"/>
            <a:ext cx="6096000" cy="3429000"/>
          </a:xfrm>
          <a:prstGeom prst="rect">
            <a:avLst/>
          </a:prstGeom>
        </p:spPr>
        <p:txBody>
          <a:bodyPr/>
          <a:lstStyle/>
          <a:p>
            <a:pPr lvl="0"/>
            <a:endParaRPr dirty="0"/>
          </a:p>
        </p:txBody>
      </p:sp>
      <p:sp>
        <p:nvSpPr>
          <p:cNvPr id="213" name="Shape 213"/>
          <p:cNvSpPr>
            <a:spLocks noGrp="1"/>
          </p:cNvSpPr>
          <p:nvPr>
            <p:ph type="body" sz="quarter" idx="1"/>
          </p:nvPr>
        </p:nvSpPr>
        <p:spPr>
          <a:prstGeom prst="rect">
            <a:avLst/>
          </a:prstGeom>
        </p:spPr>
        <p:txBody>
          <a:bodyPr/>
          <a:lstStyle/>
          <a:p>
            <a:pPr lvl="0" defTabSz="514328">
              <a:lnSpc>
                <a:spcPct val="100000"/>
              </a:lnSpc>
              <a:defRPr sz="1800"/>
            </a:pPr>
            <a:r>
              <a:rPr sz="1400" b="1" u="sng" dirty="0">
                <a:latin typeface="Calibri"/>
                <a:ea typeface="Calibri"/>
                <a:cs typeface="Calibri"/>
                <a:sym typeface="Calibri"/>
              </a:rPr>
              <a:t>SLIDE 5</a:t>
            </a:r>
            <a:endParaRPr sz="600" dirty="0">
              <a:latin typeface="Calibri"/>
              <a:ea typeface="Calibri"/>
              <a:cs typeface="Calibri"/>
              <a:sym typeface="Calibri"/>
            </a:endParaRPr>
          </a:p>
          <a:p>
            <a:pPr marL="171450" lvl="0" indent="-171450" defTabSz="514328">
              <a:lnSpc>
                <a:spcPct val="100000"/>
              </a:lnSpc>
              <a:buSzPct val="100000"/>
              <a:buFont typeface="Arial"/>
              <a:buChar char="•"/>
              <a:defRPr sz="1800"/>
            </a:pPr>
            <a:endParaRPr sz="1400" dirty="0">
              <a:latin typeface="Calibri"/>
              <a:ea typeface="Calibri"/>
              <a:cs typeface="Calibri"/>
              <a:sym typeface="Calibri"/>
            </a:endParaRPr>
          </a:p>
          <a:p>
            <a:pPr marL="311150" lvl="0" indent="-311150" defTabSz="514328">
              <a:lnSpc>
                <a:spcPct val="100000"/>
              </a:lnSpc>
              <a:buSzPct val="100000"/>
              <a:buFont typeface="Arial"/>
              <a:buChar char="•"/>
              <a:defRPr sz="1800"/>
            </a:pPr>
            <a:r>
              <a:rPr sz="1400" dirty="0">
                <a:latin typeface="Calibri"/>
                <a:ea typeface="Calibri"/>
                <a:cs typeface="Calibri"/>
                <a:sym typeface="Calibri"/>
              </a:rPr>
              <a:t>Here now is the </a:t>
            </a:r>
            <a:r>
              <a:rPr sz="1400" b="1" dirty="0">
                <a:latin typeface="Calibri"/>
                <a:ea typeface="Calibri"/>
                <a:cs typeface="Calibri"/>
                <a:sym typeface="Calibri"/>
              </a:rPr>
              <a:t>California maternal mortality rate </a:t>
            </a:r>
            <a:r>
              <a:rPr sz="1400" dirty="0">
                <a:latin typeface="Calibri"/>
                <a:ea typeface="Calibri"/>
                <a:cs typeface="Calibri"/>
                <a:sym typeface="Calibri"/>
              </a:rPr>
              <a:t>using death certificate data and the same standard definition — death during pregnancy or within 42 days of end of the pregnancy.</a:t>
            </a:r>
            <a:endParaRPr sz="600" dirty="0">
              <a:latin typeface="Calibri"/>
              <a:ea typeface="Calibri"/>
              <a:cs typeface="Calibri"/>
              <a:sym typeface="Calibri"/>
            </a:endParaRPr>
          </a:p>
          <a:p>
            <a:pPr marL="311150" lvl="0" indent="-311150" defTabSz="514328">
              <a:lnSpc>
                <a:spcPct val="100000"/>
              </a:lnSpc>
              <a:buSzPct val="100000"/>
              <a:buFont typeface="Arial"/>
              <a:buChar char="•"/>
              <a:defRPr sz="1800"/>
            </a:pPr>
            <a:r>
              <a:rPr sz="1400" b="1" dirty="0">
                <a:latin typeface="Calibri"/>
                <a:ea typeface="Calibri"/>
                <a:cs typeface="Calibri"/>
                <a:sym typeface="Calibri"/>
              </a:rPr>
              <a:t>Why is it so different?</a:t>
            </a:r>
            <a:endParaRPr sz="600" dirty="0">
              <a:latin typeface="Calibri"/>
              <a:ea typeface="Calibri"/>
              <a:cs typeface="Calibri"/>
              <a:sym typeface="Calibri"/>
            </a:endParaRPr>
          </a:p>
          <a:p>
            <a:pPr marL="311150" lvl="0" indent="-311150" defTabSz="514328">
              <a:lnSpc>
                <a:spcPct val="100000"/>
              </a:lnSpc>
              <a:buSzPct val="100000"/>
              <a:buFont typeface="Arial"/>
              <a:buChar char="•"/>
              <a:defRPr sz="1800"/>
            </a:pPr>
            <a:r>
              <a:rPr sz="1400" dirty="0">
                <a:latin typeface="Calibri"/>
                <a:ea typeface="Calibri"/>
                <a:cs typeface="Calibri"/>
                <a:sym typeface="Calibri"/>
              </a:rPr>
              <a:t>There are many reasons, including the early recognition of the problem, thoughtful analysis, and sequential work to address the risks.</a:t>
            </a:r>
          </a:p>
          <a:p>
            <a:pPr marL="311150" lvl="0" indent="-311150" defTabSz="514328">
              <a:lnSpc>
                <a:spcPct val="100000"/>
              </a:lnSpc>
              <a:buSzPct val="100000"/>
              <a:buFont typeface="Arial"/>
              <a:buChar char="•"/>
              <a:defRPr sz="1800"/>
            </a:pPr>
            <a:r>
              <a:rPr sz="1400" dirty="0">
                <a:latin typeface="Calibri"/>
                <a:ea typeface="Calibri"/>
                <a:cs typeface="Calibri"/>
                <a:sym typeface="Calibri"/>
              </a:rPr>
              <a:t>What this demonstrates is that </a:t>
            </a:r>
            <a:r>
              <a:rPr sz="1400" b="1" dirty="0">
                <a:latin typeface="Calibri"/>
                <a:ea typeface="Calibri"/>
                <a:cs typeface="Calibri"/>
                <a:sym typeface="Calibri"/>
              </a:rPr>
              <a:t>significant improvement in maternal mortality can occur.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noRot="1" noChangeAspect="1"/>
          </p:cNvSpPr>
          <p:nvPr>
            <p:ph type="sldImg"/>
          </p:nvPr>
        </p:nvSpPr>
        <p:spPr>
          <a:xfrm>
            <a:off x="381000" y="685800"/>
            <a:ext cx="6096000" cy="3429000"/>
          </a:xfrm>
          <a:prstGeom prst="rect">
            <a:avLst/>
          </a:prstGeom>
        </p:spPr>
        <p:txBody>
          <a:bodyPr/>
          <a:lstStyle/>
          <a:p>
            <a:pPr lvl="0"/>
            <a:endParaRPr dirty="0"/>
          </a:p>
        </p:txBody>
      </p:sp>
      <p:sp>
        <p:nvSpPr>
          <p:cNvPr id="232" name="Shape 232"/>
          <p:cNvSpPr>
            <a:spLocks noGrp="1"/>
          </p:cNvSpPr>
          <p:nvPr>
            <p:ph type="body" sz="quarter" idx="1"/>
          </p:nvPr>
        </p:nvSpPr>
        <p:spPr>
          <a:prstGeom prst="rect">
            <a:avLst/>
          </a:prstGeom>
        </p:spPr>
        <p:txBody>
          <a:bodyPr/>
          <a:lstStyle/>
          <a:p>
            <a:pPr lvl="0" defTabSz="899307">
              <a:lnSpc>
                <a:spcPct val="90000"/>
              </a:lnSpc>
              <a:defRPr sz="1800"/>
            </a:pPr>
            <a:r>
              <a:rPr sz="1200" b="1" dirty="0">
                <a:latin typeface="Calibri"/>
                <a:ea typeface="Calibri"/>
                <a:cs typeface="Calibri"/>
                <a:sym typeface="Calibri"/>
              </a:rPr>
              <a:t>TALKING POINTS, </a:t>
            </a:r>
            <a:r>
              <a:rPr sz="1200" dirty="0">
                <a:latin typeface="Arial"/>
                <a:ea typeface="Arial"/>
                <a:cs typeface="Arial"/>
                <a:sym typeface="Arial"/>
              </a:rPr>
              <a:t>Updated 4.15.2013</a:t>
            </a:r>
            <a:endParaRPr sz="1200" dirty="0">
              <a:latin typeface="Calibri"/>
              <a:ea typeface="Calibri"/>
              <a:cs typeface="Calibri"/>
              <a:sym typeface="Calibri"/>
            </a:endParaRPr>
          </a:p>
          <a:p>
            <a:pPr marL="168234" lvl="0" indent="-168234" defTabSz="897245">
              <a:lnSpc>
                <a:spcPct val="100000"/>
              </a:lnSpc>
              <a:buClr>
                <a:srgbClr val="000000"/>
              </a:buClr>
              <a:buSzPct val="100000"/>
              <a:buFont typeface="Arial"/>
              <a:buChar char="•"/>
              <a:defRPr sz="1800"/>
            </a:pPr>
            <a:endParaRPr sz="1200" dirty="0">
              <a:latin typeface="Calibri"/>
              <a:ea typeface="Calibri"/>
              <a:cs typeface="Calibri"/>
              <a:sym typeface="Calibri"/>
            </a:endParaRPr>
          </a:p>
          <a:p>
            <a:pPr marL="112155" lvl="0" indent="-112155" defTabSz="897245">
              <a:lnSpc>
                <a:spcPct val="100000"/>
              </a:lnSpc>
              <a:buClr>
                <a:srgbClr val="000000"/>
              </a:buClr>
              <a:buSzPct val="100000"/>
              <a:buFont typeface="Arial"/>
              <a:buChar char="•"/>
              <a:defRPr sz="1800"/>
            </a:pPr>
            <a:r>
              <a:rPr sz="1200" b="1" dirty="0">
                <a:latin typeface="Arial"/>
                <a:ea typeface="Arial"/>
                <a:cs typeface="Arial"/>
                <a:sym typeface="Arial"/>
              </a:rPr>
              <a:t>The racial disparity in maternal mortality experienced by African-American women has increased and mostly widened over time, but we have begun to observe a reduction in maternal mortality rates among African-American women.  In 2008-2010 mortality rates were 33.8 deaths per 100,00 live births.  The disparity mortality ratio between Whites and Blacks also decreased to 3.2 in 2008-2010 (down from 3.8 in 2007-2009), suggesting that declines in maternal mortality were larger among African-American women.</a:t>
            </a:r>
            <a:endParaRPr sz="1200" dirty="0">
              <a:latin typeface="Calibri"/>
              <a:ea typeface="Calibri"/>
              <a:cs typeface="Calibri"/>
              <a:sym typeface="Calibri"/>
            </a:endParaRPr>
          </a:p>
          <a:p>
            <a:pPr marL="168234" lvl="0" indent="-168234" defTabSz="897245">
              <a:lnSpc>
                <a:spcPct val="100000"/>
              </a:lnSpc>
              <a:buClr>
                <a:srgbClr val="000000"/>
              </a:buClr>
              <a:buSzPct val="100000"/>
              <a:buFont typeface="Arial"/>
              <a:buChar char="•"/>
              <a:defRPr sz="1800"/>
            </a:pPr>
            <a:endParaRPr sz="1200" b="1" dirty="0">
              <a:latin typeface="Calibri"/>
              <a:ea typeface="Calibri"/>
              <a:cs typeface="Calibri"/>
              <a:sym typeface="Calibri"/>
            </a:endParaRPr>
          </a:p>
          <a:p>
            <a:pPr marL="112155" lvl="0" indent="-112155" defTabSz="897245">
              <a:lnSpc>
                <a:spcPct val="100000"/>
              </a:lnSpc>
              <a:buClr>
                <a:srgbClr val="000000"/>
              </a:buClr>
              <a:buSzPct val="100000"/>
              <a:buFont typeface="Arial"/>
              <a:buChar char="•"/>
              <a:defRPr sz="1800"/>
            </a:pPr>
            <a:r>
              <a:rPr sz="1200" b="1" dirty="0">
                <a:latin typeface="Arial"/>
                <a:ea typeface="Arial"/>
                <a:cs typeface="Arial"/>
                <a:sym typeface="Arial"/>
              </a:rPr>
              <a:t>In California, from 2008 to 2010, African-American women were roughly four times more likely to die from pregnancy-related causes with:</a:t>
            </a:r>
            <a:endParaRPr sz="1200" dirty="0">
              <a:latin typeface="Calibri"/>
              <a:ea typeface="Calibri"/>
              <a:cs typeface="Calibri"/>
              <a:sym typeface="Calibri"/>
            </a:endParaRPr>
          </a:p>
          <a:p>
            <a:pPr marL="560777" lvl="1" indent="-112155" defTabSz="897245">
              <a:lnSpc>
                <a:spcPct val="100000"/>
              </a:lnSpc>
              <a:buClr>
                <a:srgbClr val="000000"/>
              </a:buClr>
              <a:buSzPct val="100000"/>
              <a:buFont typeface="Arial"/>
              <a:buChar char="•"/>
              <a:defRPr sz="1800"/>
            </a:pPr>
            <a:r>
              <a:rPr sz="1200" b="1" dirty="0">
                <a:latin typeface="Arial"/>
                <a:ea typeface="Arial"/>
                <a:cs typeface="Arial"/>
                <a:sym typeface="Arial"/>
              </a:rPr>
              <a:t>33.8 deaths per 100,000 live births, compared to </a:t>
            </a:r>
            <a:endParaRPr sz="1200" dirty="0">
              <a:latin typeface="Calibri"/>
              <a:ea typeface="Calibri"/>
              <a:cs typeface="Calibri"/>
              <a:sym typeface="Calibri"/>
            </a:endParaRPr>
          </a:p>
          <a:p>
            <a:pPr marL="1009400" lvl="2" indent="-112156" defTabSz="897245">
              <a:lnSpc>
                <a:spcPct val="100000"/>
              </a:lnSpc>
              <a:buClr>
                <a:srgbClr val="000000"/>
              </a:buClr>
              <a:buSzPct val="100000"/>
              <a:buFont typeface="Arial"/>
              <a:buChar char="•"/>
              <a:defRPr sz="1800"/>
            </a:pPr>
            <a:r>
              <a:rPr sz="1200" b="1" dirty="0">
                <a:latin typeface="Arial"/>
                <a:ea typeface="Arial"/>
                <a:cs typeface="Arial"/>
                <a:sym typeface="Arial"/>
              </a:rPr>
              <a:t>10.4 for Hispanic women, </a:t>
            </a:r>
            <a:endParaRPr sz="1200" dirty="0">
              <a:latin typeface="Calibri"/>
              <a:ea typeface="Calibri"/>
              <a:cs typeface="Calibri"/>
              <a:sym typeface="Calibri"/>
            </a:endParaRPr>
          </a:p>
          <a:p>
            <a:pPr marL="1009400" lvl="2" indent="-112156" defTabSz="897245">
              <a:lnSpc>
                <a:spcPct val="100000"/>
              </a:lnSpc>
              <a:buClr>
                <a:srgbClr val="000000"/>
              </a:buClr>
              <a:buSzPct val="100000"/>
              <a:buFont typeface="Arial"/>
              <a:buChar char="•"/>
              <a:defRPr sz="1800"/>
            </a:pPr>
            <a:r>
              <a:rPr sz="1200" b="1" dirty="0">
                <a:latin typeface="Arial"/>
                <a:ea typeface="Arial"/>
                <a:cs typeface="Arial"/>
                <a:sym typeface="Arial"/>
              </a:rPr>
              <a:t>10.7 for White women, and </a:t>
            </a:r>
            <a:endParaRPr sz="1200" dirty="0">
              <a:latin typeface="Calibri"/>
              <a:ea typeface="Calibri"/>
              <a:cs typeface="Calibri"/>
              <a:sym typeface="Calibri"/>
            </a:endParaRPr>
          </a:p>
          <a:p>
            <a:pPr marL="1009400" lvl="2" indent="-112156" defTabSz="897245">
              <a:lnSpc>
                <a:spcPct val="100000"/>
              </a:lnSpc>
              <a:buClr>
                <a:srgbClr val="000000"/>
              </a:buClr>
              <a:buSzPct val="100000"/>
              <a:buFont typeface="Arial"/>
              <a:buChar char="•"/>
              <a:defRPr sz="1800"/>
            </a:pPr>
            <a:r>
              <a:rPr sz="1200" b="1" dirty="0">
                <a:latin typeface="Arial"/>
                <a:ea typeface="Arial"/>
                <a:cs typeface="Arial"/>
                <a:sym typeface="Arial"/>
              </a:rPr>
              <a:t>9.6 for Asian women </a:t>
            </a:r>
            <a:endParaRPr sz="1200" dirty="0">
              <a:latin typeface="Calibri"/>
              <a:ea typeface="Calibri"/>
              <a:cs typeface="Calibri"/>
              <a:sym typeface="Calibri"/>
            </a:endParaRPr>
          </a:p>
          <a:p>
            <a:pPr marL="112155" lvl="0" indent="-112155" defTabSz="897245">
              <a:lnSpc>
                <a:spcPct val="100000"/>
              </a:lnSpc>
              <a:buClr>
                <a:srgbClr val="000000"/>
              </a:buClr>
              <a:buSzPct val="100000"/>
              <a:buFont typeface="Arial"/>
              <a:buChar char="•"/>
              <a:defRPr sz="1800"/>
            </a:pPr>
            <a:r>
              <a:rPr sz="1200" dirty="0">
                <a:latin typeface="Arial"/>
                <a:ea typeface="Arial"/>
                <a:cs typeface="Arial"/>
                <a:sym typeface="Arial"/>
              </a:rPr>
              <a:t>This disparity in maternal deaths between African-American women and women of other racial/ethnic groups is the largest disparity among major public health mortality indicators.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8241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7387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xfrm>
            <a:off x="381000" y="685800"/>
            <a:ext cx="6096000" cy="3429000"/>
          </a:xfrm>
          <a:prstGeom prst="rect">
            <a:avLst/>
          </a:prstGeom>
        </p:spPr>
        <p:txBody>
          <a:bodyPr/>
          <a:lstStyle/>
          <a:p>
            <a:pPr lvl="0"/>
            <a:endParaRPr dirty="0"/>
          </a:p>
        </p:txBody>
      </p:sp>
      <p:sp>
        <p:nvSpPr>
          <p:cNvPr id="115" name="Shape 115"/>
          <p:cNvSpPr>
            <a:spLocks noGrp="1"/>
          </p:cNvSpPr>
          <p:nvPr>
            <p:ph type="body" sz="quarter" idx="1"/>
          </p:nvPr>
        </p:nvSpPr>
        <p:spPr>
          <a:prstGeom prst="rect">
            <a:avLst/>
          </a:prstGeom>
        </p:spPr>
        <p:txBody>
          <a:bodyPr/>
          <a:lstStyle/>
          <a:p>
            <a:pPr lvl="0" defTabSz="914400">
              <a:lnSpc>
                <a:spcPct val="100000"/>
              </a:lnSpc>
              <a:defRPr sz="1800"/>
            </a:pPr>
            <a:r>
              <a:rPr sz="1400" b="1" u="sng" dirty="0">
                <a:latin typeface="Calibri"/>
                <a:ea typeface="Calibri"/>
                <a:cs typeface="Calibri"/>
                <a:sym typeface="Calibri"/>
              </a:rPr>
              <a:t>SLIDE 3</a:t>
            </a:r>
            <a:endParaRPr sz="600" dirty="0">
              <a:latin typeface="Calibri"/>
              <a:ea typeface="Calibri"/>
              <a:cs typeface="Calibri"/>
              <a:sym typeface="Calibri"/>
            </a:endParaRPr>
          </a:p>
          <a:p>
            <a:pPr lvl="0" defTabSz="914400">
              <a:lnSpc>
                <a:spcPct val="100000"/>
              </a:lnSpc>
              <a:defRPr sz="1800"/>
            </a:pPr>
            <a:endParaRPr sz="1400" dirty="0">
              <a:latin typeface="Calibri"/>
              <a:ea typeface="Calibri"/>
              <a:cs typeface="Calibri"/>
              <a:sym typeface="Calibri"/>
            </a:endParaRPr>
          </a:p>
          <a:p>
            <a:pPr marL="311150" lvl="0" indent="-311150" defTabSz="514328">
              <a:lnSpc>
                <a:spcPct val="100000"/>
              </a:lnSpc>
              <a:buSzPct val="100000"/>
              <a:buFont typeface="Arial"/>
              <a:buChar char="•"/>
              <a:defRPr sz="1800"/>
            </a:pPr>
            <a:r>
              <a:rPr sz="1400" dirty="0">
                <a:latin typeface="Calibri"/>
                <a:ea typeface="Calibri"/>
                <a:cs typeface="Calibri"/>
                <a:sym typeface="Calibri"/>
              </a:rPr>
              <a:t>This is the </a:t>
            </a:r>
            <a:r>
              <a:rPr sz="1400" b="1" dirty="0">
                <a:latin typeface="Calibri"/>
                <a:ea typeface="Calibri"/>
                <a:cs typeface="Calibri"/>
                <a:sym typeface="Calibri"/>
              </a:rPr>
              <a:t>Texas maternal mortality rate or MMR </a:t>
            </a:r>
            <a:r>
              <a:rPr sz="1400" dirty="0">
                <a:latin typeface="Calibri"/>
                <a:ea typeface="Calibri"/>
                <a:cs typeface="Calibri"/>
                <a:sym typeface="Calibri"/>
              </a:rPr>
              <a:t>using death certificate data and the standard definition.</a:t>
            </a:r>
            <a:endParaRPr sz="600" dirty="0">
              <a:latin typeface="Calibri"/>
              <a:ea typeface="Calibri"/>
              <a:cs typeface="Calibri"/>
              <a:sym typeface="Calibri"/>
            </a:endParaRPr>
          </a:p>
          <a:p>
            <a:pPr marL="311150" lvl="0" indent="-311150" defTabSz="514328">
              <a:lnSpc>
                <a:spcPct val="100000"/>
              </a:lnSpc>
              <a:buSzPct val="100000"/>
              <a:buFont typeface="Arial"/>
              <a:buChar char="•"/>
              <a:defRPr sz="1800"/>
            </a:pPr>
            <a:r>
              <a:rPr sz="1400" dirty="0">
                <a:latin typeface="Calibri"/>
                <a:ea typeface="Calibri"/>
                <a:cs typeface="Calibri"/>
                <a:sym typeface="Calibri"/>
              </a:rPr>
              <a:t>The standard definition of maternal mortality is death during pregnancy or within 42 days following the end of the pregnancy.</a:t>
            </a:r>
          </a:p>
          <a:p>
            <a:pPr lvl="0" defTabSz="514328">
              <a:lnSpc>
                <a:spcPct val="100000"/>
              </a:lnSpc>
              <a:defRPr sz="1800"/>
            </a:pPr>
            <a:endParaRPr sz="1400" dirty="0">
              <a:latin typeface="Calibri"/>
              <a:ea typeface="Calibri"/>
              <a:cs typeface="Calibri"/>
              <a:sym typeface="Calibri"/>
            </a:endParaRPr>
          </a:p>
          <a:p>
            <a:pPr lvl="0" defTabSz="514328">
              <a:lnSpc>
                <a:spcPct val="100000"/>
              </a:lnSpc>
              <a:defRPr sz="1800"/>
            </a:pPr>
            <a:endParaRPr sz="1400" dirty="0">
              <a:latin typeface="Calibri"/>
              <a:ea typeface="Calibri"/>
              <a:cs typeface="Calibri"/>
              <a:sym typeface="Calibri"/>
            </a:endParaRPr>
          </a:p>
          <a:p>
            <a:pPr lvl="0" defTabSz="514328">
              <a:lnSpc>
                <a:spcPct val="100000"/>
              </a:lnSpc>
              <a:defRPr sz="1800"/>
            </a:pPr>
            <a:r>
              <a:rPr sz="1400" dirty="0">
                <a:latin typeface="Calibri"/>
                <a:ea typeface="Calibri"/>
                <a:cs typeface="Calibri"/>
                <a:sym typeface="Calibri"/>
              </a:rPr>
              <a:t>_____________</a:t>
            </a:r>
            <a:endParaRPr sz="600" dirty="0">
              <a:latin typeface="Calibri"/>
              <a:ea typeface="Calibri"/>
              <a:cs typeface="Calibri"/>
              <a:sym typeface="Calibri"/>
            </a:endParaRPr>
          </a:p>
          <a:p>
            <a:pPr lvl="0" defTabSz="514328">
              <a:lnSpc>
                <a:spcPct val="100000"/>
              </a:lnSpc>
              <a:defRPr sz="1800"/>
            </a:pPr>
            <a:endParaRPr sz="1400" dirty="0">
              <a:latin typeface="Calibri"/>
              <a:ea typeface="Calibri"/>
              <a:cs typeface="Calibri"/>
              <a:sym typeface="Calibri"/>
            </a:endParaRPr>
          </a:p>
          <a:p>
            <a:pPr lvl="0" defTabSz="514328">
              <a:lnSpc>
                <a:spcPct val="100000"/>
              </a:lnSpc>
              <a:defRPr sz="1800"/>
            </a:pPr>
            <a:r>
              <a:rPr sz="1400" u="sng" dirty="0">
                <a:latin typeface="Calibri"/>
                <a:ea typeface="Calibri"/>
                <a:cs typeface="Calibri"/>
                <a:sym typeface="Calibri"/>
              </a:rPr>
              <a:t>JUST FOR YOUR INFORMATION</a:t>
            </a:r>
            <a:endParaRPr sz="600" dirty="0">
              <a:latin typeface="Calibri"/>
              <a:ea typeface="Calibri"/>
              <a:cs typeface="Calibri"/>
              <a:sym typeface="Calibri"/>
            </a:endParaRPr>
          </a:p>
          <a:p>
            <a:pPr lvl="0" defTabSz="514328">
              <a:lnSpc>
                <a:spcPct val="100000"/>
              </a:lnSpc>
              <a:defRPr sz="1800"/>
            </a:pPr>
            <a:endParaRPr sz="1400" dirty="0">
              <a:latin typeface="Calibri"/>
              <a:ea typeface="Calibri"/>
              <a:cs typeface="Calibri"/>
              <a:sym typeface="Calibri"/>
            </a:endParaRPr>
          </a:p>
          <a:p>
            <a:pPr marL="311150" lvl="0" indent="-311150" defTabSz="514328">
              <a:lnSpc>
                <a:spcPct val="100000"/>
              </a:lnSpc>
              <a:buSzPct val="100000"/>
              <a:buFont typeface="Arial"/>
              <a:buChar char="•"/>
              <a:defRPr sz="1800"/>
            </a:pPr>
            <a:r>
              <a:rPr sz="1400" dirty="0">
                <a:latin typeface="Calibri"/>
                <a:ea typeface="Calibri"/>
                <a:cs typeface="Calibri"/>
                <a:sym typeface="Calibri"/>
              </a:rPr>
              <a:t>We continue to learn from recently published articles that maternal deaths identified using only death certificate data is quite imprecise and can lead to inflated estimates of maternal mortality.</a:t>
            </a:r>
          </a:p>
          <a:p>
            <a:pPr marL="311150" lvl="0" indent="-311150" defTabSz="514328">
              <a:lnSpc>
                <a:spcPct val="100000"/>
              </a:lnSpc>
              <a:buSzPct val="100000"/>
              <a:buFont typeface="Arial"/>
              <a:buChar char="•"/>
              <a:defRPr sz="1800"/>
            </a:pPr>
            <a:r>
              <a:rPr sz="1400" dirty="0">
                <a:latin typeface="Calibri"/>
                <a:ea typeface="Calibri"/>
                <a:cs typeface="Calibri"/>
                <a:sym typeface="Calibri"/>
              </a:rPr>
              <a:t>Error may be due to incorrect pregnancy status and cause of death information on the death certificate.</a:t>
            </a:r>
            <a:endParaRPr sz="600" dirty="0">
              <a:latin typeface="Calibri"/>
              <a:ea typeface="Calibri"/>
              <a:cs typeface="Calibri"/>
              <a:sym typeface="Calibri"/>
            </a:endParaRPr>
          </a:p>
          <a:p>
            <a:pPr marL="311150" lvl="0" indent="-311150" defTabSz="514328">
              <a:lnSpc>
                <a:spcPct val="100000"/>
              </a:lnSpc>
              <a:buSzPct val="100000"/>
              <a:buFont typeface="Arial"/>
              <a:buChar char="•"/>
              <a:defRPr sz="1800"/>
            </a:pPr>
            <a:r>
              <a:rPr sz="1400" dirty="0">
                <a:latin typeface="Calibri"/>
                <a:ea typeface="Calibri"/>
                <a:cs typeface="Calibri"/>
                <a:sym typeface="Calibri"/>
              </a:rPr>
              <a:t>However, there are several efforts that DSHS is undertaking to improve the accuracy of its death certificates, as highlighted in a recent TMA feature article.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xfrm>
            <a:off x="381000" y="685800"/>
            <a:ext cx="6096000" cy="3429000"/>
          </a:xfrm>
          <a:prstGeom prst="rect">
            <a:avLst/>
          </a:prstGeom>
        </p:spPr>
        <p:txBody>
          <a:bodyPr/>
          <a:lstStyle/>
          <a:p>
            <a:pPr lvl="0"/>
            <a:endParaRPr dirty="0"/>
          </a:p>
        </p:txBody>
      </p:sp>
      <p:sp>
        <p:nvSpPr>
          <p:cNvPr id="121" name="Shape 121"/>
          <p:cNvSpPr>
            <a:spLocks noGrp="1"/>
          </p:cNvSpPr>
          <p:nvPr>
            <p:ph type="body" sz="quarter" idx="1"/>
          </p:nvPr>
        </p:nvSpPr>
        <p:spPr>
          <a:prstGeom prst="rect">
            <a:avLst/>
          </a:prstGeom>
        </p:spPr>
        <p:txBody>
          <a:bodyPr/>
          <a:lstStyle/>
          <a:p>
            <a:pPr lvl="0" defTabSz="514328">
              <a:lnSpc>
                <a:spcPct val="100000"/>
              </a:lnSpc>
              <a:defRPr sz="1800"/>
            </a:pPr>
            <a:r>
              <a:rPr sz="1400" b="1" u="sng" dirty="0">
                <a:latin typeface="Calibri"/>
                <a:ea typeface="Calibri"/>
                <a:cs typeface="Calibri"/>
                <a:sym typeface="Calibri"/>
              </a:rPr>
              <a:t>SLIDE 4</a:t>
            </a:r>
            <a:endParaRPr sz="600" dirty="0">
              <a:latin typeface="Calibri"/>
              <a:ea typeface="Calibri"/>
              <a:cs typeface="Calibri"/>
              <a:sym typeface="Calibri"/>
            </a:endParaRPr>
          </a:p>
          <a:p>
            <a:pPr marL="171450" lvl="0" indent="-171450" defTabSz="514328">
              <a:lnSpc>
                <a:spcPct val="100000"/>
              </a:lnSpc>
              <a:buSzPct val="100000"/>
              <a:buFont typeface="Arial"/>
              <a:buChar char="•"/>
              <a:defRPr sz="1800"/>
            </a:pPr>
            <a:endParaRPr sz="1400" dirty="0">
              <a:latin typeface="Calibri"/>
              <a:ea typeface="Calibri"/>
              <a:cs typeface="Calibri"/>
              <a:sym typeface="Calibri"/>
            </a:endParaRPr>
          </a:p>
          <a:p>
            <a:pPr marL="311150" lvl="0" indent="-311150" defTabSz="514328">
              <a:lnSpc>
                <a:spcPct val="100000"/>
              </a:lnSpc>
              <a:buSzPct val="100000"/>
              <a:buFont typeface="Arial"/>
              <a:buChar char="•"/>
              <a:defRPr sz="1800"/>
            </a:pPr>
            <a:r>
              <a:rPr sz="1400" dirty="0">
                <a:latin typeface="Calibri"/>
                <a:ea typeface="Calibri"/>
                <a:cs typeface="Calibri"/>
                <a:sym typeface="Calibri"/>
              </a:rPr>
              <a:t>Similar to national trends, the </a:t>
            </a:r>
            <a:r>
              <a:rPr sz="1400" b="1" dirty="0">
                <a:latin typeface="Calibri"/>
                <a:ea typeface="Calibri"/>
                <a:cs typeface="Calibri"/>
                <a:sym typeface="Calibri"/>
              </a:rPr>
              <a:t>maternal mortality rate in Texas is highest among Black women,</a:t>
            </a:r>
            <a:r>
              <a:rPr sz="1400" dirty="0">
                <a:latin typeface="Calibri"/>
                <a:ea typeface="Calibri"/>
                <a:cs typeface="Calibri"/>
                <a:sym typeface="Calibri"/>
              </a:rPr>
              <a:t> and the disparity between African American women and all others has been increasing over time.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305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7632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6638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2200" dirty="0">
              <a:latin typeface="Tw Cen MT"/>
              <a:ea typeface="Calibri Light"/>
              <a:cs typeface="Calibri Light"/>
              <a:sym typeface="Calibri"/>
            </a:endParaRPr>
          </a:p>
        </p:txBody>
      </p:sp>
    </p:spTree>
    <p:extLst>
      <p:ext uri="{BB962C8B-B14F-4D97-AF65-F5344CB8AC3E}">
        <p14:creationId xmlns:p14="http://schemas.microsoft.com/office/powerpoint/2010/main" val="2654167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xfrm>
            <a:off x="381000" y="685800"/>
            <a:ext cx="6096000" cy="3429000"/>
          </a:xfrm>
          <a:prstGeom prst="rect">
            <a:avLst/>
          </a:prstGeom>
        </p:spPr>
        <p:txBody>
          <a:bodyPr/>
          <a:lstStyle/>
          <a:p>
            <a:pPr lvl="0"/>
            <a:endParaRPr dirty="0"/>
          </a:p>
        </p:txBody>
      </p:sp>
      <p:sp>
        <p:nvSpPr>
          <p:cNvPr id="207" name="Shape 207"/>
          <p:cNvSpPr>
            <a:spLocks noGrp="1"/>
          </p:cNvSpPr>
          <p:nvPr>
            <p:ph type="body" sz="quarter" idx="1"/>
          </p:nvPr>
        </p:nvSpPr>
        <p:spPr>
          <a:prstGeom prst="rect">
            <a:avLst/>
          </a:prstGeom>
        </p:spPr>
        <p:txBody>
          <a:bodyPr/>
          <a:lstStyle/>
          <a:p>
            <a:pPr lvl="0">
              <a:lnSpc>
                <a:spcPct val="100000"/>
              </a:lnSpc>
              <a:defRPr sz="1800"/>
            </a:pPr>
            <a:r>
              <a:rPr sz="1200" b="1" dirty="0">
                <a:latin typeface="Arial"/>
                <a:ea typeface="Arial"/>
                <a:cs typeface="Arial"/>
                <a:sym typeface="Arial"/>
              </a:rPr>
              <a:t>TALKING POINTS: </a:t>
            </a:r>
            <a:r>
              <a:rPr sz="1200" dirty="0">
                <a:latin typeface="Arial"/>
                <a:ea typeface="Arial"/>
                <a:cs typeface="Arial"/>
                <a:sym typeface="Arial"/>
              </a:rPr>
              <a:t>Updated 4.15.2013</a:t>
            </a:r>
            <a:endParaRPr sz="1200" dirty="0">
              <a:latin typeface="Calibri"/>
              <a:ea typeface="Calibri"/>
              <a:cs typeface="Calibri"/>
              <a:sym typeface="Calibri"/>
            </a:endParaRPr>
          </a:p>
          <a:p>
            <a:pPr lvl="0">
              <a:lnSpc>
                <a:spcPct val="100000"/>
              </a:lnSpc>
              <a:defRPr sz="1800"/>
            </a:pPr>
            <a:endParaRPr sz="1200" dirty="0">
              <a:latin typeface="Calibri"/>
              <a:ea typeface="Calibri"/>
              <a:cs typeface="Calibri"/>
              <a:sym typeface="Calibri"/>
            </a:endParaRPr>
          </a:p>
          <a:p>
            <a:pPr lvl="0">
              <a:lnSpc>
                <a:spcPct val="100000"/>
              </a:lnSpc>
              <a:defRPr sz="1800"/>
            </a:pPr>
            <a:r>
              <a:rPr sz="1200" b="1" dirty="0">
                <a:latin typeface="Arial"/>
                <a:ea typeface="Arial"/>
                <a:cs typeface="Arial"/>
                <a:sym typeface="Arial"/>
              </a:rPr>
              <a:t>California has now seen a decline in maternal mortality rates for three out of four years since 2006.  The maternal mortality rate for 2010 is 9.2 deaths per 100,000 live births, similar to rates prior to 2003. </a:t>
            </a:r>
            <a:endParaRPr sz="1200" dirty="0">
              <a:latin typeface="Calibri"/>
              <a:ea typeface="Calibri"/>
              <a:cs typeface="Calibri"/>
              <a:sym typeface="Calibri"/>
            </a:endParaRPr>
          </a:p>
          <a:p>
            <a:pPr lvl="0">
              <a:lnSpc>
                <a:spcPct val="100000"/>
              </a:lnSpc>
              <a:defRPr sz="1800"/>
            </a:pPr>
            <a:r>
              <a:rPr sz="1200" b="1" dirty="0">
                <a:latin typeface="Arial"/>
                <a:ea typeface="Arial"/>
                <a:cs typeface="Arial"/>
                <a:sym typeface="Arial"/>
              </a:rPr>
              <a:t> </a:t>
            </a:r>
            <a:endParaRPr sz="1200" dirty="0">
              <a:latin typeface="Calibri"/>
              <a:ea typeface="Calibri"/>
              <a:cs typeface="Calibri"/>
              <a:sym typeface="Calibri"/>
            </a:endParaRPr>
          </a:p>
          <a:p>
            <a:pPr lvl="0">
              <a:lnSpc>
                <a:spcPct val="100000"/>
              </a:lnSpc>
              <a:defRPr sz="1800"/>
            </a:pPr>
            <a:r>
              <a:rPr sz="1200" b="1" dirty="0">
                <a:latin typeface="Arial"/>
                <a:ea typeface="Arial"/>
                <a:cs typeface="Arial"/>
                <a:sym typeface="Arial"/>
              </a:rPr>
              <a:t>The maternal mortality rate for the U.S. was 16.8 in 2010.  </a:t>
            </a:r>
            <a:endParaRPr sz="1200" dirty="0">
              <a:latin typeface="Calibri"/>
              <a:ea typeface="Calibri"/>
              <a:cs typeface="Calibri"/>
              <a:sym typeface="Calibri"/>
            </a:endParaRPr>
          </a:p>
          <a:p>
            <a:pPr lvl="0">
              <a:lnSpc>
                <a:spcPct val="100000"/>
              </a:lnSpc>
              <a:defRPr sz="1800"/>
            </a:pPr>
            <a:endParaRPr sz="1200" b="1" dirty="0">
              <a:latin typeface="Calibri"/>
              <a:ea typeface="Calibri"/>
              <a:cs typeface="Calibri"/>
              <a:sym typeface="Calibri"/>
            </a:endParaRPr>
          </a:p>
          <a:p>
            <a:pPr lvl="0">
              <a:lnSpc>
                <a:spcPct val="100000"/>
              </a:lnSpc>
              <a:defRPr sz="1800"/>
            </a:pPr>
            <a:r>
              <a:rPr sz="1200" b="1" dirty="0">
                <a:latin typeface="Arial"/>
                <a:ea typeface="Arial"/>
                <a:cs typeface="Arial"/>
                <a:sym typeface="Arial"/>
              </a:rPr>
              <a:t>Maternal mortality has similarly risen across the U.S. so that in 2010, the World Health Organization ranked the U.S. 50</a:t>
            </a:r>
            <a:r>
              <a:rPr sz="1200" b="1" baseline="30000" dirty="0">
                <a:latin typeface="Arial"/>
                <a:ea typeface="Arial"/>
                <a:cs typeface="Arial"/>
                <a:sym typeface="Arial"/>
              </a:rPr>
              <a:t>th</a:t>
            </a:r>
            <a:r>
              <a:rPr sz="1200" b="1" dirty="0">
                <a:latin typeface="Arial"/>
                <a:ea typeface="Arial"/>
                <a:cs typeface="Arial"/>
                <a:sym typeface="Arial"/>
              </a:rPr>
              <a:t> among the cohort of 59 developed countries, (In 2007, the U.S. was ranked 41</a:t>
            </a:r>
            <a:r>
              <a:rPr sz="1200" b="1" baseline="30000" dirty="0">
                <a:latin typeface="Arial"/>
                <a:ea typeface="Arial"/>
                <a:cs typeface="Arial"/>
                <a:sym typeface="Arial"/>
              </a:rPr>
              <a:t>st</a:t>
            </a:r>
            <a:r>
              <a:rPr sz="1200" b="1" dirty="0">
                <a:latin typeface="Arial"/>
                <a:ea typeface="Arial"/>
                <a:cs typeface="Arial"/>
                <a:sym typeface="Arial"/>
              </a:rPr>
              <a:t>, indicating a worsening status). </a:t>
            </a:r>
            <a:r>
              <a:rPr sz="1200" b="1" dirty="0">
                <a:latin typeface="Arial"/>
                <a:ea typeface="Arial"/>
                <a:cs typeface="Arial"/>
                <a:sym typeface="Arial"/>
                <a:hlinkClick r:id="rId3"/>
              </a:rPr>
              <a:t>WHO report. </a:t>
            </a:r>
            <a:endParaRPr sz="1200" b="1" dirty="0">
              <a:latin typeface="Calibri"/>
              <a:ea typeface="Calibri"/>
              <a:cs typeface="Calibri"/>
              <a:sym typeface="Calibri"/>
            </a:endParaRPr>
          </a:p>
          <a:p>
            <a:pPr lvl="0">
              <a:lnSpc>
                <a:spcPct val="100000"/>
              </a:lnSpc>
              <a:defRPr sz="1800"/>
            </a:pPr>
            <a:endParaRPr sz="1200" b="1" dirty="0">
              <a:latin typeface="Calibri"/>
              <a:ea typeface="Calibri"/>
              <a:cs typeface="Calibri"/>
              <a:sym typeface="Calibri"/>
            </a:endParaRPr>
          </a:p>
          <a:p>
            <a:pPr lvl="0">
              <a:lnSpc>
                <a:spcPct val="100000"/>
              </a:lnSpc>
              <a:defRPr sz="1800"/>
            </a:pPr>
            <a:r>
              <a:rPr sz="1200" b="1" dirty="0">
                <a:latin typeface="Arial"/>
                <a:ea typeface="Arial"/>
                <a:cs typeface="Arial"/>
                <a:sym typeface="Arial"/>
              </a:rPr>
              <a:t>The National Vital Statistics System (NVSS) will not report US maternal mortality rates until all states adopt approved data elements to capture maternal deaths on their death certificates.  This is expected to occur in 2014.</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 name="Shape 6"/>
          <p:cNvSpPr>
            <a:spLocks noGrp="1"/>
          </p:cNvSpPr>
          <p:nvPr>
            <p:ph type="title"/>
          </p:nvPr>
        </p:nvSpPr>
        <p:spPr>
          <a:xfrm>
            <a:off x="1524000" y="0"/>
            <a:ext cx="9144000" cy="3509963"/>
          </a:xfrm>
          <a:prstGeom prst="rect">
            <a:avLst/>
          </a:prstGeom>
        </p:spPr>
        <p:txBody>
          <a:bodyPr anchor="b"/>
          <a:lstStyle>
            <a:lvl1pPr algn="ctr">
              <a:lnSpc>
                <a:spcPct val="90000"/>
              </a:lnSpc>
              <a:defRPr sz="6000">
                <a:latin typeface="Calibri Light"/>
                <a:ea typeface="Calibri Light"/>
                <a:cs typeface="Calibri Light"/>
                <a:sym typeface="Calibri Light"/>
              </a:defRPr>
            </a:lvl1pPr>
          </a:lstStyle>
          <a:p>
            <a:pPr lvl="0">
              <a:defRPr sz="1800"/>
            </a:pPr>
            <a:r>
              <a:rPr sz="6000"/>
              <a:t>Title Text</a:t>
            </a:r>
          </a:p>
        </p:txBody>
      </p:sp>
      <p:sp>
        <p:nvSpPr>
          <p:cNvPr id="7" name="Shape 7"/>
          <p:cNvSpPr>
            <a:spLocks noGrp="1"/>
          </p:cNvSpPr>
          <p:nvPr>
            <p:ph type="body" idx="1"/>
          </p:nvPr>
        </p:nvSpPr>
        <p:spPr>
          <a:xfrm>
            <a:off x="1524000" y="3602037"/>
            <a:ext cx="9144000" cy="3255963"/>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3600"/>
              <a:t>Title Text</a:t>
            </a:r>
          </a:p>
        </p:txBody>
      </p:sp>
      <p:sp>
        <p:nvSpPr>
          <p:cNvPr id="40" name="Shape 40"/>
          <p:cNvSpPr>
            <a:spLocks noGrp="1"/>
          </p:cNvSpPr>
          <p:nvPr>
            <p:ph type="body" idx="1"/>
          </p:nvPr>
        </p:nvSpPr>
        <p:spPr>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3" name="Shape 43"/>
          <p:cNvSpPr>
            <a:spLocks noGrp="1"/>
          </p:cNvSpPr>
          <p:nvPr>
            <p:ph type="title"/>
          </p:nvPr>
        </p:nvSpPr>
        <p:spPr>
          <a:xfrm>
            <a:off x="8724900" y="0"/>
            <a:ext cx="2628900" cy="6542090"/>
          </a:xfrm>
          <a:prstGeom prst="rect">
            <a:avLst/>
          </a:prstGeom>
        </p:spPr>
        <p:txBody>
          <a:bodyPr/>
          <a:lstStyle/>
          <a:p>
            <a:pPr lvl="0">
              <a:defRPr sz="1800"/>
            </a:pPr>
            <a:r>
              <a:rPr sz="3600"/>
              <a:t>Title Text</a:t>
            </a:r>
          </a:p>
        </p:txBody>
      </p:sp>
      <p:sp>
        <p:nvSpPr>
          <p:cNvPr id="44" name="Shape 44"/>
          <p:cNvSpPr>
            <a:spLocks noGrp="1"/>
          </p:cNvSpPr>
          <p:nvPr>
            <p:ph type="body" idx="1"/>
          </p:nvPr>
        </p:nvSpPr>
        <p:spPr>
          <a:xfrm>
            <a:off x="838200" y="365125"/>
            <a:ext cx="7734300" cy="6492875"/>
          </a:xfrm>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7" name="Shape 47"/>
          <p:cNvSpPr>
            <a:spLocks noGrp="1"/>
          </p:cNvSpPr>
          <p:nvPr>
            <p:ph type="title"/>
          </p:nvPr>
        </p:nvSpPr>
        <p:spPr>
          <a:xfrm>
            <a:off x="1981200" y="92075"/>
            <a:ext cx="8229600" cy="1508126"/>
          </a:xfrm>
          <a:prstGeom prst="rect">
            <a:avLst/>
          </a:prstGeom>
        </p:spPr>
        <p:txBody>
          <a:bodyPr lIns="0" tIns="0" rIns="0" bIns="0"/>
          <a:lstStyle>
            <a:lvl1pPr algn="r"/>
          </a:lstStyle>
          <a:p>
            <a:pPr lvl="0">
              <a:defRPr sz="1800"/>
            </a:pPr>
            <a:r>
              <a:rPr sz="3600"/>
              <a:t>Title Text</a:t>
            </a:r>
          </a:p>
        </p:txBody>
      </p:sp>
      <p:sp>
        <p:nvSpPr>
          <p:cNvPr id="48" name="Shape 48"/>
          <p:cNvSpPr>
            <a:spLocks noGrp="1"/>
          </p:cNvSpPr>
          <p:nvPr>
            <p:ph type="body" idx="1"/>
          </p:nvPr>
        </p:nvSpPr>
        <p:spPr>
          <a:xfrm>
            <a:off x="1981200" y="1600200"/>
            <a:ext cx="4038600" cy="5257800"/>
          </a:xfrm>
          <a:prstGeom prst="rect">
            <a:avLst/>
          </a:prstGeom>
        </p:spPr>
        <p:txBody>
          <a:bodyPr lIns="0" tIns="0" rIns="0" bIns="0"/>
          <a:lstStyle>
            <a:lvl1pPr marL="342900" indent="-342900">
              <a:lnSpc>
                <a:spcPct val="100000"/>
              </a:lnSpc>
              <a:spcBef>
                <a:spcPts val="500"/>
              </a:spcBef>
              <a:defRPr sz="2400">
                <a:latin typeface="Tw Cen MT"/>
                <a:ea typeface="Tw Cen MT"/>
                <a:cs typeface="Tw Cen MT"/>
                <a:sym typeface="Tw Cen MT"/>
              </a:defRPr>
            </a:lvl1pPr>
            <a:lvl2pPr marL="800100" indent="-342900">
              <a:lnSpc>
                <a:spcPct val="100000"/>
              </a:lnSpc>
              <a:spcBef>
                <a:spcPts val="500"/>
              </a:spcBef>
              <a:buChar char="–"/>
              <a:defRPr sz="2400">
                <a:latin typeface="Tw Cen MT"/>
                <a:ea typeface="Tw Cen MT"/>
                <a:cs typeface="Tw Cen MT"/>
                <a:sym typeface="Tw Cen MT"/>
              </a:defRPr>
            </a:lvl2pPr>
            <a:lvl3pPr marL="1188719" indent="-274319">
              <a:lnSpc>
                <a:spcPct val="100000"/>
              </a:lnSpc>
              <a:spcBef>
                <a:spcPts val="500"/>
              </a:spcBef>
              <a:defRPr sz="2400">
                <a:latin typeface="Tw Cen MT"/>
                <a:ea typeface="Tw Cen MT"/>
                <a:cs typeface="Tw Cen MT"/>
                <a:sym typeface="Tw Cen MT"/>
              </a:defRPr>
            </a:lvl3pPr>
            <a:lvl4pPr marL="1676400" indent="-304800">
              <a:lnSpc>
                <a:spcPct val="100000"/>
              </a:lnSpc>
              <a:spcBef>
                <a:spcPts val="500"/>
              </a:spcBef>
              <a:buChar char="–"/>
              <a:defRPr sz="2400">
                <a:latin typeface="Tw Cen MT"/>
                <a:ea typeface="Tw Cen MT"/>
                <a:cs typeface="Tw Cen MT"/>
                <a:sym typeface="Tw Cen MT"/>
              </a:defRPr>
            </a:lvl4pPr>
            <a:lvl5pPr marL="2133600" indent="-304800">
              <a:lnSpc>
                <a:spcPct val="100000"/>
              </a:lnSpc>
              <a:spcBef>
                <a:spcPts val="500"/>
              </a:spcBef>
              <a:buChar char="»"/>
              <a:defRPr sz="2400">
                <a:latin typeface="Tw Cen MT"/>
                <a:ea typeface="Tw Cen MT"/>
                <a:cs typeface="Tw Cen MT"/>
                <a:sym typeface="Tw Cen MT"/>
              </a:defRPr>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49" name="Shape 49"/>
          <p:cNvSpPr>
            <a:spLocks noGrp="1"/>
          </p:cNvSpPr>
          <p:nvPr>
            <p:ph type="sldNum" sz="quarter" idx="2"/>
          </p:nvPr>
        </p:nvSpPr>
        <p:spPr>
          <a:xfrm>
            <a:off x="8077200" y="6456362"/>
            <a:ext cx="2133600" cy="165101"/>
          </a:xfrm>
          <a:prstGeom prst="rect">
            <a:avLst/>
          </a:prstGeom>
        </p:spPr>
        <p:txBody>
          <a:bodyPr lIns="0" tIns="0" rIns="0" bIns="0"/>
          <a:lstStyle>
            <a:lvl1pPr>
              <a:defRPr>
                <a:latin typeface="Tw Cen MT"/>
                <a:ea typeface="Tw Cen MT"/>
                <a:cs typeface="Tw Cen MT"/>
                <a:sym typeface="Tw Cen MT"/>
              </a:defRPr>
            </a:lvl1pPr>
          </a:lstStyle>
          <a:p>
            <a:pPr lvl="0"/>
            <a:fld id="{86CB4B4D-7CA3-9044-876B-883B54F8677D}" type="slidenum">
              <a:t>‹#›</a:t>
            </a:fld>
            <a:endParaRPr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1" name="Shape 51"/>
          <p:cNvSpPr>
            <a:spLocks noGrp="1"/>
          </p:cNvSpPr>
          <p:nvPr>
            <p:ph type="title"/>
          </p:nvPr>
        </p:nvSpPr>
        <p:spPr>
          <a:xfrm>
            <a:off x="1981200" y="0"/>
            <a:ext cx="8229600" cy="1692277"/>
          </a:xfrm>
          <a:prstGeom prst="rect">
            <a:avLst/>
          </a:prstGeom>
        </p:spPr>
        <p:txBody>
          <a:bodyPr lIns="0" tIns="0" rIns="0" bIns="0"/>
          <a:lstStyle>
            <a:lvl1pPr algn="r">
              <a:defRPr sz="4000"/>
            </a:lvl1pPr>
          </a:lstStyle>
          <a:p>
            <a:pPr lvl="0">
              <a:defRPr sz="1800"/>
            </a:pPr>
            <a:r>
              <a:rPr sz="4000"/>
              <a:t>Title Text</a:t>
            </a:r>
          </a:p>
        </p:txBody>
      </p:sp>
      <p:sp>
        <p:nvSpPr>
          <p:cNvPr id="52" name="Shape 52"/>
          <p:cNvSpPr>
            <a:spLocks noGrp="1"/>
          </p:cNvSpPr>
          <p:nvPr>
            <p:ph type="sldNum" sz="quarter" idx="2"/>
          </p:nvPr>
        </p:nvSpPr>
        <p:spPr>
          <a:xfrm>
            <a:off x="8077200" y="6456362"/>
            <a:ext cx="2133600" cy="165101"/>
          </a:xfrm>
          <a:prstGeom prst="rect">
            <a:avLst/>
          </a:prstGeom>
        </p:spPr>
        <p:txBody>
          <a:bodyPr lIns="0" tIns="0" rIns="0" bIns="0"/>
          <a:lstStyle>
            <a:lvl1pPr>
              <a:defRPr>
                <a:latin typeface="Tw Cen MT"/>
                <a:ea typeface="Tw Cen MT"/>
                <a:cs typeface="Tw Cen MT"/>
                <a:sym typeface="Tw Cen MT"/>
              </a:defRPr>
            </a:lvl1pPr>
          </a:lstStyle>
          <a:p>
            <a:pPr lvl="0"/>
            <a:fld id="{86CB4B4D-7CA3-9044-876B-883B54F8677D}" type="slidenum">
              <a:t>‹#›</a:t>
            </a:fld>
            <a:endParaRPr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54" name="Shape 54"/>
          <p:cNvSpPr>
            <a:spLocks noGrp="1"/>
          </p:cNvSpPr>
          <p:nvPr>
            <p:ph type="body" idx="1"/>
          </p:nvPr>
        </p:nvSpPr>
        <p:spPr>
          <a:xfrm>
            <a:off x="2209800" y="5105400"/>
            <a:ext cx="7620000" cy="1752600"/>
          </a:xfrm>
          <a:prstGeom prst="rect">
            <a:avLst/>
          </a:prstGeom>
        </p:spPr>
        <p:txBody>
          <a:bodyPr lIns="0" tIns="0" rIns="0" bIns="0"/>
          <a:lstStyle>
            <a:lvl1pPr marL="0" indent="0" algn="ctr">
              <a:lnSpc>
                <a:spcPct val="100000"/>
              </a:lnSpc>
              <a:spcBef>
                <a:spcPts val="400"/>
              </a:spcBef>
              <a:buSzTx/>
              <a:buFontTx/>
              <a:buNone/>
              <a:defRPr sz="2000">
                <a:latin typeface="Tw Cen MT"/>
                <a:ea typeface="Tw Cen MT"/>
                <a:cs typeface="Tw Cen MT"/>
                <a:sym typeface="Tw Cen MT"/>
              </a:defRPr>
            </a:lvl1pPr>
            <a:lvl2pPr marL="0" indent="0" algn="ctr">
              <a:lnSpc>
                <a:spcPct val="100000"/>
              </a:lnSpc>
              <a:spcBef>
                <a:spcPts val="400"/>
              </a:spcBef>
              <a:buSzTx/>
              <a:buFontTx/>
              <a:buNone/>
              <a:defRPr sz="2000">
                <a:latin typeface="Tw Cen MT"/>
                <a:ea typeface="Tw Cen MT"/>
                <a:cs typeface="Tw Cen MT"/>
                <a:sym typeface="Tw Cen MT"/>
              </a:defRPr>
            </a:lvl2pPr>
            <a:lvl3pPr marL="0" indent="0" algn="ctr">
              <a:lnSpc>
                <a:spcPct val="100000"/>
              </a:lnSpc>
              <a:spcBef>
                <a:spcPts val="400"/>
              </a:spcBef>
              <a:buSzTx/>
              <a:buFontTx/>
              <a:buNone/>
              <a:defRPr sz="2000">
                <a:latin typeface="Tw Cen MT"/>
                <a:ea typeface="Tw Cen MT"/>
                <a:cs typeface="Tw Cen MT"/>
                <a:sym typeface="Tw Cen MT"/>
              </a:defRPr>
            </a:lvl3pPr>
            <a:lvl4pPr marL="0" indent="0" algn="ctr">
              <a:lnSpc>
                <a:spcPct val="100000"/>
              </a:lnSpc>
              <a:spcBef>
                <a:spcPts val="400"/>
              </a:spcBef>
              <a:buSzTx/>
              <a:buFontTx/>
              <a:buNone/>
              <a:defRPr sz="2000">
                <a:latin typeface="Tw Cen MT"/>
                <a:ea typeface="Tw Cen MT"/>
                <a:cs typeface="Tw Cen MT"/>
                <a:sym typeface="Tw Cen MT"/>
              </a:defRPr>
            </a:lvl4pPr>
            <a:lvl5pPr marL="0" indent="0" algn="ctr">
              <a:lnSpc>
                <a:spcPct val="100000"/>
              </a:lnSpc>
              <a:spcBef>
                <a:spcPts val="400"/>
              </a:spcBef>
              <a:buSzTx/>
              <a:buFontTx/>
              <a:buNone/>
              <a:defRPr sz="2000">
                <a:latin typeface="Tw Cen MT"/>
                <a:ea typeface="Tw Cen MT"/>
                <a:cs typeface="Tw Cen MT"/>
                <a:sym typeface="Tw Cen MT"/>
              </a:defRPr>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
        <p:nvSpPr>
          <p:cNvPr id="55" name="Shape 55"/>
          <p:cNvSpPr>
            <a:spLocks noGrp="1"/>
          </p:cNvSpPr>
          <p:nvPr>
            <p:ph type="sldNum" sz="quarter" idx="2"/>
          </p:nvPr>
        </p:nvSpPr>
        <p:spPr>
          <a:xfrm>
            <a:off x="8077200" y="6456362"/>
            <a:ext cx="2133600" cy="165101"/>
          </a:xfrm>
          <a:prstGeom prst="rect">
            <a:avLst/>
          </a:prstGeom>
        </p:spPr>
        <p:txBody>
          <a:bodyPr lIns="0" tIns="0" rIns="0" bIns="0"/>
          <a:lstStyle>
            <a:lvl1pPr>
              <a:defRPr>
                <a:latin typeface="Tw Cen MT"/>
                <a:ea typeface="Tw Cen MT"/>
                <a:cs typeface="Tw Cen MT"/>
                <a:sym typeface="Tw Cen MT"/>
              </a:defRPr>
            </a:lvl1pPr>
          </a:lstStyle>
          <a:p>
            <a:pPr lvl="0"/>
            <a:fld id="{86CB4B4D-7CA3-9044-876B-883B54F8677D}" type="slidenum">
              <a:t>‹#›</a:t>
            </a:fld>
            <a:endParaRPr dirty="0"/>
          </a:p>
        </p:txBody>
      </p:sp>
      <p:sp>
        <p:nvSpPr>
          <p:cNvPr id="56" name="Shape 56"/>
          <p:cNvSpPr>
            <a:spLocks noGrp="1"/>
          </p:cNvSpPr>
          <p:nvPr>
            <p:ph type="title"/>
          </p:nvPr>
        </p:nvSpPr>
        <p:spPr>
          <a:xfrm>
            <a:off x="1981200" y="0"/>
            <a:ext cx="8229600" cy="1341439"/>
          </a:xfrm>
          <a:prstGeom prst="rect">
            <a:avLst/>
          </a:prstGeom>
        </p:spPr>
        <p:txBody>
          <a:bodyPr lIns="0" tIns="0" rIns="0" bIns="0"/>
          <a:lstStyle>
            <a:lvl1pPr algn="r">
              <a:defRPr sz="4000"/>
            </a:lvl1pPr>
          </a:lstStyle>
          <a:p>
            <a:pPr lvl="0">
              <a:defRPr sz="1800"/>
            </a:pPr>
            <a:r>
              <a:rPr sz="4000"/>
              <a:t>Title Text</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58" name="Shape 58"/>
          <p:cNvSpPr>
            <a:spLocks noGrp="1"/>
          </p:cNvSpPr>
          <p:nvPr>
            <p:ph type="title"/>
          </p:nvPr>
        </p:nvSpPr>
        <p:spPr>
          <a:xfrm>
            <a:off x="1981200" y="92075"/>
            <a:ext cx="8229600" cy="1508126"/>
          </a:xfrm>
          <a:prstGeom prst="rect">
            <a:avLst/>
          </a:prstGeom>
        </p:spPr>
        <p:txBody>
          <a:bodyPr lIns="0" tIns="0" rIns="0" bIns="0"/>
          <a:lstStyle>
            <a:lvl1pPr algn="ctr" defTabSz="457200">
              <a:defRPr>
                <a:latin typeface="Calibri"/>
                <a:ea typeface="Calibri"/>
                <a:cs typeface="Calibri"/>
                <a:sym typeface="Calibri"/>
              </a:defRPr>
            </a:lvl1pPr>
          </a:lstStyle>
          <a:p>
            <a:pPr lvl="0">
              <a:defRPr sz="1800"/>
            </a:pPr>
            <a:r>
              <a:rPr sz="3600"/>
              <a:t>Title Text</a:t>
            </a:r>
          </a:p>
        </p:txBody>
      </p:sp>
      <p:sp>
        <p:nvSpPr>
          <p:cNvPr id="59" name="Shape 59"/>
          <p:cNvSpPr>
            <a:spLocks noGrp="1"/>
          </p:cNvSpPr>
          <p:nvPr>
            <p:ph type="body" idx="1"/>
          </p:nvPr>
        </p:nvSpPr>
        <p:spPr>
          <a:xfrm>
            <a:off x="1981200" y="1600200"/>
            <a:ext cx="8229600" cy="5257800"/>
          </a:xfrm>
          <a:prstGeom prst="rect">
            <a:avLst/>
          </a:prstGeom>
        </p:spPr>
        <p:txBody>
          <a:bodyPr lIns="0" tIns="0" rIns="0" bIns="0"/>
          <a:lstStyle>
            <a:lvl1pPr marL="342900" indent="-342900" defTabSz="457200">
              <a:lnSpc>
                <a:spcPct val="100000"/>
              </a:lnSpc>
              <a:spcBef>
                <a:spcPts val="700"/>
              </a:spcBef>
              <a:defRPr sz="3200"/>
            </a:lvl1pPr>
            <a:lvl2pPr marL="783771" indent="-326571" defTabSz="457200">
              <a:lnSpc>
                <a:spcPct val="100000"/>
              </a:lnSpc>
              <a:spcBef>
                <a:spcPts val="700"/>
              </a:spcBef>
              <a:buChar char="–"/>
              <a:defRPr sz="3200"/>
            </a:lvl2pPr>
            <a:lvl3pPr marL="1219200" indent="-304800" defTabSz="457200">
              <a:lnSpc>
                <a:spcPct val="100000"/>
              </a:lnSpc>
              <a:spcBef>
                <a:spcPts val="700"/>
              </a:spcBef>
              <a:defRPr sz="3200"/>
            </a:lvl3pPr>
            <a:lvl4pPr marL="1737360" indent="-365760" defTabSz="457200">
              <a:lnSpc>
                <a:spcPct val="100000"/>
              </a:lnSpc>
              <a:spcBef>
                <a:spcPts val="700"/>
              </a:spcBef>
              <a:buChar char="–"/>
              <a:defRPr sz="3200"/>
            </a:lvl4pPr>
            <a:lvl5pPr marL="2194560" indent="-365760" defTabSz="457200">
              <a:lnSpc>
                <a:spcPct val="100000"/>
              </a:lnSpc>
              <a:spcBef>
                <a:spcPts val="700"/>
              </a:spcBef>
              <a:buChar char="»"/>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60" name="Shape 60"/>
          <p:cNvSpPr>
            <a:spLocks noGrp="1"/>
          </p:cNvSpPr>
          <p:nvPr>
            <p:ph type="sldNum" sz="quarter" idx="2"/>
          </p:nvPr>
        </p:nvSpPr>
        <p:spPr>
          <a:xfrm>
            <a:off x="8077200" y="6450012"/>
            <a:ext cx="2133600" cy="177801"/>
          </a:xfrm>
          <a:prstGeom prst="rect">
            <a:avLst/>
          </a:prstGeom>
        </p:spPr>
        <p:txBody>
          <a:bodyPr lIns="0" tIns="0" rIns="0" bIns="0"/>
          <a:lstStyle/>
          <a:p>
            <a:pPr lvl="0"/>
            <a:fld id="{86CB4B4D-7CA3-9044-876B-883B54F8677D}" type="slidenum">
              <a:t>‹#›</a:t>
            </a:fld>
            <a:endParaRPr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Chart">
    <p:spTree>
      <p:nvGrpSpPr>
        <p:cNvPr id="1" name=""/>
        <p:cNvGrpSpPr/>
        <p:nvPr/>
      </p:nvGrpSpPr>
      <p:grpSpPr>
        <a:xfrm>
          <a:off x="0" y="0"/>
          <a:ext cx="0" cy="0"/>
          <a:chOff x="0" y="0"/>
          <a:chExt cx="0" cy="0"/>
        </a:xfrm>
      </p:grpSpPr>
      <p:sp>
        <p:nvSpPr>
          <p:cNvPr id="62" name="Shape 62"/>
          <p:cNvSpPr>
            <a:spLocks noGrp="1"/>
          </p:cNvSpPr>
          <p:nvPr>
            <p:ph type="title"/>
          </p:nvPr>
        </p:nvSpPr>
        <p:spPr>
          <a:xfrm>
            <a:off x="1981200" y="0"/>
            <a:ext cx="8229600" cy="1692276"/>
          </a:xfrm>
          <a:prstGeom prst="rect">
            <a:avLst/>
          </a:prstGeom>
        </p:spPr>
        <p:txBody>
          <a:bodyPr lIns="0" tIns="0" rIns="0" bIns="0"/>
          <a:lstStyle>
            <a:lvl1pPr algn="ctr" defTabSz="457200">
              <a:defRPr>
                <a:latin typeface="Calibri"/>
                <a:ea typeface="Calibri"/>
                <a:cs typeface="Calibri"/>
                <a:sym typeface="Calibri"/>
              </a:defRPr>
            </a:lvl1pPr>
          </a:lstStyle>
          <a:p>
            <a:pPr lvl="0">
              <a:defRPr sz="1800"/>
            </a:pPr>
            <a:r>
              <a:rPr sz="3600"/>
              <a:t>Title Text</a:t>
            </a:r>
          </a:p>
        </p:txBody>
      </p:sp>
      <p:sp>
        <p:nvSpPr>
          <p:cNvPr id="63" name="Shape 63"/>
          <p:cNvSpPr>
            <a:spLocks noGrp="1"/>
          </p:cNvSpPr>
          <p:nvPr>
            <p:ph type="sldNum" sz="quarter" idx="2"/>
          </p:nvPr>
        </p:nvSpPr>
        <p:spPr>
          <a:xfrm>
            <a:off x="8077200" y="6450012"/>
            <a:ext cx="2133600" cy="177801"/>
          </a:xfrm>
          <a:prstGeom prst="rect">
            <a:avLst/>
          </a:prstGeom>
        </p:spPr>
        <p:txBody>
          <a:bodyPr lIns="0" tIns="0" rIns="0" bIns="0"/>
          <a:lstStyle/>
          <a:p>
            <a:pPr lvl="0"/>
            <a:fld id="{86CB4B4D-7CA3-9044-876B-883B54F8677D}" type="slidenum">
              <a:t>‹#›</a:t>
            </a:fld>
            <a:endParaRPr dirty="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65" name="Shape 65"/>
          <p:cNvSpPr>
            <a:spLocks noGrp="1"/>
          </p:cNvSpPr>
          <p:nvPr>
            <p:ph type="title"/>
          </p:nvPr>
        </p:nvSpPr>
        <p:spPr>
          <a:xfrm>
            <a:off x="1981200" y="92075"/>
            <a:ext cx="8229600" cy="1508126"/>
          </a:xfrm>
          <a:prstGeom prst="rect">
            <a:avLst/>
          </a:prstGeom>
        </p:spPr>
        <p:txBody>
          <a:bodyPr lIns="0" tIns="0" rIns="0" bIns="0"/>
          <a:lstStyle>
            <a:lvl1pPr algn="ctr" defTabSz="457200">
              <a:defRPr>
                <a:latin typeface="Calibri"/>
                <a:ea typeface="Calibri"/>
                <a:cs typeface="Calibri"/>
                <a:sym typeface="Calibri"/>
              </a:defRPr>
            </a:lvl1pPr>
          </a:lstStyle>
          <a:p>
            <a:pPr lvl="0">
              <a:defRPr sz="1800"/>
            </a:pPr>
            <a:r>
              <a:rPr sz="3600"/>
              <a:t>Title Text</a:t>
            </a:r>
          </a:p>
        </p:txBody>
      </p:sp>
      <p:sp>
        <p:nvSpPr>
          <p:cNvPr id="66" name="Shape 66"/>
          <p:cNvSpPr>
            <a:spLocks noGrp="1"/>
          </p:cNvSpPr>
          <p:nvPr>
            <p:ph type="body" idx="1"/>
          </p:nvPr>
        </p:nvSpPr>
        <p:spPr>
          <a:xfrm>
            <a:off x="1981200" y="1600200"/>
            <a:ext cx="8229600" cy="5257800"/>
          </a:xfrm>
          <a:prstGeom prst="rect">
            <a:avLst/>
          </a:prstGeom>
        </p:spPr>
        <p:txBody>
          <a:bodyPr lIns="0" tIns="0" rIns="0" bIns="0"/>
          <a:lstStyle>
            <a:lvl1pPr marL="342900" indent="-342900" defTabSz="457200">
              <a:lnSpc>
                <a:spcPct val="100000"/>
              </a:lnSpc>
              <a:spcBef>
                <a:spcPts val="700"/>
              </a:spcBef>
              <a:defRPr sz="3200"/>
            </a:lvl1pPr>
            <a:lvl2pPr marL="783771" indent="-326571" defTabSz="457200">
              <a:lnSpc>
                <a:spcPct val="100000"/>
              </a:lnSpc>
              <a:spcBef>
                <a:spcPts val="700"/>
              </a:spcBef>
              <a:buChar char="–"/>
              <a:defRPr sz="3200"/>
            </a:lvl2pPr>
            <a:lvl3pPr marL="1219200" indent="-304800" defTabSz="457200">
              <a:lnSpc>
                <a:spcPct val="100000"/>
              </a:lnSpc>
              <a:spcBef>
                <a:spcPts val="700"/>
              </a:spcBef>
              <a:defRPr sz="3200"/>
            </a:lvl3pPr>
            <a:lvl4pPr marL="1737360" indent="-365760" defTabSz="457200">
              <a:lnSpc>
                <a:spcPct val="100000"/>
              </a:lnSpc>
              <a:spcBef>
                <a:spcPts val="700"/>
              </a:spcBef>
              <a:buChar char="–"/>
              <a:defRPr sz="3200"/>
            </a:lvl4pPr>
            <a:lvl5pPr marL="2194560" indent="-365760" defTabSz="457200">
              <a:lnSpc>
                <a:spcPct val="100000"/>
              </a:lnSpc>
              <a:spcBef>
                <a:spcPts val="700"/>
              </a:spcBef>
              <a:buChar char="»"/>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67" name="Shape 67"/>
          <p:cNvSpPr>
            <a:spLocks noGrp="1"/>
          </p:cNvSpPr>
          <p:nvPr>
            <p:ph type="sldNum" sz="quarter" idx="2"/>
          </p:nvPr>
        </p:nvSpPr>
        <p:spPr>
          <a:xfrm>
            <a:off x="8077200" y="6450012"/>
            <a:ext cx="2133600" cy="177801"/>
          </a:xfrm>
          <a:prstGeom prst="rect">
            <a:avLst/>
          </a:prstGeom>
        </p:spPr>
        <p:txBody>
          <a:bodyPr lIns="0" tIns="0" rIns="0" bIns="0"/>
          <a:lstStyle/>
          <a:p>
            <a:pPr lvl="0"/>
            <a:fld id="{86CB4B4D-7CA3-9044-876B-883B54F8677D}" type="slidenum">
              <a:t>‹#›</a:t>
            </a:fld>
            <a:endParaRPr dirty="0"/>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9" name="Shape 69"/>
          <p:cNvSpPr>
            <a:spLocks noGrp="1"/>
          </p:cNvSpPr>
          <p:nvPr>
            <p:ph type="title"/>
          </p:nvPr>
        </p:nvSpPr>
        <p:spPr>
          <a:xfrm>
            <a:off x="1981200" y="0"/>
            <a:ext cx="8229600" cy="1692277"/>
          </a:xfrm>
          <a:prstGeom prst="rect">
            <a:avLst/>
          </a:prstGeom>
        </p:spPr>
        <p:txBody>
          <a:bodyPr lIns="0" tIns="0" rIns="0" bIns="0"/>
          <a:lstStyle>
            <a:lvl1pPr algn="ctr" defTabSz="457200">
              <a:defRPr>
                <a:latin typeface="Calibri"/>
                <a:ea typeface="Calibri"/>
                <a:cs typeface="Calibri"/>
                <a:sym typeface="Calibri"/>
              </a:defRPr>
            </a:lvl1pPr>
          </a:lstStyle>
          <a:p>
            <a:pPr lvl="0">
              <a:defRPr sz="1800"/>
            </a:pPr>
            <a:r>
              <a:rPr sz="3600"/>
              <a:t>Title Text</a:t>
            </a:r>
          </a:p>
        </p:txBody>
      </p:sp>
      <p:sp>
        <p:nvSpPr>
          <p:cNvPr id="70" name="Shape 70"/>
          <p:cNvSpPr>
            <a:spLocks noGrp="1"/>
          </p:cNvSpPr>
          <p:nvPr>
            <p:ph type="sldNum" sz="quarter" idx="2"/>
          </p:nvPr>
        </p:nvSpPr>
        <p:spPr>
          <a:xfrm>
            <a:off x="8077200" y="6450012"/>
            <a:ext cx="2133600" cy="177801"/>
          </a:xfrm>
          <a:prstGeom prst="rect">
            <a:avLst/>
          </a:prstGeom>
        </p:spPr>
        <p:txBody>
          <a:bodyPr lIns="0" tIns="0" rIns="0" bIns="0"/>
          <a:lstStyle/>
          <a:p>
            <a:pPr lvl="0"/>
            <a:fld id="{86CB4B4D-7CA3-9044-876B-883B54F8677D}" type="slidenum">
              <a:t>‹#›</a:t>
            </a:fld>
            <a:endParaRPr dirty="0"/>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72" name="Shape 72"/>
          <p:cNvSpPr>
            <a:spLocks noGrp="1"/>
          </p:cNvSpPr>
          <p:nvPr>
            <p:ph type="body" idx="1"/>
          </p:nvPr>
        </p:nvSpPr>
        <p:spPr>
          <a:xfrm>
            <a:off x="2209800" y="5105400"/>
            <a:ext cx="7620000" cy="1752600"/>
          </a:xfrm>
          <a:prstGeom prst="rect">
            <a:avLst/>
          </a:prstGeom>
        </p:spPr>
        <p:txBody>
          <a:bodyPr lIns="0" tIns="0" rIns="0" bIns="0"/>
          <a:lstStyle>
            <a:lvl1pPr marL="0" indent="0">
              <a:lnSpc>
                <a:spcPct val="100000"/>
              </a:lnSpc>
              <a:spcBef>
                <a:spcPts val="400"/>
              </a:spcBef>
              <a:buSzTx/>
              <a:buFontTx/>
              <a:buNone/>
              <a:defRPr sz="2000">
                <a:latin typeface="Tw Cen MT"/>
                <a:ea typeface="Tw Cen MT"/>
                <a:cs typeface="Tw Cen MT"/>
                <a:sym typeface="Tw Cen MT"/>
              </a:defRPr>
            </a:lvl1pPr>
            <a:lvl2pPr marL="0" indent="0">
              <a:lnSpc>
                <a:spcPct val="100000"/>
              </a:lnSpc>
              <a:spcBef>
                <a:spcPts val="400"/>
              </a:spcBef>
              <a:buSzTx/>
              <a:buFontTx/>
              <a:buNone/>
              <a:defRPr sz="2000">
                <a:latin typeface="Tw Cen MT"/>
                <a:ea typeface="Tw Cen MT"/>
                <a:cs typeface="Tw Cen MT"/>
                <a:sym typeface="Tw Cen MT"/>
              </a:defRPr>
            </a:lvl2pPr>
            <a:lvl3pPr marL="0" indent="0">
              <a:lnSpc>
                <a:spcPct val="100000"/>
              </a:lnSpc>
              <a:spcBef>
                <a:spcPts val="400"/>
              </a:spcBef>
              <a:buSzTx/>
              <a:buFontTx/>
              <a:buNone/>
              <a:defRPr sz="2000">
                <a:latin typeface="Tw Cen MT"/>
                <a:ea typeface="Tw Cen MT"/>
                <a:cs typeface="Tw Cen MT"/>
                <a:sym typeface="Tw Cen MT"/>
              </a:defRPr>
            </a:lvl3pPr>
            <a:lvl4pPr marL="0" indent="0">
              <a:lnSpc>
                <a:spcPct val="100000"/>
              </a:lnSpc>
              <a:spcBef>
                <a:spcPts val="400"/>
              </a:spcBef>
              <a:buSzTx/>
              <a:buFontTx/>
              <a:buNone/>
              <a:defRPr sz="2000">
                <a:latin typeface="Tw Cen MT"/>
                <a:ea typeface="Tw Cen MT"/>
                <a:cs typeface="Tw Cen MT"/>
                <a:sym typeface="Tw Cen MT"/>
              </a:defRPr>
            </a:lvl4pPr>
            <a:lvl5pPr marL="0" indent="0">
              <a:lnSpc>
                <a:spcPct val="100000"/>
              </a:lnSpc>
              <a:spcBef>
                <a:spcPts val="400"/>
              </a:spcBef>
              <a:buSzTx/>
              <a:buFontTx/>
              <a:buNone/>
              <a:defRPr sz="2000">
                <a:latin typeface="Tw Cen MT"/>
                <a:ea typeface="Tw Cen MT"/>
                <a:cs typeface="Tw Cen MT"/>
                <a:sym typeface="Tw Cen MT"/>
              </a:defRPr>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
        <p:nvSpPr>
          <p:cNvPr id="73" name="Shape 73"/>
          <p:cNvSpPr>
            <a:spLocks noGrp="1"/>
          </p:cNvSpPr>
          <p:nvPr>
            <p:ph type="sldNum" sz="quarter" idx="2"/>
          </p:nvPr>
        </p:nvSpPr>
        <p:spPr>
          <a:xfrm>
            <a:off x="8077200" y="6456362"/>
            <a:ext cx="2133600" cy="165101"/>
          </a:xfrm>
          <a:prstGeom prst="rect">
            <a:avLst/>
          </a:prstGeom>
        </p:spPr>
        <p:txBody>
          <a:bodyPr lIns="0" tIns="0" rIns="0" bIns="0"/>
          <a:lstStyle>
            <a:lvl1pPr>
              <a:defRPr>
                <a:latin typeface="Tw Cen MT"/>
                <a:ea typeface="Tw Cen MT"/>
                <a:cs typeface="Tw Cen MT"/>
                <a:sym typeface="Tw Cen MT"/>
              </a:defRPr>
            </a:lvl1pPr>
          </a:lstStyle>
          <a:p>
            <a:pPr lvl="0"/>
            <a:fld id="{86CB4B4D-7CA3-9044-876B-883B54F8677D}" type="slidenum">
              <a:t>‹#›</a:t>
            </a:fld>
            <a:endParaRPr dirty="0"/>
          </a:p>
        </p:txBody>
      </p:sp>
      <p:sp>
        <p:nvSpPr>
          <p:cNvPr id="74" name="Shape 74"/>
          <p:cNvSpPr>
            <a:spLocks noGrp="1"/>
          </p:cNvSpPr>
          <p:nvPr>
            <p:ph type="title"/>
          </p:nvPr>
        </p:nvSpPr>
        <p:spPr>
          <a:xfrm>
            <a:off x="1981200" y="0"/>
            <a:ext cx="8229600" cy="1341439"/>
          </a:xfrm>
          <a:prstGeom prst="rect">
            <a:avLst/>
          </a:prstGeom>
        </p:spPr>
        <p:txBody>
          <a:bodyPr lIns="0" tIns="0" rIns="0" bIns="0"/>
          <a:lstStyle>
            <a:lvl1pPr algn="r">
              <a:defRPr sz="4000"/>
            </a:lvl1pPr>
          </a:lstStyle>
          <a:p>
            <a:pPr lvl="0">
              <a:defRPr sz="1800"/>
            </a:pPr>
            <a:r>
              <a:rPr sz="4000"/>
              <a:t>Title Text</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3600"/>
              <a:t>Title Text</a:t>
            </a:r>
          </a:p>
        </p:txBody>
      </p:sp>
      <p:sp>
        <p:nvSpPr>
          <p:cNvPr id="11" name="Shape 11"/>
          <p:cNvSpPr>
            <a:spLocks noGrp="1"/>
          </p:cNvSpPr>
          <p:nvPr>
            <p:ph type="body" idx="1"/>
          </p:nvPr>
        </p:nvSpPr>
        <p:spPr>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6" name="Shape 76"/>
          <p:cNvSpPr>
            <a:spLocks noGrp="1"/>
          </p:cNvSpPr>
          <p:nvPr>
            <p:ph type="title"/>
          </p:nvPr>
        </p:nvSpPr>
        <p:spPr>
          <a:xfrm>
            <a:off x="2462927" y="0"/>
            <a:ext cx="8890878" cy="1407917"/>
          </a:xfrm>
          <a:prstGeom prst="rect">
            <a:avLst/>
          </a:prstGeom>
        </p:spPr>
        <p:txBody>
          <a:bodyPr lIns="0" tIns="0" rIns="0" bIns="0" anchor="b">
            <a:noAutofit/>
          </a:bodyPr>
          <a:lstStyle>
            <a:lvl1pPr defTabSz="685840">
              <a:defRPr sz="3300" b="1">
                <a:solidFill>
                  <a:srgbClr val="FFC600"/>
                </a:solidFill>
                <a:latin typeface="Verdana"/>
                <a:ea typeface="Verdana"/>
                <a:cs typeface="Verdana"/>
                <a:sym typeface="Verdana"/>
              </a:defRPr>
            </a:lvl1pPr>
          </a:lstStyle>
          <a:p>
            <a:pPr lvl="0">
              <a:defRPr sz="1800" b="0">
                <a:solidFill>
                  <a:srgbClr val="000000"/>
                </a:solidFill>
              </a:defRPr>
            </a:pPr>
            <a:r>
              <a:rPr sz="3300" b="1">
                <a:solidFill>
                  <a:srgbClr val="FFC600"/>
                </a:solidFill>
              </a:rPr>
              <a:t>Title Text</a:t>
            </a:r>
          </a:p>
        </p:txBody>
      </p:sp>
      <p:sp>
        <p:nvSpPr>
          <p:cNvPr id="77" name="Shape 77"/>
          <p:cNvSpPr>
            <a:spLocks noGrp="1"/>
          </p:cNvSpPr>
          <p:nvPr>
            <p:ph type="body" idx="1"/>
          </p:nvPr>
        </p:nvSpPr>
        <p:spPr>
          <a:xfrm>
            <a:off x="2461635" y="1828300"/>
            <a:ext cx="4282069" cy="5029700"/>
          </a:xfrm>
          <a:prstGeom prst="rect">
            <a:avLst/>
          </a:prstGeom>
        </p:spPr>
        <p:txBody>
          <a:bodyPr lIns="0" tIns="0" rIns="0" bIns="0"/>
          <a:lstStyle>
            <a:lvl1pPr marL="255999" indent="-255999" defTabSz="685840">
              <a:spcBef>
                <a:spcPts val="700"/>
              </a:spcBef>
              <a:buFontTx/>
              <a:buAutoNum type="arabicPeriod"/>
              <a:defRPr sz="1800">
                <a:solidFill>
                  <a:srgbClr val="FFFFFF"/>
                </a:solidFill>
                <a:latin typeface="Verdana"/>
                <a:ea typeface="Verdana"/>
                <a:cs typeface="Verdana"/>
                <a:sym typeface="Verdana"/>
              </a:defRPr>
            </a:lvl1pPr>
            <a:lvl2pPr marL="511998" indent="-255999" defTabSz="685840">
              <a:spcBef>
                <a:spcPts val="700"/>
              </a:spcBef>
              <a:buFontTx/>
              <a:buAutoNum type="alphaLcPeriod"/>
              <a:defRPr sz="1800">
                <a:solidFill>
                  <a:srgbClr val="FFFFFF"/>
                </a:solidFill>
                <a:latin typeface="Verdana"/>
                <a:ea typeface="Verdana"/>
                <a:cs typeface="Verdana"/>
                <a:sym typeface="Verdana"/>
              </a:defRPr>
            </a:lvl2pPr>
            <a:lvl3pPr marL="814436" indent="-302435" defTabSz="685840">
              <a:spcBef>
                <a:spcPts val="700"/>
              </a:spcBef>
              <a:buFontTx/>
              <a:buAutoNum type="romanLcPeriod"/>
              <a:defRPr sz="1800">
                <a:solidFill>
                  <a:srgbClr val="FFFFFF"/>
                </a:solidFill>
                <a:latin typeface="Verdana"/>
                <a:ea typeface="Verdana"/>
                <a:cs typeface="Verdana"/>
                <a:sym typeface="Verdana"/>
              </a:defRPr>
            </a:lvl3pPr>
            <a:lvl4pPr marL="0" indent="0" defTabSz="685840">
              <a:spcBef>
                <a:spcPts val="700"/>
              </a:spcBef>
              <a:buSzTx/>
              <a:buFontTx/>
              <a:buNone/>
              <a:defRPr sz="1800">
                <a:solidFill>
                  <a:srgbClr val="FFFFFF"/>
                </a:solidFill>
                <a:latin typeface="Verdana"/>
                <a:ea typeface="Verdana"/>
                <a:cs typeface="Verdana"/>
                <a:sym typeface="Verdana"/>
              </a:defRPr>
            </a:lvl4pPr>
            <a:lvl5pPr marL="0" indent="0" defTabSz="685840">
              <a:spcBef>
                <a:spcPts val="700"/>
              </a:spcBef>
              <a:buSzTx/>
              <a:buFontTx/>
              <a:buNone/>
              <a:defRPr sz="1800">
                <a:solidFill>
                  <a:srgbClr val="FFFFFF"/>
                </a:solidFill>
                <a:latin typeface="Verdana"/>
                <a:ea typeface="Verdana"/>
                <a:cs typeface="Verdana"/>
                <a:sym typeface="Verdana"/>
              </a:defRPr>
            </a:lvl5pPr>
          </a:lstStyle>
          <a:p>
            <a:pPr lvl="0">
              <a:defRPr>
                <a:solidFill>
                  <a:srgbClr val="000000"/>
                </a:solidFill>
              </a:defRPr>
            </a:pPr>
            <a:r>
              <a:rPr>
                <a:solidFill>
                  <a:srgbClr val="FFFFFF"/>
                </a:solidFill>
              </a:rPr>
              <a:t>Body Level One</a:t>
            </a:r>
          </a:p>
          <a:p>
            <a:pPr lvl="1">
              <a:defRPr>
                <a:solidFill>
                  <a:srgbClr val="000000"/>
                </a:solidFill>
              </a:defRPr>
            </a:pPr>
            <a:r>
              <a:rPr>
                <a:solidFill>
                  <a:srgbClr val="FFFFFF"/>
                </a:solidFill>
              </a:rPr>
              <a:t>Body Level Two</a:t>
            </a:r>
          </a:p>
          <a:p>
            <a:pPr lvl="2">
              <a:defRPr>
                <a:solidFill>
                  <a:srgbClr val="000000"/>
                </a:solidFill>
              </a:defRPr>
            </a:pPr>
            <a:r>
              <a:rPr>
                <a:solidFill>
                  <a:srgbClr val="FFFFFF"/>
                </a:solidFill>
              </a:rPr>
              <a:t>Body Level Three</a:t>
            </a:r>
          </a:p>
          <a:p>
            <a:pPr lvl="3">
              <a:defRPr>
                <a:solidFill>
                  <a:srgbClr val="000000"/>
                </a:solidFill>
              </a:defRPr>
            </a:pPr>
            <a:r>
              <a:rPr>
                <a:solidFill>
                  <a:srgbClr val="FFFFFF"/>
                </a:solidFill>
              </a:rPr>
              <a:t>Body Level Four</a:t>
            </a:r>
          </a:p>
          <a:p>
            <a:pPr lvl="4">
              <a:defRPr>
                <a:solidFill>
                  <a:srgbClr val="000000"/>
                </a:solidFill>
              </a:defRPr>
            </a:pPr>
            <a:r>
              <a:rPr>
                <a:solidFill>
                  <a:srgbClr val="FFFFFF"/>
                </a:solidFill>
              </a:rPr>
              <a:t>Body Level Five</a:t>
            </a:r>
          </a:p>
        </p:txBody>
      </p:sp>
      <p:sp>
        <p:nvSpPr>
          <p:cNvPr id="78" name="Shape 78"/>
          <p:cNvSpPr>
            <a:spLocks noGrp="1"/>
          </p:cNvSpPr>
          <p:nvPr>
            <p:ph type="sldNum" sz="quarter" idx="2"/>
          </p:nvPr>
        </p:nvSpPr>
        <p:spPr>
          <a:xfrm>
            <a:off x="8610600" y="6469072"/>
            <a:ext cx="2743201" cy="139701"/>
          </a:xfrm>
          <a:prstGeom prst="rect">
            <a:avLst/>
          </a:prstGeom>
        </p:spPr>
        <p:txBody>
          <a:bodyPr lIns="0" tIns="0" rIns="0" bIns="0"/>
          <a:lstStyle>
            <a:lvl1pPr defTabSz="514328">
              <a:defRPr sz="900">
                <a:solidFill>
                  <a:srgbClr val="6090FC"/>
                </a:solidFill>
                <a:latin typeface="Verdana"/>
                <a:ea typeface="Verdana"/>
                <a:cs typeface="Verdana"/>
                <a:sym typeface="Verdana"/>
              </a:defRPr>
            </a:lvl1pPr>
          </a:lstStyle>
          <a:p>
            <a:pPr lvl="0"/>
            <a:fld id="{86CB4B4D-7CA3-9044-876B-883B54F8677D}" type="slidenum">
              <a:t>‹#›</a:t>
            </a:fld>
            <a:endParaRPr dirty="0"/>
          </a:p>
        </p:txBody>
      </p:sp>
      <p:sp>
        <p:nvSpPr>
          <p:cNvPr id="79" name="Shape 79"/>
          <p:cNvSpPr/>
          <p:nvPr/>
        </p:nvSpPr>
        <p:spPr>
          <a:xfrm>
            <a:off x="2462928" y="1475283"/>
            <a:ext cx="8890877" cy="20098"/>
          </a:xfrm>
          <a:prstGeom prst="line">
            <a:avLst/>
          </a:prstGeom>
          <a:ln w="57150">
            <a:solidFill>
              <a:srgbClr val="FFC600"/>
            </a:solidFill>
            <a:miter/>
          </a:ln>
        </p:spPr>
        <p:txBody>
          <a:bodyPr lIns="0" tIns="0" rIns="0" bIns="0"/>
          <a:lstStyle/>
          <a:p>
            <a:pPr lvl="0" defTabSz="457200">
              <a:defRPr sz="1200"/>
            </a:pPr>
            <a:endParaRPr dirty="0"/>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1" name="Shape 81"/>
          <p:cNvSpPr>
            <a:spLocks noGrp="1"/>
          </p:cNvSpPr>
          <p:nvPr>
            <p:ph type="body" idx="1"/>
          </p:nvPr>
        </p:nvSpPr>
        <p:spPr>
          <a:xfrm>
            <a:off x="2209800" y="5105400"/>
            <a:ext cx="7620000" cy="1752600"/>
          </a:xfrm>
          <a:prstGeom prst="rect">
            <a:avLst/>
          </a:prstGeom>
        </p:spPr>
        <p:txBody>
          <a:bodyPr lIns="0" tIns="0" rIns="0" bIns="0"/>
          <a:lstStyle>
            <a:lvl1pPr marL="0" indent="0">
              <a:lnSpc>
                <a:spcPct val="100000"/>
              </a:lnSpc>
              <a:spcBef>
                <a:spcPts val="400"/>
              </a:spcBef>
              <a:buSzTx/>
              <a:buFontTx/>
              <a:buNone/>
              <a:defRPr sz="2000">
                <a:latin typeface="Tw Cen MT"/>
                <a:ea typeface="Tw Cen MT"/>
                <a:cs typeface="Tw Cen MT"/>
                <a:sym typeface="Tw Cen MT"/>
              </a:defRPr>
            </a:lvl1pPr>
            <a:lvl2pPr marL="0" indent="0">
              <a:lnSpc>
                <a:spcPct val="100000"/>
              </a:lnSpc>
              <a:spcBef>
                <a:spcPts val="400"/>
              </a:spcBef>
              <a:buSzTx/>
              <a:buFontTx/>
              <a:buNone/>
              <a:defRPr sz="2000">
                <a:latin typeface="Tw Cen MT"/>
                <a:ea typeface="Tw Cen MT"/>
                <a:cs typeface="Tw Cen MT"/>
                <a:sym typeface="Tw Cen MT"/>
              </a:defRPr>
            </a:lvl2pPr>
            <a:lvl3pPr marL="0" indent="0">
              <a:lnSpc>
                <a:spcPct val="100000"/>
              </a:lnSpc>
              <a:spcBef>
                <a:spcPts val="400"/>
              </a:spcBef>
              <a:buSzTx/>
              <a:buFontTx/>
              <a:buNone/>
              <a:defRPr sz="2000">
                <a:latin typeface="Tw Cen MT"/>
                <a:ea typeface="Tw Cen MT"/>
                <a:cs typeface="Tw Cen MT"/>
                <a:sym typeface="Tw Cen MT"/>
              </a:defRPr>
            </a:lvl3pPr>
            <a:lvl4pPr marL="0" indent="0">
              <a:lnSpc>
                <a:spcPct val="100000"/>
              </a:lnSpc>
              <a:spcBef>
                <a:spcPts val="400"/>
              </a:spcBef>
              <a:buSzTx/>
              <a:buFontTx/>
              <a:buNone/>
              <a:defRPr sz="2000">
                <a:latin typeface="Tw Cen MT"/>
                <a:ea typeface="Tw Cen MT"/>
                <a:cs typeface="Tw Cen MT"/>
                <a:sym typeface="Tw Cen MT"/>
              </a:defRPr>
            </a:lvl4pPr>
            <a:lvl5pPr marL="0" indent="0">
              <a:lnSpc>
                <a:spcPct val="100000"/>
              </a:lnSpc>
              <a:spcBef>
                <a:spcPts val="400"/>
              </a:spcBef>
              <a:buSzTx/>
              <a:buFontTx/>
              <a:buNone/>
              <a:defRPr sz="2000">
                <a:latin typeface="Tw Cen MT"/>
                <a:ea typeface="Tw Cen MT"/>
                <a:cs typeface="Tw Cen MT"/>
                <a:sym typeface="Tw Cen MT"/>
              </a:defRPr>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
        <p:nvSpPr>
          <p:cNvPr id="82" name="Shape 82"/>
          <p:cNvSpPr>
            <a:spLocks noGrp="1"/>
          </p:cNvSpPr>
          <p:nvPr>
            <p:ph type="sldNum" sz="quarter" idx="2"/>
          </p:nvPr>
        </p:nvSpPr>
        <p:spPr>
          <a:xfrm>
            <a:off x="8077200" y="6456362"/>
            <a:ext cx="2133600" cy="165101"/>
          </a:xfrm>
          <a:prstGeom prst="rect">
            <a:avLst/>
          </a:prstGeom>
        </p:spPr>
        <p:txBody>
          <a:bodyPr lIns="0" tIns="0" rIns="0" bIns="0"/>
          <a:lstStyle>
            <a:lvl1pPr>
              <a:defRPr>
                <a:latin typeface="Tw Cen MT"/>
                <a:ea typeface="Tw Cen MT"/>
                <a:cs typeface="Tw Cen MT"/>
                <a:sym typeface="Tw Cen MT"/>
              </a:defRPr>
            </a:lvl1pPr>
          </a:lstStyle>
          <a:p>
            <a:pPr lvl="0"/>
            <a:fld id="{86CB4B4D-7CA3-9044-876B-883B54F8677D}" type="slidenum">
              <a:t>‹#›</a:t>
            </a:fld>
            <a:endParaRPr dirty="0"/>
          </a:p>
        </p:txBody>
      </p:sp>
      <p:sp>
        <p:nvSpPr>
          <p:cNvPr id="83" name="Shape 83"/>
          <p:cNvSpPr>
            <a:spLocks noGrp="1"/>
          </p:cNvSpPr>
          <p:nvPr>
            <p:ph type="title"/>
          </p:nvPr>
        </p:nvSpPr>
        <p:spPr>
          <a:xfrm>
            <a:off x="1981200" y="0"/>
            <a:ext cx="8229600" cy="1341439"/>
          </a:xfrm>
          <a:prstGeom prst="rect">
            <a:avLst/>
          </a:prstGeom>
        </p:spPr>
        <p:txBody>
          <a:bodyPr lIns="0" tIns="0" rIns="0" bIns="0"/>
          <a:lstStyle>
            <a:lvl1pPr algn="r">
              <a:defRPr sz="4000"/>
            </a:lvl1pPr>
          </a:lstStyle>
          <a:p>
            <a:pPr lvl="0">
              <a:defRPr sz="1800"/>
            </a:pPr>
            <a:r>
              <a:rPr sz="4000"/>
              <a:t>Title Text</a:t>
            </a: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85" name="Shape 85"/>
          <p:cNvSpPr>
            <a:spLocks noGrp="1"/>
          </p:cNvSpPr>
          <p:nvPr>
            <p:ph type="title"/>
          </p:nvPr>
        </p:nvSpPr>
        <p:spPr>
          <a:xfrm>
            <a:off x="1981200" y="92075"/>
            <a:ext cx="8229600" cy="1508126"/>
          </a:xfrm>
          <a:prstGeom prst="rect">
            <a:avLst/>
          </a:prstGeom>
        </p:spPr>
        <p:txBody>
          <a:bodyPr lIns="0" tIns="0" rIns="0" bIns="0"/>
          <a:lstStyle>
            <a:lvl1pPr algn="r">
              <a:defRPr sz="4000"/>
            </a:lvl1pPr>
          </a:lstStyle>
          <a:p>
            <a:pPr lvl="0">
              <a:defRPr sz="1800"/>
            </a:pPr>
            <a:r>
              <a:rPr sz="4000"/>
              <a:t>Title Text</a:t>
            </a:r>
          </a:p>
        </p:txBody>
      </p:sp>
      <p:sp>
        <p:nvSpPr>
          <p:cNvPr id="86" name="Shape 86"/>
          <p:cNvSpPr>
            <a:spLocks noGrp="1"/>
          </p:cNvSpPr>
          <p:nvPr>
            <p:ph type="body" idx="1"/>
          </p:nvPr>
        </p:nvSpPr>
        <p:spPr>
          <a:xfrm>
            <a:off x="1981200" y="1600200"/>
            <a:ext cx="8229600" cy="5257800"/>
          </a:xfrm>
          <a:prstGeom prst="rect">
            <a:avLst/>
          </a:prstGeom>
        </p:spPr>
        <p:txBody>
          <a:bodyPr lIns="0" tIns="0" rIns="0" bIns="0"/>
          <a:lstStyle>
            <a:lvl1pPr marL="342900" indent="-342900">
              <a:lnSpc>
                <a:spcPct val="100000"/>
              </a:lnSpc>
              <a:spcBef>
                <a:spcPts val="600"/>
              </a:spcBef>
              <a:defRPr>
                <a:latin typeface="Tw Cen MT"/>
                <a:ea typeface="Tw Cen MT"/>
                <a:cs typeface="Tw Cen MT"/>
                <a:sym typeface="Tw Cen MT"/>
              </a:defRPr>
            </a:lvl1pPr>
            <a:lvl2pPr marL="790575" indent="-333375">
              <a:lnSpc>
                <a:spcPct val="100000"/>
              </a:lnSpc>
              <a:spcBef>
                <a:spcPts val="600"/>
              </a:spcBef>
              <a:buChar char="–"/>
              <a:defRPr>
                <a:latin typeface="Tw Cen MT"/>
                <a:ea typeface="Tw Cen MT"/>
                <a:cs typeface="Tw Cen MT"/>
                <a:sym typeface="Tw Cen MT"/>
              </a:defRPr>
            </a:lvl2pPr>
            <a:lvl3pPr marL="1181100" indent="-266700">
              <a:lnSpc>
                <a:spcPct val="100000"/>
              </a:lnSpc>
              <a:spcBef>
                <a:spcPts val="600"/>
              </a:spcBef>
              <a:defRPr>
                <a:latin typeface="Tw Cen MT"/>
                <a:ea typeface="Tw Cen MT"/>
                <a:cs typeface="Tw Cen MT"/>
                <a:sym typeface="Tw Cen MT"/>
              </a:defRPr>
            </a:lvl3pPr>
            <a:lvl4pPr marL="1691638" indent="-320038">
              <a:lnSpc>
                <a:spcPct val="100000"/>
              </a:lnSpc>
              <a:spcBef>
                <a:spcPts val="600"/>
              </a:spcBef>
              <a:buChar char="–"/>
              <a:defRPr>
                <a:latin typeface="Tw Cen MT"/>
                <a:ea typeface="Tw Cen MT"/>
                <a:cs typeface="Tw Cen MT"/>
                <a:sym typeface="Tw Cen MT"/>
              </a:defRPr>
            </a:lvl4pPr>
            <a:lvl5pPr marL="2148838" indent="-320038">
              <a:lnSpc>
                <a:spcPct val="100000"/>
              </a:lnSpc>
              <a:spcBef>
                <a:spcPts val="600"/>
              </a:spcBef>
              <a:buChar char="»"/>
              <a:defRPr>
                <a:latin typeface="Tw Cen MT"/>
                <a:ea typeface="Tw Cen MT"/>
                <a:cs typeface="Tw Cen MT"/>
                <a:sym typeface="Tw Cen MT"/>
              </a:defRPr>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87" name="Shape 87"/>
          <p:cNvSpPr>
            <a:spLocks noGrp="1"/>
          </p:cNvSpPr>
          <p:nvPr>
            <p:ph type="sldNum" sz="quarter" idx="2"/>
          </p:nvPr>
        </p:nvSpPr>
        <p:spPr>
          <a:xfrm>
            <a:off x="8077200" y="6456362"/>
            <a:ext cx="2133600" cy="165101"/>
          </a:xfrm>
          <a:prstGeom prst="rect">
            <a:avLst/>
          </a:prstGeom>
        </p:spPr>
        <p:txBody>
          <a:bodyPr lIns="0" tIns="0" rIns="0" bIns="0"/>
          <a:lstStyle>
            <a:lvl1pPr>
              <a:defRPr>
                <a:latin typeface="Tw Cen MT"/>
                <a:ea typeface="Tw Cen MT"/>
                <a:cs typeface="Tw Cen MT"/>
                <a:sym typeface="Tw Cen MT"/>
              </a:defRPr>
            </a:lvl1pPr>
          </a:lstStyle>
          <a:p>
            <a:pPr lvl="0"/>
            <a:fld id="{86CB4B4D-7CA3-9044-876B-883B54F8677D}" type="slidenum">
              <a:t>‹#›</a:t>
            </a:fld>
            <a:endParaRPr dirty="0"/>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Main Title - 1">
    <p:bg>
      <p:bgPr>
        <a:gradFill flip="none" rotWithShape="1">
          <a:gsLst>
            <a:gs pos="0">
              <a:srgbClr val="C0FF23"/>
            </a:gs>
            <a:gs pos="100000">
              <a:srgbClr val="E9F2FF"/>
            </a:gs>
          </a:gsLst>
          <a:lin ang="16200000" scaled="0"/>
        </a:gradFill>
        <a:effectLst/>
      </p:bgPr>
    </p:bg>
    <p:spTree>
      <p:nvGrpSpPr>
        <p:cNvPr id="1" name=""/>
        <p:cNvGrpSpPr/>
        <p:nvPr/>
      </p:nvGrpSpPr>
      <p:grpSpPr>
        <a:xfrm>
          <a:off x="0" y="0"/>
          <a:ext cx="0" cy="0"/>
          <a:chOff x="0" y="0"/>
          <a:chExt cx="0" cy="0"/>
        </a:xfrm>
      </p:grpSpPr>
      <p:sp>
        <p:nvSpPr>
          <p:cNvPr id="89" name="Shape 89"/>
          <p:cNvSpPr/>
          <p:nvPr/>
        </p:nvSpPr>
        <p:spPr>
          <a:xfrm>
            <a:off x="-1" y="-1"/>
            <a:ext cx="12192001" cy="6087536"/>
          </a:xfrm>
          <a:prstGeom prst="rect">
            <a:avLst/>
          </a:prstGeom>
          <a:solidFill>
            <a:srgbClr val="FFFFFF"/>
          </a:solidFill>
          <a:ln w="12700">
            <a:miter lim="400000"/>
          </a:ln>
        </p:spPr>
        <p:txBody>
          <a:bodyPr lIns="60959" tIns="60959" rIns="60959" bIns="60959" anchor="ctr"/>
          <a:lstStyle/>
          <a:p>
            <a:pPr lvl="0" algn="ctr" defTabSz="457200">
              <a:defRPr sz="2400">
                <a:solidFill>
                  <a:srgbClr val="FFFFFF"/>
                </a:solidFill>
                <a:latin typeface="Calibri"/>
                <a:ea typeface="Calibri"/>
                <a:cs typeface="Calibri"/>
                <a:sym typeface="Calibri"/>
              </a:defRPr>
            </a:pPr>
            <a:endParaRPr dirty="0"/>
          </a:p>
        </p:txBody>
      </p:sp>
      <p:pic>
        <p:nvPicPr>
          <p:cNvPr id="90" name="image1.jpg"/>
          <p:cNvPicPr/>
          <p:nvPr/>
        </p:nvPicPr>
        <p:blipFill>
          <a:blip r:embed="rId2">
            <a:extLst/>
          </a:blip>
          <a:stretch>
            <a:fillRect/>
          </a:stretch>
        </p:blipFill>
        <p:spPr>
          <a:xfrm>
            <a:off x="-1" y="5781238"/>
            <a:ext cx="12192001" cy="1066801"/>
          </a:xfrm>
          <a:prstGeom prst="rect">
            <a:avLst/>
          </a:prstGeom>
          <a:ln w="12700">
            <a:miter lim="400000"/>
          </a:ln>
        </p:spPr>
      </p:pic>
      <p:pic>
        <p:nvPicPr>
          <p:cNvPr id="91" name="image2.png"/>
          <p:cNvPicPr/>
          <p:nvPr/>
        </p:nvPicPr>
        <p:blipFill>
          <a:blip r:embed="rId3">
            <a:extLst/>
          </a:blip>
          <a:stretch>
            <a:fillRect/>
          </a:stretch>
        </p:blipFill>
        <p:spPr>
          <a:xfrm>
            <a:off x="-1" y="-1"/>
            <a:ext cx="12192001" cy="5784851"/>
          </a:xfrm>
          <a:prstGeom prst="rect">
            <a:avLst/>
          </a:prstGeom>
          <a:ln w="12700">
            <a:miter lim="400000"/>
          </a:ln>
        </p:spPr>
      </p:pic>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Section Title">
    <p:bg>
      <p:bgPr>
        <a:gradFill flip="none" rotWithShape="1">
          <a:gsLst>
            <a:gs pos="0">
              <a:srgbClr val="FFAFB0"/>
            </a:gs>
            <a:gs pos="100000">
              <a:srgbClr val="FFE9EA"/>
            </a:gs>
          </a:gsLst>
          <a:lin ang="16200000" scaled="0"/>
        </a:gradFill>
        <a:effectLst/>
      </p:bgPr>
    </p:bg>
    <p:spTree>
      <p:nvGrpSpPr>
        <p:cNvPr id="1" name=""/>
        <p:cNvGrpSpPr/>
        <p:nvPr/>
      </p:nvGrpSpPr>
      <p:grpSpPr>
        <a:xfrm>
          <a:off x="0" y="0"/>
          <a:ext cx="0" cy="0"/>
          <a:chOff x="0" y="0"/>
          <a:chExt cx="0" cy="0"/>
        </a:xfrm>
      </p:grpSpPr>
      <p:sp>
        <p:nvSpPr>
          <p:cNvPr id="93" name="Shape 93"/>
          <p:cNvSpPr/>
          <p:nvPr/>
        </p:nvSpPr>
        <p:spPr>
          <a:xfrm>
            <a:off x="-1" y="-1"/>
            <a:ext cx="12192002" cy="6087536"/>
          </a:xfrm>
          <a:prstGeom prst="rect">
            <a:avLst/>
          </a:prstGeom>
          <a:solidFill>
            <a:srgbClr val="FFFFFF"/>
          </a:solidFill>
          <a:ln w="12700">
            <a:miter lim="400000"/>
          </a:ln>
        </p:spPr>
        <p:txBody>
          <a:bodyPr lIns="60959" tIns="60959" rIns="60959" bIns="60959" anchor="ctr"/>
          <a:lstStyle/>
          <a:p>
            <a:pPr lvl="0" algn="ctr" defTabSz="457200">
              <a:defRPr sz="2400">
                <a:solidFill>
                  <a:srgbClr val="FFFFFF"/>
                </a:solidFill>
                <a:latin typeface="Calibri"/>
                <a:ea typeface="Calibri"/>
                <a:cs typeface="Calibri"/>
                <a:sym typeface="Calibri"/>
              </a:defRPr>
            </a:pPr>
            <a:endParaRPr dirty="0"/>
          </a:p>
        </p:txBody>
      </p:sp>
      <p:pic>
        <p:nvPicPr>
          <p:cNvPr id="94" name="image1.jpg"/>
          <p:cNvPicPr/>
          <p:nvPr/>
        </p:nvPicPr>
        <p:blipFill>
          <a:blip r:embed="rId2">
            <a:extLst/>
          </a:blip>
          <a:stretch>
            <a:fillRect/>
          </a:stretch>
        </p:blipFill>
        <p:spPr>
          <a:xfrm>
            <a:off x="-1" y="5781238"/>
            <a:ext cx="12192002" cy="1066801"/>
          </a:xfrm>
          <a:prstGeom prst="rect">
            <a:avLst/>
          </a:prstGeom>
          <a:ln w="12700">
            <a:miter lim="400000"/>
          </a:ln>
        </p:spPr>
      </p:pic>
      <p:sp>
        <p:nvSpPr>
          <p:cNvPr id="95" name="Shape 95"/>
          <p:cNvSpPr/>
          <p:nvPr/>
        </p:nvSpPr>
        <p:spPr>
          <a:xfrm>
            <a:off x="-1" y="-1"/>
            <a:ext cx="12192002" cy="5802924"/>
          </a:xfrm>
          <a:prstGeom prst="rect">
            <a:avLst/>
          </a:prstGeom>
          <a:gradFill>
            <a:gsLst>
              <a:gs pos="0">
                <a:srgbClr val="ADFF24"/>
              </a:gs>
              <a:gs pos="100000">
                <a:srgbClr val="FFE9EA"/>
              </a:gs>
            </a:gsLst>
            <a:lin ang="16200000"/>
          </a:gradFill>
          <a:ln w="12700">
            <a:miter lim="400000"/>
          </a:ln>
        </p:spPr>
        <p:txBody>
          <a:bodyPr lIns="60959" tIns="60959" rIns="60959" bIns="60959" anchor="ctr"/>
          <a:lstStyle/>
          <a:p>
            <a:pPr lvl="0" algn="ctr" defTabSz="457200">
              <a:defRPr sz="2400">
                <a:solidFill>
                  <a:srgbClr val="FFFFFF"/>
                </a:solidFill>
                <a:latin typeface="Calibri"/>
                <a:ea typeface="Calibri"/>
                <a:cs typeface="Calibri"/>
                <a:sym typeface="Calibri"/>
              </a:defRPr>
            </a:pPr>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4" name="Shape 14"/>
          <p:cNvSpPr>
            <a:spLocks noGrp="1"/>
          </p:cNvSpPr>
          <p:nvPr>
            <p:ph type="title"/>
          </p:nvPr>
        </p:nvSpPr>
        <p:spPr>
          <a:xfrm>
            <a:off x="831850" y="0"/>
            <a:ext cx="10515600" cy="4562475"/>
          </a:xfrm>
          <a:prstGeom prst="rect">
            <a:avLst/>
          </a:prstGeom>
        </p:spPr>
        <p:txBody>
          <a:bodyPr anchor="b"/>
          <a:lstStyle>
            <a:lvl1pPr>
              <a:lnSpc>
                <a:spcPct val="200000"/>
              </a:lnSpc>
              <a:defRPr sz="6000">
                <a:latin typeface="Calibri Light"/>
                <a:ea typeface="Calibri Light"/>
                <a:cs typeface="Calibri Light"/>
                <a:sym typeface="Calibri Light"/>
              </a:defRPr>
            </a:lvl1pPr>
          </a:lstStyle>
          <a:p>
            <a:pPr lvl="0">
              <a:defRPr sz="1800"/>
            </a:pPr>
            <a:r>
              <a:rPr sz="6000"/>
              <a:t>Title Text</a:t>
            </a:r>
          </a:p>
        </p:txBody>
      </p:sp>
      <p:sp>
        <p:nvSpPr>
          <p:cNvPr id="15" name="Shape 15"/>
          <p:cNvSpPr>
            <a:spLocks noGrp="1"/>
          </p:cNvSpPr>
          <p:nvPr>
            <p:ph type="body" idx="1"/>
          </p:nvPr>
        </p:nvSpPr>
        <p:spPr>
          <a:xfrm>
            <a:off x="831850" y="4589462"/>
            <a:ext cx="10515600" cy="2268540"/>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pPr lvl="0">
              <a:defRPr sz="1800">
                <a:solidFill>
                  <a:srgbClr val="000000"/>
                </a:solidFill>
              </a:defRPr>
            </a:pPr>
            <a:r>
              <a:rPr sz="2400">
                <a:solidFill>
                  <a:srgbClr val="888888"/>
                </a:solidFill>
              </a:rPr>
              <a:t>Body Level One</a:t>
            </a:r>
          </a:p>
          <a:p>
            <a:pPr lvl="1">
              <a:defRPr sz="1800">
                <a:solidFill>
                  <a:srgbClr val="000000"/>
                </a:solidFill>
              </a:defRPr>
            </a:pPr>
            <a:r>
              <a:rPr sz="2400">
                <a:solidFill>
                  <a:srgbClr val="888888"/>
                </a:solidFill>
              </a:rPr>
              <a:t>Body Level Two</a:t>
            </a:r>
          </a:p>
          <a:p>
            <a:pPr lvl="2">
              <a:defRPr sz="1800">
                <a:solidFill>
                  <a:srgbClr val="000000"/>
                </a:solidFill>
              </a:defRPr>
            </a:pPr>
            <a:r>
              <a:rPr sz="2400">
                <a:solidFill>
                  <a:srgbClr val="888888"/>
                </a:solidFill>
              </a:rPr>
              <a:t>Body Level Three</a:t>
            </a:r>
          </a:p>
          <a:p>
            <a:pPr lvl="3">
              <a:defRPr sz="1800">
                <a:solidFill>
                  <a:srgbClr val="000000"/>
                </a:solidFill>
              </a:defRPr>
            </a:pPr>
            <a:r>
              <a:rPr sz="2400">
                <a:solidFill>
                  <a:srgbClr val="888888"/>
                </a:solidFill>
              </a:rPr>
              <a:t>Body Level Four</a:t>
            </a:r>
          </a:p>
          <a:p>
            <a:pPr lvl="4">
              <a:defRPr sz="1800">
                <a:solidFill>
                  <a:srgbClr val="000000"/>
                </a:solidFill>
              </a:defRPr>
            </a:pPr>
            <a:r>
              <a:rPr sz="2400">
                <a:solidFill>
                  <a:srgbClr val="888888"/>
                </a:solidFill>
              </a:rPr>
              <a:t>Body Level Five</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3600"/>
              <a:t>Title Text</a:t>
            </a:r>
          </a:p>
        </p:txBody>
      </p:sp>
      <p:sp>
        <p:nvSpPr>
          <p:cNvPr id="19" name="Shape 19"/>
          <p:cNvSpPr>
            <a:spLocks noGrp="1"/>
          </p:cNvSpPr>
          <p:nvPr>
            <p:ph type="body" idx="1"/>
          </p:nvPr>
        </p:nvSpPr>
        <p:spPr>
          <a:xfrm>
            <a:off x="838200" y="1825625"/>
            <a:ext cx="5181600" cy="5032375"/>
          </a:xfrm>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2" name="Shape 22"/>
          <p:cNvSpPr>
            <a:spLocks noGrp="1"/>
          </p:cNvSpPr>
          <p:nvPr>
            <p:ph type="title"/>
          </p:nvPr>
        </p:nvSpPr>
        <p:spPr>
          <a:xfrm>
            <a:off x="839787" y="365125"/>
            <a:ext cx="10515601" cy="1325563"/>
          </a:xfrm>
          <a:prstGeom prst="rect">
            <a:avLst/>
          </a:prstGeom>
        </p:spPr>
        <p:txBody>
          <a:bodyPr/>
          <a:lstStyle/>
          <a:p>
            <a:pPr lvl="0">
              <a:defRPr sz="1800"/>
            </a:pPr>
            <a:r>
              <a:rPr sz="3600"/>
              <a:t>Title Text</a:t>
            </a:r>
          </a:p>
        </p:txBody>
      </p:sp>
      <p:sp>
        <p:nvSpPr>
          <p:cNvPr id="23" name="Shape 23"/>
          <p:cNvSpPr>
            <a:spLocks noGrp="1"/>
          </p:cNvSpPr>
          <p:nvPr>
            <p:ph type="body" idx="1"/>
          </p:nvPr>
        </p:nvSpPr>
        <p:spPr>
          <a:xfrm>
            <a:off x="839787" y="1681163"/>
            <a:ext cx="5157790" cy="823915"/>
          </a:xfrm>
          <a:prstGeom prst="rect">
            <a:avLst/>
          </a:prstGeom>
        </p:spPr>
        <p:txBody>
          <a:bodyPr anchor="b"/>
          <a:lstStyle>
            <a:lvl1pPr marL="0" indent="0" algn="ctr">
              <a:lnSpc>
                <a:spcPct val="100000"/>
              </a:lnSpc>
              <a:spcBef>
                <a:spcPts val="400"/>
              </a:spcBef>
              <a:buSzTx/>
              <a:buFontTx/>
              <a:buNone/>
              <a:defRPr sz="2200">
                <a:latin typeface="Tw Cen MT"/>
                <a:ea typeface="Tw Cen MT"/>
                <a:cs typeface="Tw Cen MT"/>
                <a:sym typeface="Tw Cen MT"/>
              </a:defRPr>
            </a:lvl1pPr>
            <a:lvl2pPr marL="0" indent="0" algn="ctr">
              <a:lnSpc>
                <a:spcPct val="100000"/>
              </a:lnSpc>
              <a:spcBef>
                <a:spcPts val="400"/>
              </a:spcBef>
              <a:buSzTx/>
              <a:buFontTx/>
              <a:buNone/>
              <a:defRPr sz="2200">
                <a:latin typeface="Tw Cen MT"/>
                <a:ea typeface="Tw Cen MT"/>
                <a:cs typeface="Tw Cen MT"/>
                <a:sym typeface="Tw Cen MT"/>
              </a:defRPr>
            </a:lvl2pPr>
            <a:lvl3pPr marL="0" indent="0" algn="ctr">
              <a:lnSpc>
                <a:spcPct val="100000"/>
              </a:lnSpc>
              <a:spcBef>
                <a:spcPts val="400"/>
              </a:spcBef>
              <a:buSzTx/>
              <a:buFontTx/>
              <a:buNone/>
              <a:defRPr sz="2200">
                <a:latin typeface="Tw Cen MT"/>
                <a:ea typeface="Tw Cen MT"/>
                <a:cs typeface="Tw Cen MT"/>
                <a:sym typeface="Tw Cen MT"/>
              </a:defRPr>
            </a:lvl3pPr>
            <a:lvl4pPr marL="0" indent="0" algn="ctr">
              <a:lnSpc>
                <a:spcPct val="100000"/>
              </a:lnSpc>
              <a:spcBef>
                <a:spcPts val="400"/>
              </a:spcBef>
              <a:buSzTx/>
              <a:buFontTx/>
              <a:buNone/>
              <a:defRPr sz="2200">
                <a:latin typeface="Tw Cen MT"/>
                <a:ea typeface="Tw Cen MT"/>
                <a:cs typeface="Tw Cen MT"/>
                <a:sym typeface="Tw Cen MT"/>
              </a:defRPr>
            </a:lvl4pPr>
            <a:lvl5pPr marL="0" indent="0" algn="ctr">
              <a:lnSpc>
                <a:spcPct val="100000"/>
              </a:lnSpc>
              <a:spcBef>
                <a:spcPts val="400"/>
              </a:spcBef>
              <a:buSzTx/>
              <a:buFontTx/>
              <a:buNone/>
              <a:defRPr sz="2200">
                <a:latin typeface="Tw Cen MT"/>
                <a:ea typeface="Tw Cen MT"/>
                <a:cs typeface="Tw Cen MT"/>
                <a:sym typeface="Tw Cen MT"/>
              </a:defRPr>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6" name="Shape 26"/>
          <p:cNvSpPr>
            <a:spLocks noGrp="1"/>
          </p:cNvSpPr>
          <p:nvPr>
            <p:ph type="title"/>
          </p:nvPr>
        </p:nvSpPr>
        <p:spPr>
          <a:xfrm>
            <a:off x="838200" y="0"/>
            <a:ext cx="10515600" cy="2055814"/>
          </a:xfrm>
          <a:prstGeom prst="rect">
            <a:avLst/>
          </a:prstGeom>
        </p:spPr>
        <p:txBody>
          <a:bodyPr/>
          <a:lstStyle/>
          <a:p>
            <a:pPr lvl="0">
              <a:defRPr sz="1800"/>
            </a:pPr>
            <a:r>
              <a:rPr sz="3600"/>
              <a:t>Title Text</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 name="Shape 31"/>
          <p:cNvSpPr>
            <a:spLocks noGrp="1"/>
          </p:cNvSpPr>
          <p:nvPr>
            <p:ph type="title"/>
          </p:nvPr>
        </p:nvSpPr>
        <p:spPr>
          <a:xfrm>
            <a:off x="839787" y="0"/>
            <a:ext cx="3932240" cy="2057400"/>
          </a:xfrm>
          <a:prstGeom prst="rect">
            <a:avLst/>
          </a:prstGeom>
        </p:spPr>
        <p:txBody>
          <a:bodyPr anchor="b"/>
          <a:lstStyle>
            <a:lvl1pPr>
              <a:lnSpc>
                <a:spcPct val="90000"/>
              </a:lnSpc>
              <a:defRPr sz="3200">
                <a:latin typeface="Calibri Light"/>
                <a:ea typeface="Calibri Light"/>
                <a:cs typeface="Calibri Light"/>
                <a:sym typeface="Calibri Light"/>
              </a:defRPr>
            </a:lvl1pPr>
          </a:lstStyle>
          <a:p>
            <a:pPr lvl="0">
              <a:defRPr sz="1800"/>
            </a:pPr>
            <a:r>
              <a:rPr sz="3200"/>
              <a:t>Title Text</a:t>
            </a:r>
          </a:p>
        </p:txBody>
      </p:sp>
      <p:sp>
        <p:nvSpPr>
          <p:cNvPr id="32" name="Shape 32"/>
          <p:cNvSpPr>
            <a:spLocks noGrp="1"/>
          </p:cNvSpPr>
          <p:nvPr>
            <p:ph type="body" idx="1"/>
          </p:nvPr>
        </p:nvSpPr>
        <p:spPr>
          <a:xfrm>
            <a:off x="5183187" y="987425"/>
            <a:ext cx="6172203" cy="587057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5" name="Shape 35"/>
          <p:cNvSpPr>
            <a:spLocks noGrp="1"/>
          </p:cNvSpPr>
          <p:nvPr>
            <p:ph type="title"/>
          </p:nvPr>
        </p:nvSpPr>
        <p:spPr>
          <a:xfrm>
            <a:off x="839787" y="0"/>
            <a:ext cx="3932240" cy="2057400"/>
          </a:xfrm>
          <a:prstGeom prst="rect">
            <a:avLst/>
          </a:prstGeom>
        </p:spPr>
        <p:txBody>
          <a:bodyPr anchor="b"/>
          <a:lstStyle>
            <a:lvl1pPr>
              <a:lnSpc>
                <a:spcPct val="90000"/>
              </a:lnSpc>
              <a:defRPr sz="3200">
                <a:latin typeface="Calibri Light"/>
                <a:ea typeface="Calibri Light"/>
                <a:cs typeface="Calibri Light"/>
                <a:sym typeface="Calibri Light"/>
              </a:defRPr>
            </a:lvl1pPr>
          </a:lstStyle>
          <a:p>
            <a:pPr lvl="0">
              <a:defRPr sz="1800"/>
            </a:pPr>
            <a:r>
              <a:rPr sz="3200"/>
              <a:t>Title Text</a:t>
            </a:r>
          </a:p>
        </p:txBody>
      </p:sp>
      <p:sp>
        <p:nvSpPr>
          <p:cNvPr id="36" name="Shape 36"/>
          <p:cNvSpPr>
            <a:spLocks noGrp="1"/>
          </p:cNvSpPr>
          <p:nvPr>
            <p:ph type="body" idx="1"/>
          </p:nvPr>
        </p:nvSpPr>
        <p:spPr>
          <a:xfrm>
            <a:off x="839787" y="2057400"/>
            <a:ext cx="3932240" cy="4800600"/>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lvl="0">
              <a:defRPr sz="1800"/>
            </a:pPr>
            <a:r>
              <a:rPr sz="1600"/>
              <a:t>Body Level One</a:t>
            </a:r>
          </a:p>
          <a:p>
            <a:pPr lvl="1">
              <a:defRPr sz="1800"/>
            </a:pPr>
            <a:r>
              <a:rPr sz="1600"/>
              <a:t>Body Level Two</a:t>
            </a:r>
          </a:p>
          <a:p>
            <a:pPr lvl="2">
              <a:defRPr sz="1800"/>
            </a:pPr>
            <a:r>
              <a:rPr sz="1600"/>
              <a:t>Body Level Three</a:t>
            </a:r>
          </a:p>
          <a:p>
            <a:pPr lvl="3">
              <a:defRPr sz="1800"/>
            </a:pPr>
            <a:r>
              <a:rPr sz="1600"/>
              <a:t>Body Level Four</a:t>
            </a:r>
          </a:p>
          <a:p>
            <a:pPr lvl="4">
              <a:defRPr sz="1800"/>
            </a:pPr>
            <a:r>
              <a:rPr sz="1600"/>
              <a:t>Body Level Five</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230185"/>
            <a:ext cx="10515600" cy="159544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pPr lvl="0">
              <a:defRPr sz="1800"/>
            </a:pPr>
            <a:r>
              <a:rPr sz="3600"/>
              <a:t>Title Text</a:t>
            </a:r>
          </a:p>
        </p:txBody>
      </p:sp>
      <p:sp>
        <p:nvSpPr>
          <p:cNvPr id="3" name="Shape 3"/>
          <p:cNvSpPr>
            <a:spLocks noGrp="1"/>
          </p:cNvSpPr>
          <p:nvPr>
            <p:ph type="body" idx="1"/>
          </p:nvPr>
        </p:nvSpPr>
        <p:spPr>
          <a:xfrm>
            <a:off x="838200" y="1825625"/>
            <a:ext cx="10515600" cy="503237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 name="Shape 4"/>
          <p:cNvSpPr>
            <a:spLocks noGrp="1"/>
          </p:cNvSpPr>
          <p:nvPr>
            <p:ph type="sldNum" sz="quarter" idx="2"/>
          </p:nvPr>
        </p:nvSpPr>
        <p:spPr>
          <a:xfrm>
            <a:off x="8610600" y="6404290"/>
            <a:ext cx="2743200" cy="269237"/>
          </a:xfrm>
          <a:prstGeom prst="rect">
            <a:avLst/>
          </a:prstGeom>
          <a:ln w="12700">
            <a:miter lim="400000"/>
          </a:ln>
        </p:spPr>
        <p:txBody>
          <a:bodyPr lIns="45718" tIns="45718" rIns="45718" bIns="45718" anchor="ctr">
            <a:spAutoFit/>
          </a:bodyPr>
          <a:lstStyle>
            <a:lvl1pPr algn="r">
              <a:defRPr sz="1200">
                <a:solidFill>
                  <a:srgbClr val="888888"/>
                </a:solidFill>
                <a:latin typeface="Calibri"/>
                <a:ea typeface="Calibri"/>
                <a:cs typeface="Calibri"/>
                <a:sym typeface="Calibri"/>
              </a:defRPr>
            </a:lvl1pPr>
          </a:lstStyle>
          <a:p>
            <a:pPr lvl="0"/>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ransition spd="med"/>
  <p:txStyles>
    <p:titleStyle>
      <a:lvl1pPr>
        <a:defRPr sz="3600">
          <a:latin typeface="Tw Cen MT"/>
          <a:ea typeface="Tw Cen MT"/>
          <a:cs typeface="Tw Cen MT"/>
          <a:sym typeface="Tw Cen MT"/>
        </a:defRPr>
      </a:lvl1pPr>
      <a:lvl2pPr>
        <a:defRPr sz="3600">
          <a:latin typeface="Tw Cen MT"/>
          <a:ea typeface="Tw Cen MT"/>
          <a:cs typeface="Tw Cen MT"/>
          <a:sym typeface="Tw Cen MT"/>
        </a:defRPr>
      </a:lvl2pPr>
      <a:lvl3pPr>
        <a:defRPr sz="3600">
          <a:latin typeface="Tw Cen MT"/>
          <a:ea typeface="Tw Cen MT"/>
          <a:cs typeface="Tw Cen MT"/>
          <a:sym typeface="Tw Cen MT"/>
        </a:defRPr>
      </a:lvl3pPr>
      <a:lvl4pPr>
        <a:defRPr sz="3600">
          <a:latin typeface="Tw Cen MT"/>
          <a:ea typeface="Tw Cen MT"/>
          <a:cs typeface="Tw Cen MT"/>
          <a:sym typeface="Tw Cen MT"/>
        </a:defRPr>
      </a:lvl4pPr>
      <a:lvl5pPr>
        <a:defRPr sz="3600">
          <a:latin typeface="Tw Cen MT"/>
          <a:ea typeface="Tw Cen MT"/>
          <a:cs typeface="Tw Cen MT"/>
          <a:sym typeface="Tw Cen MT"/>
        </a:defRPr>
      </a:lvl5pPr>
      <a:lvl6pPr>
        <a:defRPr sz="3600">
          <a:latin typeface="Tw Cen MT"/>
          <a:ea typeface="Tw Cen MT"/>
          <a:cs typeface="Tw Cen MT"/>
          <a:sym typeface="Tw Cen MT"/>
        </a:defRPr>
      </a:lvl6pPr>
      <a:lvl7pPr>
        <a:defRPr sz="3600">
          <a:latin typeface="Tw Cen MT"/>
          <a:ea typeface="Tw Cen MT"/>
          <a:cs typeface="Tw Cen MT"/>
          <a:sym typeface="Tw Cen MT"/>
        </a:defRPr>
      </a:lvl7pPr>
      <a:lvl8pPr>
        <a:defRPr sz="3600">
          <a:latin typeface="Tw Cen MT"/>
          <a:ea typeface="Tw Cen MT"/>
          <a:cs typeface="Tw Cen MT"/>
          <a:sym typeface="Tw Cen MT"/>
        </a:defRPr>
      </a:lvl8pPr>
      <a:lvl9pPr>
        <a:defRPr sz="3600">
          <a:latin typeface="Tw Cen MT"/>
          <a:ea typeface="Tw Cen MT"/>
          <a:cs typeface="Tw Cen MT"/>
          <a:sym typeface="Tw Cen MT"/>
        </a:defRPr>
      </a:lvl9pPr>
    </p:titleStyle>
    <p:bodyStyle>
      <a:lvl1pPr marL="228600" indent="-228600">
        <a:lnSpc>
          <a:spcPct val="90000"/>
        </a:lnSpc>
        <a:spcBef>
          <a:spcPts val="1000"/>
        </a:spcBef>
        <a:buSzPct val="100000"/>
        <a:buFont typeface="Arial"/>
        <a:buChar char="•"/>
        <a:defRPr sz="2800">
          <a:latin typeface="Calibri"/>
          <a:ea typeface="Calibri"/>
          <a:cs typeface="Calibri"/>
          <a:sym typeface="Calibri"/>
        </a:defRPr>
      </a:lvl1pPr>
      <a:lvl2pPr marL="723900" indent="-266700">
        <a:lnSpc>
          <a:spcPct val="90000"/>
        </a:lnSpc>
        <a:spcBef>
          <a:spcPts val="1000"/>
        </a:spcBef>
        <a:buSzPct val="100000"/>
        <a:buFont typeface="Arial"/>
        <a:buChar char="•"/>
        <a:defRPr sz="2800">
          <a:latin typeface="Calibri"/>
          <a:ea typeface="Calibri"/>
          <a:cs typeface="Calibri"/>
          <a:sym typeface="Calibri"/>
        </a:defRPr>
      </a:lvl2pPr>
      <a:lvl3pPr marL="1234438" indent="-320038">
        <a:lnSpc>
          <a:spcPct val="90000"/>
        </a:lnSpc>
        <a:spcBef>
          <a:spcPts val="1000"/>
        </a:spcBef>
        <a:buSzPct val="100000"/>
        <a:buFont typeface="Arial"/>
        <a:buChar char="•"/>
        <a:defRPr sz="2800">
          <a:latin typeface="Calibri"/>
          <a:ea typeface="Calibri"/>
          <a:cs typeface="Calibri"/>
          <a:sym typeface="Calibri"/>
        </a:defRPr>
      </a:lvl3pPr>
      <a:lvl4pPr marL="1727200" indent="-355600">
        <a:lnSpc>
          <a:spcPct val="90000"/>
        </a:lnSpc>
        <a:spcBef>
          <a:spcPts val="1000"/>
        </a:spcBef>
        <a:buSzPct val="100000"/>
        <a:buFont typeface="Arial"/>
        <a:buChar char="•"/>
        <a:defRPr sz="2800">
          <a:latin typeface="Calibri"/>
          <a:ea typeface="Calibri"/>
          <a:cs typeface="Calibri"/>
          <a:sym typeface="Calibri"/>
        </a:defRPr>
      </a:lvl4pPr>
      <a:lvl5pPr marL="2184400" indent="-355600">
        <a:lnSpc>
          <a:spcPct val="90000"/>
        </a:lnSpc>
        <a:spcBef>
          <a:spcPts val="1000"/>
        </a:spcBef>
        <a:buSzPct val="100000"/>
        <a:buFont typeface="Arial"/>
        <a:buChar char="•"/>
        <a:defRPr sz="2800">
          <a:latin typeface="Calibri"/>
          <a:ea typeface="Calibri"/>
          <a:cs typeface="Calibri"/>
          <a:sym typeface="Calibri"/>
        </a:defRPr>
      </a:lvl5pPr>
      <a:lvl6pPr marL="2641600" indent="-355600">
        <a:lnSpc>
          <a:spcPct val="90000"/>
        </a:lnSpc>
        <a:spcBef>
          <a:spcPts val="1000"/>
        </a:spcBef>
        <a:buSzPct val="100000"/>
        <a:buFont typeface="Arial"/>
        <a:buChar char="•"/>
        <a:defRPr sz="2800">
          <a:latin typeface="Calibri"/>
          <a:ea typeface="Calibri"/>
          <a:cs typeface="Calibri"/>
          <a:sym typeface="Calibri"/>
        </a:defRPr>
      </a:lvl6pPr>
      <a:lvl7pPr marL="3098800" indent="-355600">
        <a:lnSpc>
          <a:spcPct val="90000"/>
        </a:lnSpc>
        <a:spcBef>
          <a:spcPts val="1000"/>
        </a:spcBef>
        <a:buSzPct val="100000"/>
        <a:buFont typeface="Arial"/>
        <a:buChar char="•"/>
        <a:defRPr sz="2800">
          <a:latin typeface="Calibri"/>
          <a:ea typeface="Calibri"/>
          <a:cs typeface="Calibri"/>
          <a:sym typeface="Calibri"/>
        </a:defRPr>
      </a:lvl7pPr>
      <a:lvl8pPr marL="3556000" indent="-355600">
        <a:lnSpc>
          <a:spcPct val="90000"/>
        </a:lnSpc>
        <a:spcBef>
          <a:spcPts val="1000"/>
        </a:spcBef>
        <a:buSzPct val="100000"/>
        <a:buFont typeface="Arial"/>
        <a:buChar char="•"/>
        <a:defRPr sz="2800">
          <a:latin typeface="Calibri"/>
          <a:ea typeface="Calibri"/>
          <a:cs typeface="Calibri"/>
          <a:sym typeface="Calibri"/>
        </a:defRPr>
      </a:lvl8pPr>
      <a:lvl9pPr marL="4013200" indent="-355600">
        <a:lnSpc>
          <a:spcPct val="90000"/>
        </a:lnSpc>
        <a:spcBef>
          <a:spcPts val="1000"/>
        </a:spcBef>
        <a:buSzPct val="100000"/>
        <a:buFont typeface="Arial"/>
        <a:buChar char="•"/>
        <a:defRPr sz="28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algn="r">
        <a:defRPr sz="1200">
          <a:solidFill>
            <a:schemeClr val="tx1"/>
          </a:solidFill>
          <a:latin typeface="+mn-lt"/>
          <a:ea typeface="+mn-ea"/>
          <a:cs typeface="+mn-cs"/>
          <a:sym typeface="Calibri"/>
        </a:defRPr>
      </a:lvl2pPr>
      <a:lvl3pPr algn="r">
        <a:defRPr sz="1200">
          <a:solidFill>
            <a:schemeClr val="tx1"/>
          </a:solidFill>
          <a:latin typeface="+mn-lt"/>
          <a:ea typeface="+mn-ea"/>
          <a:cs typeface="+mn-cs"/>
          <a:sym typeface="Calibri"/>
        </a:defRPr>
      </a:lvl3pPr>
      <a:lvl4pPr algn="r">
        <a:defRPr sz="1200">
          <a:solidFill>
            <a:schemeClr val="tx1"/>
          </a:solidFill>
          <a:latin typeface="+mn-lt"/>
          <a:ea typeface="+mn-ea"/>
          <a:cs typeface="+mn-cs"/>
          <a:sym typeface="Calibri"/>
        </a:defRPr>
      </a:lvl4pPr>
      <a:lvl5pPr algn="r">
        <a:defRPr sz="1200">
          <a:solidFill>
            <a:schemeClr val="tx1"/>
          </a:solidFill>
          <a:latin typeface="+mn-lt"/>
          <a:ea typeface="+mn-ea"/>
          <a:cs typeface="+mn-cs"/>
          <a:sym typeface="Calibri"/>
        </a:defRPr>
      </a:lvl5pPr>
      <a:lvl6pPr algn="r">
        <a:defRPr sz="1200">
          <a:solidFill>
            <a:schemeClr val="tx1"/>
          </a:solidFill>
          <a:latin typeface="+mn-lt"/>
          <a:ea typeface="+mn-ea"/>
          <a:cs typeface="+mn-cs"/>
          <a:sym typeface="Calibri"/>
        </a:defRPr>
      </a:lvl6pPr>
      <a:lvl7pPr algn="r">
        <a:defRPr sz="1200">
          <a:solidFill>
            <a:schemeClr val="tx1"/>
          </a:solidFill>
          <a:latin typeface="+mn-lt"/>
          <a:ea typeface="+mn-ea"/>
          <a:cs typeface="+mn-cs"/>
          <a:sym typeface="Calibri"/>
        </a:defRPr>
      </a:lvl7pPr>
      <a:lvl8pPr algn="r">
        <a:defRPr sz="1200">
          <a:solidFill>
            <a:schemeClr val="tx1"/>
          </a:solidFill>
          <a:latin typeface="+mn-lt"/>
          <a:ea typeface="+mn-ea"/>
          <a:cs typeface="+mn-cs"/>
          <a:sym typeface="Calibri"/>
        </a:defRPr>
      </a:lvl8pPr>
      <a:lvl9pPr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p:nvPr/>
        </p:nvSpPr>
        <p:spPr>
          <a:xfrm>
            <a:off x="1784397" y="830582"/>
            <a:ext cx="7338522" cy="92332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lnSpc>
                <a:spcPct val="90000"/>
              </a:lnSpc>
              <a:defRPr sz="6000">
                <a:latin typeface="Calibri Light"/>
                <a:ea typeface="Calibri Light"/>
                <a:cs typeface="Calibri Light"/>
                <a:sym typeface="Calibri Light"/>
              </a:defRPr>
            </a:lvl1pPr>
          </a:lstStyle>
          <a:p>
            <a:pPr lvl="0">
              <a:defRPr sz="1800"/>
            </a:pPr>
            <a:r>
              <a:rPr sz="6000" dirty="0">
                <a:latin typeface="Arial" panose="020B0604020202020204" pitchFamily="34" charset="0"/>
                <a:cs typeface="Arial" panose="020B0604020202020204" pitchFamily="34" charset="0"/>
              </a:rPr>
              <a:t>Dying To Be A Mom</a:t>
            </a:r>
          </a:p>
        </p:txBody>
      </p:sp>
      <p:sp>
        <p:nvSpPr>
          <p:cNvPr id="100" name="Shape 100"/>
          <p:cNvSpPr/>
          <p:nvPr/>
        </p:nvSpPr>
        <p:spPr>
          <a:xfrm>
            <a:off x="378764" y="2519682"/>
            <a:ext cx="11123818" cy="31901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lgn="ctr" defTabSz="877822">
              <a:lnSpc>
                <a:spcPct val="90000"/>
              </a:lnSpc>
              <a:spcBef>
                <a:spcPts val="900"/>
              </a:spcBef>
            </a:pPr>
            <a:r>
              <a:rPr sz="2600" dirty="0">
                <a:latin typeface="Tw Cen MT"/>
                <a:ea typeface="Calibri"/>
                <a:cs typeface="Calibri"/>
                <a:sym typeface="Calibri"/>
              </a:rPr>
              <a:t>The Impact of Race and Bias on Maternal Health</a:t>
            </a:r>
          </a:p>
          <a:p>
            <a:pPr lvl="0" algn="ctr" defTabSz="877822">
              <a:lnSpc>
                <a:spcPct val="90000"/>
              </a:lnSpc>
              <a:spcBef>
                <a:spcPts val="900"/>
              </a:spcBef>
            </a:pPr>
            <a:endParaRPr sz="2600" dirty="0">
              <a:latin typeface="Tw Cen MT"/>
              <a:ea typeface="Calibri"/>
              <a:cs typeface="Calibri"/>
              <a:sym typeface="Calibri"/>
            </a:endParaRPr>
          </a:p>
          <a:p>
            <a:pPr lvl="0" algn="ctr" defTabSz="877822">
              <a:lnSpc>
                <a:spcPct val="90000"/>
              </a:lnSpc>
              <a:spcBef>
                <a:spcPts val="900"/>
              </a:spcBef>
            </a:pPr>
            <a:r>
              <a:rPr sz="2600" dirty="0">
                <a:latin typeface="Tw Cen MT"/>
                <a:ea typeface="Calibri"/>
                <a:cs typeface="Calibri"/>
                <a:sym typeface="Calibri"/>
              </a:rPr>
              <a:t>Carla Ortique, MD</a:t>
            </a:r>
          </a:p>
          <a:p>
            <a:pPr lvl="0" algn="ctr" defTabSz="877822">
              <a:lnSpc>
                <a:spcPct val="90000"/>
              </a:lnSpc>
              <a:spcBef>
                <a:spcPts val="900"/>
              </a:spcBef>
            </a:pPr>
            <a:r>
              <a:rPr sz="2600" dirty="0">
                <a:latin typeface="Tw Cen MT"/>
                <a:ea typeface="Calibri"/>
                <a:cs typeface="Calibri"/>
                <a:sym typeface="Calibri"/>
              </a:rPr>
              <a:t>The </a:t>
            </a:r>
            <a:r>
              <a:rPr sz="2600" dirty="0" smtClean="0">
                <a:latin typeface="Tw Cen MT"/>
                <a:ea typeface="Calibri"/>
                <a:cs typeface="Calibri"/>
                <a:sym typeface="Calibri"/>
              </a:rPr>
              <a:t>Women</a:t>
            </a:r>
            <a:r>
              <a:rPr lang="en-US" sz="2600" dirty="0" smtClean="0">
                <a:latin typeface="Tw Cen MT"/>
                <a:ea typeface="Calibri"/>
                <a:cs typeface="Calibri"/>
                <a:sym typeface="Calibri"/>
              </a:rPr>
              <a:t>'</a:t>
            </a:r>
            <a:r>
              <a:rPr sz="2600" dirty="0" smtClean="0">
                <a:latin typeface="Tw Cen MT"/>
                <a:ea typeface="Calibri"/>
                <a:cs typeface="Calibri"/>
                <a:sym typeface="Calibri"/>
              </a:rPr>
              <a:t>s Specialist</a:t>
            </a:r>
            <a:r>
              <a:rPr lang="en-US" sz="2600" dirty="0" smtClean="0">
                <a:latin typeface="Tw Cen MT"/>
                <a:ea typeface="Calibri"/>
                <a:cs typeface="Calibri"/>
                <a:sym typeface="Calibri"/>
              </a:rPr>
              <a:t>s</a:t>
            </a:r>
            <a:r>
              <a:rPr sz="2600" dirty="0" smtClean="0">
                <a:latin typeface="Tw Cen MT"/>
                <a:ea typeface="Calibri"/>
                <a:cs typeface="Calibri"/>
                <a:sym typeface="Calibri"/>
              </a:rPr>
              <a:t> </a:t>
            </a:r>
            <a:r>
              <a:rPr sz="2600" dirty="0">
                <a:latin typeface="Tw Cen MT"/>
                <a:ea typeface="Calibri"/>
                <a:cs typeface="Calibri"/>
                <a:sym typeface="Calibri"/>
              </a:rPr>
              <a:t>of Houston At Texas Children's Hospital Pavilion for Women</a:t>
            </a:r>
          </a:p>
          <a:p>
            <a:pPr lvl="0" algn="ctr" defTabSz="877822">
              <a:lnSpc>
                <a:spcPct val="90000"/>
              </a:lnSpc>
              <a:spcBef>
                <a:spcPts val="900"/>
              </a:spcBef>
            </a:pPr>
            <a:r>
              <a:rPr sz="2600" dirty="0">
                <a:latin typeface="Tw Cen MT"/>
                <a:ea typeface="Calibri"/>
                <a:cs typeface="Calibri"/>
                <a:sym typeface="Calibri"/>
              </a:rPr>
              <a:t>TMA Maternal Health Congress</a:t>
            </a:r>
          </a:p>
          <a:p>
            <a:pPr lvl="0" algn="ctr" defTabSz="877822">
              <a:lnSpc>
                <a:spcPct val="90000"/>
              </a:lnSpc>
              <a:spcBef>
                <a:spcPts val="900"/>
              </a:spcBef>
            </a:pPr>
            <a:r>
              <a:rPr sz="2600" dirty="0">
                <a:latin typeface="Tw Cen MT"/>
                <a:ea typeface="Calibri"/>
                <a:cs typeface="Calibri"/>
                <a:sym typeface="Calibri"/>
              </a:rPr>
              <a:t>March 24</a:t>
            </a:r>
            <a:r>
              <a:rPr sz="2600" dirty="0" smtClean="0">
                <a:latin typeface="Tw Cen MT"/>
                <a:ea typeface="Calibri"/>
                <a:cs typeface="Calibri"/>
                <a:sym typeface="Calibri"/>
              </a:rPr>
              <a:t>,</a:t>
            </a:r>
            <a:r>
              <a:rPr lang="en-US" sz="2600" dirty="0" smtClean="0">
                <a:latin typeface="Tw Cen MT"/>
                <a:ea typeface="Calibri"/>
                <a:cs typeface="Calibri"/>
                <a:sym typeface="Calibri"/>
              </a:rPr>
              <a:t> </a:t>
            </a:r>
            <a:r>
              <a:rPr sz="2600" dirty="0" smtClean="0">
                <a:latin typeface="Tw Cen MT"/>
                <a:ea typeface="Calibri"/>
                <a:cs typeface="Calibri"/>
                <a:sym typeface="Calibri"/>
              </a:rPr>
              <a:t>2018</a:t>
            </a:r>
            <a:endParaRPr sz="2600" dirty="0">
              <a:latin typeface="Tw Cen MT"/>
              <a:ea typeface="Calibri"/>
              <a:cs typeface="Calibri"/>
              <a:sym typeface="Calibri"/>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5DD15"/>
            </a:gs>
            <a:gs pos="100000">
              <a:srgbClr val="FFD91E"/>
            </a:gs>
          </a:gsLst>
          <a:lin ang="16200000" scaled="0"/>
        </a:gradFill>
        <a:effectLst/>
      </p:bgPr>
    </p:bg>
    <p:spTree>
      <p:nvGrpSpPr>
        <p:cNvPr id="1" name=""/>
        <p:cNvGrpSpPr/>
        <p:nvPr/>
      </p:nvGrpSpPr>
      <p:grpSpPr>
        <a:xfrm>
          <a:off x="0" y="0"/>
          <a:ext cx="0" cy="0"/>
          <a:chOff x="0" y="0"/>
          <a:chExt cx="0" cy="0"/>
        </a:xfrm>
      </p:grpSpPr>
      <p:sp>
        <p:nvSpPr>
          <p:cNvPr id="140" name="Shape 140"/>
          <p:cNvSpPr>
            <a:spLocks noGrp="1"/>
          </p:cNvSpPr>
          <p:nvPr>
            <p:ph type="sldNum" sz="quarter" idx="2"/>
          </p:nvPr>
        </p:nvSpPr>
        <p:spPr>
          <a:xfrm>
            <a:off x="8077200" y="6328092"/>
            <a:ext cx="2133600" cy="165101"/>
          </a:xfrm>
          <a:prstGeom prst="rect">
            <a:avLst/>
          </a:prstGeom>
          <a:extLst>
            <a:ext uri="{C572A759-6A51-4108-AA02-DFA0A04FC94B}">
              <ma14:wrappingTextBoxFlag xmlns="" xmlns:ma14="http://schemas.microsoft.com/office/mac/drawingml/2011/main" val="1"/>
            </a:ext>
          </a:extLst>
        </p:spPr>
        <p:txBody>
          <a:bodyPr>
            <a:normAutofit lnSpcReduction="10000"/>
          </a:bodyPr>
          <a:lstStyle/>
          <a:p>
            <a:pPr lvl="0">
              <a:defRPr sz="1800">
                <a:solidFill>
                  <a:srgbClr val="000000"/>
                </a:solidFill>
              </a:defRPr>
            </a:pPr>
            <a:fld id="{86CB4B4D-7CA3-9044-876B-883B54F8677D}" type="slidenum">
              <a:rPr sz="1200">
                <a:solidFill>
                  <a:srgbClr val="888888"/>
                </a:solidFill>
              </a:rPr>
              <a:t>10</a:t>
            </a:fld>
            <a:endParaRPr sz="1200" dirty="0">
              <a:solidFill>
                <a:srgbClr val="888888"/>
              </a:solidFill>
            </a:endParaRPr>
          </a:p>
        </p:txBody>
      </p:sp>
      <p:pic>
        <p:nvPicPr>
          <p:cNvPr id="141" name="image8.png"/>
          <p:cNvPicPr/>
          <p:nvPr/>
        </p:nvPicPr>
        <p:blipFill>
          <a:blip r:embed="rId2">
            <a:extLst/>
          </a:blip>
          <a:stretch>
            <a:fillRect/>
          </a:stretch>
        </p:blipFill>
        <p:spPr>
          <a:xfrm>
            <a:off x="1471178" y="146694"/>
            <a:ext cx="9249643" cy="5447013"/>
          </a:xfrm>
          <a:prstGeom prst="rect">
            <a:avLst/>
          </a:prstGeom>
          <a:ln w="12700">
            <a:miter lim="400000"/>
          </a:ln>
        </p:spPr>
      </p:pic>
      <p:sp>
        <p:nvSpPr>
          <p:cNvPr id="142" name="Shape 142"/>
          <p:cNvSpPr/>
          <p:nvPr/>
        </p:nvSpPr>
        <p:spPr>
          <a:xfrm>
            <a:off x="1681519" y="5666602"/>
            <a:ext cx="7912428" cy="101565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defTabSz="457200"/>
            <a:r>
              <a:rPr sz="1200" dirty="0">
                <a:latin typeface="Times"/>
                <a:ea typeface="Times"/>
                <a:cs typeface="Times"/>
                <a:sym typeface="Times"/>
              </a:rPr>
              <a:t>Prepared by: Office of Program Decision Support, Division for Family and Community Health Services, Texas Department of State Health Services, 08/24/2016. Data Sources: Death and Birth Files, Center for Health Statistics, Texas Department of State Health Services. </a:t>
            </a:r>
          </a:p>
          <a:p>
            <a:pPr lvl="0" defTabSz="457200"/>
            <a:r>
              <a:rPr sz="1200" dirty="0">
                <a:latin typeface="Times"/>
                <a:ea typeface="Times"/>
                <a:cs typeface="Times"/>
                <a:sym typeface="Times"/>
              </a:rPr>
              <a:t>MMR — computed within 42 days following the end of pregnancy, using ICD‐10 codes A34, O00‐095, </a:t>
            </a:r>
            <a:r>
              <a:rPr sz="1200" dirty="0" smtClean="0">
                <a:latin typeface="Times"/>
                <a:ea typeface="Times"/>
                <a:cs typeface="Times"/>
                <a:sym typeface="Times"/>
              </a:rPr>
              <a:t>O98‐O99</a:t>
            </a:r>
            <a:r>
              <a:rPr lang="en-US" sz="1200" dirty="0" smtClean="0">
                <a:latin typeface="Times"/>
                <a:ea typeface="Times"/>
                <a:cs typeface="Times"/>
                <a:sym typeface="Times"/>
              </a:rPr>
              <a:t> </a:t>
            </a:r>
            <a:r>
              <a:rPr sz="1200" dirty="0" smtClean="0">
                <a:latin typeface="Times"/>
                <a:ea typeface="Times"/>
                <a:cs typeface="Times"/>
                <a:sym typeface="Times"/>
              </a:rPr>
              <a:t>(</a:t>
            </a:r>
            <a:r>
              <a:rPr sz="1200" dirty="0">
                <a:latin typeface="Times"/>
                <a:ea typeface="Times"/>
                <a:cs typeface="Times"/>
                <a:sym typeface="Times"/>
              </a:rPr>
              <a:t>including chronic hypertension, pre‐eclampsia, and eclampsia)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FF228"/>
            </a:gs>
            <a:gs pos="100000">
              <a:srgbClr val="FFD91E"/>
            </a:gs>
          </a:gsLst>
          <a:lin ang="16200000" scaled="0"/>
        </a:gradFill>
        <a:effectLst/>
      </p:bgPr>
    </p:bg>
    <p:spTree>
      <p:nvGrpSpPr>
        <p:cNvPr id="1" name=""/>
        <p:cNvGrpSpPr/>
        <p:nvPr/>
      </p:nvGrpSpPr>
      <p:grpSpPr>
        <a:xfrm>
          <a:off x="0" y="0"/>
          <a:ext cx="0" cy="0"/>
          <a:chOff x="0" y="0"/>
          <a:chExt cx="0" cy="0"/>
        </a:xfrm>
      </p:grpSpPr>
      <p:sp>
        <p:nvSpPr>
          <p:cNvPr id="144" name="Shape 144"/>
          <p:cNvSpPr>
            <a:spLocks noGrp="1"/>
          </p:cNvSpPr>
          <p:nvPr>
            <p:ph type="title"/>
          </p:nvPr>
        </p:nvSpPr>
        <p:spPr>
          <a:xfrm>
            <a:off x="1981200" y="274638"/>
            <a:ext cx="8229600" cy="1143002"/>
          </a:xfrm>
          <a:prstGeom prst="rect">
            <a:avLst/>
          </a:prstGeom>
        </p:spPr>
        <p:txBody>
          <a:bodyPr/>
          <a:lstStyle>
            <a:lvl1pPr algn="ctr"/>
          </a:lstStyle>
          <a:p>
            <a:pPr lvl="0">
              <a:defRPr sz="1800"/>
            </a:pPr>
            <a:r>
              <a:rPr sz="4000" dirty="0"/>
              <a:t>Contributing Factors</a:t>
            </a:r>
          </a:p>
        </p:txBody>
      </p:sp>
      <p:sp>
        <p:nvSpPr>
          <p:cNvPr id="145" name="Shape 145"/>
          <p:cNvSpPr>
            <a:spLocks noGrp="1"/>
          </p:cNvSpPr>
          <p:nvPr>
            <p:ph type="body" idx="1"/>
          </p:nvPr>
        </p:nvSpPr>
        <p:spPr>
          <a:xfrm>
            <a:off x="1347868" y="1417640"/>
            <a:ext cx="9496264" cy="5038192"/>
          </a:xfrm>
          <a:prstGeom prst="rect">
            <a:avLst/>
          </a:prstGeom>
        </p:spPr>
        <p:txBody>
          <a:bodyPr>
            <a:normAutofit lnSpcReduction="10000"/>
          </a:bodyPr>
          <a:lstStyle/>
          <a:p>
            <a:pPr marL="590550" lvl="0" indent="-590550">
              <a:defRPr sz="1800"/>
            </a:pPr>
            <a:r>
              <a:rPr sz="3100" dirty="0"/>
              <a:t>Education</a:t>
            </a:r>
          </a:p>
          <a:p>
            <a:pPr marL="590550" lvl="0" indent="-590550">
              <a:defRPr sz="1800"/>
            </a:pPr>
            <a:r>
              <a:rPr sz="3100" dirty="0"/>
              <a:t>Access</a:t>
            </a:r>
          </a:p>
          <a:p>
            <a:pPr marL="590550" lvl="0" indent="-590550">
              <a:defRPr sz="1800"/>
            </a:pPr>
            <a:r>
              <a:rPr sz="3100" dirty="0"/>
              <a:t>Socioeconomic Status</a:t>
            </a:r>
          </a:p>
          <a:p>
            <a:pPr marL="590550" lvl="0" indent="-590550">
              <a:defRPr sz="1800"/>
            </a:pPr>
            <a:r>
              <a:rPr sz="3100" dirty="0"/>
              <a:t>Co-morbidities ( Hypertension, Diabetes, Obesity)</a:t>
            </a:r>
          </a:p>
          <a:p>
            <a:pPr marL="590550" lvl="0" indent="-590550">
              <a:defRPr sz="1800"/>
            </a:pPr>
            <a:r>
              <a:rPr sz="3100" dirty="0"/>
              <a:t>Middle Passage, 256 yrs Slavery= “Slave Health Deficit”</a:t>
            </a:r>
          </a:p>
          <a:p>
            <a:pPr marL="590550" lvl="0" indent="-590550">
              <a:defRPr sz="1800"/>
            </a:pPr>
            <a:r>
              <a:rPr sz="3100" dirty="0"/>
              <a:t>Bias</a:t>
            </a:r>
          </a:p>
          <a:p>
            <a:pPr marL="590550" lvl="0" indent="-590550">
              <a:defRPr sz="1800"/>
            </a:pPr>
            <a:r>
              <a:rPr sz="3100" dirty="0"/>
              <a:t>Stereotype</a:t>
            </a:r>
          </a:p>
          <a:p>
            <a:pPr marL="590550" lvl="0" indent="-590550">
              <a:defRPr sz="1800"/>
            </a:pPr>
            <a:r>
              <a:rPr sz="3100" dirty="0"/>
              <a:t>Institutional and Societal Racism</a:t>
            </a:r>
          </a:p>
          <a:p>
            <a:pPr marL="949325" lvl="1" indent="-492125">
              <a:spcBef>
                <a:spcPts val="500"/>
              </a:spcBef>
              <a:defRPr sz="1800"/>
            </a:pPr>
            <a:r>
              <a:rPr sz="3100" dirty="0"/>
              <a:t>“Cortisol Affect” = Living While Black</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5DD15"/>
            </a:gs>
            <a:gs pos="100000">
              <a:srgbClr val="FFD91E"/>
            </a:gs>
          </a:gsLst>
          <a:lin ang="16200000" scaled="0"/>
        </a:gradFill>
        <a:effectLst/>
      </p:bgPr>
    </p:bg>
    <p:spTree>
      <p:nvGrpSpPr>
        <p:cNvPr id="1" name=""/>
        <p:cNvGrpSpPr/>
        <p:nvPr/>
      </p:nvGrpSpPr>
      <p:grpSpPr>
        <a:xfrm>
          <a:off x="0" y="0"/>
          <a:ext cx="0" cy="0"/>
          <a:chOff x="0" y="0"/>
          <a:chExt cx="0" cy="0"/>
        </a:xfrm>
      </p:grpSpPr>
      <p:sp>
        <p:nvSpPr>
          <p:cNvPr id="147" name="Shape 147"/>
          <p:cNvSpPr>
            <a:spLocks noGrp="1"/>
          </p:cNvSpPr>
          <p:nvPr>
            <p:ph type="sldNum" sz="quarter" idx="2"/>
          </p:nvPr>
        </p:nvSpPr>
        <p:spPr>
          <a:xfrm>
            <a:off x="8077200" y="6328092"/>
            <a:ext cx="2133600" cy="165101"/>
          </a:xfrm>
          <a:prstGeom prst="rect">
            <a:avLst/>
          </a:prstGeom>
          <a:extLst>
            <a:ext uri="{C572A759-6A51-4108-AA02-DFA0A04FC94B}">
              <ma14:wrappingTextBoxFlag xmlns="" xmlns:ma14="http://schemas.microsoft.com/office/mac/drawingml/2011/main" val="1"/>
            </a:ext>
          </a:extLst>
        </p:spPr>
        <p:txBody>
          <a:bodyPr>
            <a:normAutofit lnSpcReduction="10000"/>
          </a:bodyPr>
          <a:lstStyle/>
          <a:p>
            <a:pPr lvl="0">
              <a:defRPr sz="1800">
                <a:solidFill>
                  <a:srgbClr val="000000"/>
                </a:solidFill>
              </a:defRPr>
            </a:pPr>
            <a:fld id="{86CB4B4D-7CA3-9044-876B-883B54F8677D}" type="slidenum">
              <a:rPr sz="1200">
                <a:solidFill>
                  <a:srgbClr val="888888"/>
                </a:solidFill>
              </a:rPr>
              <a:t>12</a:t>
            </a:fld>
            <a:endParaRPr sz="1200" dirty="0">
              <a:solidFill>
                <a:srgbClr val="888888"/>
              </a:solidFill>
            </a:endParaRPr>
          </a:p>
        </p:txBody>
      </p:sp>
      <p:pic>
        <p:nvPicPr>
          <p:cNvPr id="148" name="image13.png"/>
          <p:cNvPicPr/>
          <p:nvPr/>
        </p:nvPicPr>
        <p:blipFill>
          <a:blip r:embed="rId2">
            <a:extLst/>
          </a:blip>
          <a:srcRect l="20787" t="20787" r="20787" b="20787"/>
          <a:stretch>
            <a:fillRect/>
          </a:stretch>
        </p:blipFill>
        <p:spPr>
          <a:xfrm>
            <a:off x="3897467" y="0"/>
            <a:ext cx="3863664" cy="6858000"/>
          </a:xfrm>
          <a:prstGeom prst="rect">
            <a:avLst/>
          </a:prstGeom>
          <a:ln w="12700">
            <a:solidFill>
              <a:srgbClr val="DDDDDD"/>
            </a:solidFill>
            <a:miter lim="400000"/>
          </a:ln>
        </p:spPr>
      </p:pic>
      <p:sp>
        <p:nvSpPr>
          <p:cNvPr id="149" name="Shape 149"/>
          <p:cNvSpPr/>
          <p:nvPr/>
        </p:nvSpPr>
        <p:spPr>
          <a:xfrm>
            <a:off x="323559" y="708029"/>
            <a:ext cx="3401301" cy="25996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a:latin typeface="+mj-lt"/>
                <a:ea typeface="+mj-ea"/>
                <a:cs typeface="+mj-cs"/>
                <a:sym typeface="Helvetica Neue"/>
              </a:defRPr>
            </a:lvl1pPr>
          </a:lstStyle>
          <a:p>
            <a:pPr lvl="0"/>
            <a:r>
              <a:rPr dirty="0">
                <a:latin typeface="Tw Cen MT"/>
              </a:rPr>
              <a:t>“It is not the ‘Jim Crow’ car proper that hurts our sensibilities, but the spirit that demanded its creation. It is not our color or what we ate today but the condition we arose from that keeps alive what is known as American </a:t>
            </a:r>
            <a:r>
              <a:rPr dirty="0" smtClean="0">
                <a:latin typeface="Tw Cen MT"/>
              </a:rPr>
              <a:t>prejudice</a:t>
            </a:r>
            <a:r>
              <a:rPr lang="en-US" dirty="0" smtClean="0">
                <a:latin typeface="Tw Cen MT"/>
              </a:rPr>
              <a:t>.</a:t>
            </a:r>
            <a:r>
              <a:rPr dirty="0" smtClean="0">
                <a:latin typeface="Tw Cen MT"/>
              </a:rPr>
              <a:t>” </a:t>
            </a:r>
            <a:r>
              <a:rPr lang="en-US" dirty="0" smtClean="0">
                <a:latin typeface="Tw Cen MT"/>
              </a:rPr>
              <a:t/>
            </a:r>
            <a:br>
              <a:rPr lang="en-US" dirty="0" smtClean="0">
                <a:latin typeface="Tw Cen MT"/>
              </a:rPr>
            </a:br>
            <a:r>
              <a:rPr lang="en-US" dirty="0" smtClean="0">
                <a:latin typeface="Tw Cen MT"/>
              </a:rPr>
              <a:t>—</a:t>
            </a:r>
            <a:r>
              <a:rPr dirty="0" smtClean="0">
                <a:latin typeface="Tw Cen MT"/>
              </a:rPr>
              <a:t>The Freeman</a:t>
            </a:r>
            <a:r>
              <a:rPr lang="en-US" dirty="0" smtClean="0">
                <a:latin typeface="Tw Cen MT"/>
              </a:rPr>
              <a:t>,</a:t>
            </a:r>
            <a:r>
              <a:rPr dirty="0" smtClean="0">
                <a:latin typeface="Tw Cen MT"/>
              </a:rPr>
              <a:t> </a:t>
            </a:r>
            <a:r>
              <a:rPr dirty="0">
                <a:latin typeface="Tw Cen MT"/>
              </a:rPr>
              <a:t>1891</a:t>
            </a:r>
          </a:p>
        </p:txBody>
      </p:sp>
      <p:sp>
        <p:nvSpPr>
          <p:cNvPr id="150" name="Shape 150"/>
          <p:cNvSpPr/>
          <p:nvPr/>
        </p:nvSpPr>
        <p:spPr>
          <a:xfrm>
            <a:off x="7933653" y="708029"/>
            <a:ext cx="4108880" cy="203132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a:latin typeface="+mj-lt"/>
                <a:ea typeface="+mj-ea"/>
                <a:cs typeface="+mj-cs"/>
                <a:sym typeface="Helvetica Neue"/>
              </a:defRPr>
            </a:lvl1pPr>
          </a:lstStyle>
          <a:p>
            <a:pPr lvl="0"/>
            <a:r>
              <a:rPr dirty="0"/>
              <a:t>“The past is of value only as it aids in understanding the present; and an understanding of the facts of the problem is the first step toward its </a:t>
            </a:r>
            <a:r>
              <a:rPr dirty="0" smtClean="0"/>
              <a:t>solution</a:t>
            </a:r>
            <a:r>
              <a:rPr lang="en-US" dirty="0" smtClean="0"/>
              <a:t>.</a:t>
            </a:r>
            <a:r>
              <a:rPr dirty="0" smtClean="0"/>
              <a:t>” </a:t>
            </a:r>
            <a:endParaRPr lang="en-US" dirty="0" smtClean="0"/>
          </a:p>
          <a:p>
            <a:pPr lvl="0"/>
            <a:r>
              <a:rPr lang="en-US" dirty="0" smtClean="0"/>
              <a:t>— </a:t>
            </a:r>
            <a:r>
              <a:rPr dirty="0" smtClean="0"/>
              <a:t>Chicago </a:t>
            </a:r>
            <a:r>
              <a:rPr dirty="0"/>
              <a:t>Commission on Race Relations</a:t>
            </a:r>
          </a:p>
        </p:txBody>
      </p:sp>
      <p:sp>
        <p:nvSpPr>
          <p:cNvPr id="151" name="Shape 151"/>
          <p:cNvSpPr/>
          <p:nvPr/>
        </p:nvSpPr>
        <p:spPr>
          <a:xfrm>
            <a:off x="266622" y="3855089"/>
            <a:ext cx="3630845" cy="230832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a:latin typeface="+mj-lt"/>
                <a:ea typeface="+mj-ea"/>
                <a:cs typeface="+mj-cs"/>
                <a:sym typeface="Helvetica Neue"/>
              </a:defRPr>
            </a:lvl1pPr>
          </a:lstStyle>
          <a:p>
            <a:pPr lvl="0"/>
            <a:r>
              <a:rPr dirty="0">
                <a:latin typeface="Tw Cen MT"/>
              </a:rPr>
              <a:t>“There is nothing more powerful than a people, than a nation, steeped in its history. And there are few things as noble as honoring our ancestors by </a:t>
            </a:r>
            <a:r>
              <a:rPr dirty="0" smtClean="0">
                <a:latin typeface="Tw Cen MT"/>
              </a:rPr>
              <a:t>remembering</a:t>
            </a:r>
            <a:r>
              <a:rPr lang="en-US" dirty="0" smtClean="0">
                <a:latin typeface="Tw Cen MT"/>
              </a:rPr>
              <a:t>.</a:t>
            </a:r>
            <a:r>
              <a:rPr dirty="0" smtClean="0">
                <a:latin typeface="Tw Cen MT"/>
              </a:rPr>
              <a:t>” </a:t>
            </a:r>
            <a:endParaRPr lang="en-US" dirty="0" smtClean="0">
              <a:latin typeface="Tw Cen MT"/>
            </a:endParaRPr>
          </a:p>
          <a:p>
            <a:pPr lvl="0"/>
            <a:r>
              <a:rPr lang="en-US" dirty="0" smtClean="0">
                <a:latin typeface="Tw Cen MT"/>
              </a:rPr>
              <a:t>— </a:t>
            </a:r>
            <a:r>
              <a:rPr dirty="0" smtClean="0">
                <a:latin typeface="Tw Cen MT"/>
              </a:rPr>
              <a:t>Lonnie </a:t>
            </a:r>
            <a:r>
              <a:rPr dirty="0">
                <a:latin typeface="Tw Cen MT"/>
              </a:rPr>
              <a:t>Bunch, </a:t>
            </a:r>
            <a:r>
              <a:rPr dirty="0" smtClean="0">
                <a:latin typeface="Tw Cen MT"/>
              </a:rPr>
              <a:t>III</a:t>
            </a:r>
            <a:r>
              <a:rPr lang="en-US" dirty="0" smtClean="0">
                <a:latin typeface="Tw Cen MT"/>
              </a:rPr>
              <a:t>,</a:t>
            </a:r>
            <a:r>
              <a:rPr dirty="0" smtClean="0">
                <a:latin typeface="Tw Cen MT"/>
              </a:rPr>
              <a:t> </a:t>
            </a:r>
            <a:r>
              <a:rPr dirty="0">
                <a:latin typeface="Tw Cen MT"/>
              </a:rPr>
              <a:t>Curator Smithsonian</a:t>
            </a:r>
          </a:p>
        </p:txBody>
      </p:sp>
      <p:sp>
        <p:nvSpPr>
          <p:cNvPr id="152" name="Shape 152"/>
          <p:cNvSpPr/>
          <p:nvPr/>
        </p:nvSpPr>
        <p:spPr>
          <a:xfrm>
            <a:off x="7933653" y="3843173"/>
            <a:ext cx="4108880" cy="232023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a:latin typeface="+mj-lt"/>
                <a:ea typeface="+mj-ea"/>
                <a:cs typeface="+mj-cs"/>
                <a:sym typeface="Helvetica Neue"/>
              </a:defRPr>
            </a:lvl1pPr>
          </a:lstStyle>
          <a:p>
            <a:pPr lvl="0"/>
            <a:r>
              <a:rPr dirty="0" smtClean="0">
                <a:latin typeface="Tw Cen MT"/>
              </a:rPr>
              <a:t>“</a:t>
            </a:r>
            <a:r>
              <a:rPr lang="en-US" dirty="0" smtClean="0">
                <a:latin typeface="Tw Cen MT"/>
              </a:rPr>
              <a:t>I</a:t>
            </a:r>
            <a:r>
              <a:rPr dirty="0" smtClean="0">
                <a:latin typeface="Tw Cen MT"/>
              </a:rPr>
              <a:t>f </a:t>
            </a:r>
            <a:r>
              <a:rPr dirty="0">
                <a:latin typeface="Tw Cen MT"/>
              </a:rPr>
              <a:t>the problem of the 20th century was in WEB Dubois’ famous </a:t>
            </a:r>
            <a:r>
              <a:rPr dirty="0" smtClean="0">
                <a:latin typeface="Tw Cen MT"/>
              </a:rPr>
              <a:t>word</a:t>
            </a:r>
            <a:r>
              <a:rPr lang="en-US" dirty="0" smtClean="0">
                <a:latin typeface="Tw Cen MT"/>
              </a:rPr>
              <a:t>s ‘</a:t>
            </a:r>
            <a:r>
              <a:rPr dirty="0" smtClean="0">
                <a:latin typeface="Tw Cen MT"/>
              </a:rPr>
              <a:t>the </a:t>
            </a:r>
            <a:r>
              <a:rPr dirty="0">
                <a:latin typeface="Tw Cen MT"/>
              </a:rPr>
              <a:t>problem of the color line</a:t>
            </a:r>
            <a:r>
              <a:rPr dirty="0" smtClean="0">
                <a:latin typeface="Tw Cen MT"/>
              </a:rPr>
              <a:t>,</a:t>
            </a:r>
            <a:r>
              <a:rPr lang="en-US" dirty="0" smtClean="0">
                <a:latin typeface="Tw Cen MT"/>
              </a:rPr>
              <a:t>'</a:t>
            </a:r>
            <a:r>
              <a:rPr dirty="0" smtClean="0">
                <a:latin typeface="Tw Cen MT"/>
              </a:rPr>
              <a:t> </a:t>
            </a:r>
            <a:r>
              <a:rPr dirty="0">
                <a:latin typeface="Tw Cen MT"/>
              </a:rPr>
              <a:t>then the problem of the 21st century is color blindness, the refusal to acknowledge the causes and consequences of enduring racial stratification.” </a:t>
            </a:r>
            <a:endParaRPr lang="en-US" dirty="0" smtClean="0">
              <a:latin typeface="Tw Cen MT"/>
            </a:endParaRPr>
          </a:p>
          <a:p>
            <a:pPr lvl="0"/>
            <a:r>
              <a:rPr lang="en-US" dirty="0" smtClean="0">
                <a:latin typeface="Tw Cen MT"/>
              </a:rPr>
              <a:t>— </a:t>
            </a:r>
            <a:r>
              <a:rPr dirty="0" smtClean="0">
                <a:latin typeface="Tw Cen MT"/>
              </a:rPr>
              <a:t>Naomi Murakawa</a:t>
            </a:r>
            <a:r>
              <a:rPr lang="en-US" dirty="0" smtClean="0">
                <a:latin typeface="Tw Cen MT"/>
              </a:rPr>
              <a:t>,</a:t>
            </a:r>
            <a:r>
              <a:rPr dirty="0" smtClean="0">
                <a:latin typeface="Tw Cen MT"/>
              </a:rPr>
              <a:t> </a:t>
            </a:r>
            <a:r>
              <a:rPr dirty="0">
                <a:latin typeface="Tw Cen MT"/>
              </a:rPr>
              <a:t>Princeton</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1E30D"/>
            </a:gs>
            <a:gs pos="100000">
              <a:srgbClr val="FFD91E"/>
            </a:gs>
          </a:gsLst>
          <a:lin ang="16200000" scaled="0"/>
        </a:gradFill>
        <a:effectLst/>
      </p:bgPr>
    </p:bg>
    <p:spTree>
      <p:nvGrpSpPr>
        <p:cNvPr id="1" name=""/>
        <p:cNvGrpSpPr/>
        <p:nvPr/>
      </p:nvGrpSpPr>
      <p:grpSpPr>
        <a:xfrm>
          <a:off x="0" y="0"/>
          <a:ext cx="0" cy="0"/>
          <a:chOff x="0" y="0"/>
          <a:chExt cx="0" cy="0"/>
        </a:xfrm>
      </p:grpSpPr>
      <p:sp>
        <p:nvSpPr>
          <p:cNvPr id="154" name="Shape 154"/>
          <p:cNvSpPr>
            <a:spLocks noGrp="1"/>
          </p:cNvSpPr>
          <p:nvPr>
            <p:ph type="sldNum" sz="quarter" idx="2"/>
          </p:nvPr>
        </p:nvSpPr>
        <p:spPr>
          <a:xfrm>
            <a:off x="8610600" y="6269671"/>
            <a:ext cx="2743200" cy="269237"/>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13</a:t>
            </a:fld>
            <a:endParaRPr sz="1200" dirty="0">
              <a:solidFill>
                <a:srgbClr val="888888"/>
              </a:solidFill>
            </a:endParaRPr>
          </a:p>
        </p:txBody>
      </p:sp>
      <p:sp>
        <p:nvSpPr>
          <p:cNvPr id="155" name="Shape 155"/>
          <p:cNvSpPr/>
          <p:nvPr/>
        </p:nvSpPr>
        <p:spPr>
          <a:xfrm>
            <a:off x="494674" y="1124262"/>
            <a:ext cx="11733431" cy="3342449"/>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marL="509588" lvl="0" indent="-446088">
              <a:buSzPct val="100000"/>
              <a:buFont typeface="Helvetica"/>
              <a:buChar char="•"/>
            </a:pPr>
            <a:r>
              <a:rPr sz="3200" dirty="0">
                <a:latin typeface="Tw Cen MT"/>
                <a:ea typeface="Calibri Light"/>
                <a:cs typeface="Calibri Light"/>
                <a:sym typeface="Calibri Light"/>
              </a:rPr>
              <a:t>Black women are less likely to enter prenatal care in the first trimester</a:t>
            </a:r>
          </a:p>
          <a:p>
            <a:pPr marL="509588" lvl="0" indent="-446088">
              <a:buSzPct val="100000"/>
              <a:buFont typeface="Helvetica"/>
              <a:buChar char="•"/>
            </a:pPr>
            <a:endParaRPr sz="3200" dirty="0">
              <a:latin typeface="Tw Cen MT"/>
              <a:ea typeface="Calibri Light"/>
              <a:cs typeface="Calibri Light"/>
              <a:sym typeface="Calibri Light"/>
            </a:endParaRPr>
          </a:p>
          <a:p>
            <a:pPr marL="509588" lvl="0" indent="-446088">
              <a:lnSpc>
                <a:spcPct val="90000"/>
              </a:lnSpc>
              <a:buSzPct val="100000"/>
              <a:buFont typeface="Helvetica"/>
              <a:buChar char="•"/>
            </a:pPr>
            <a:r>
              <a:rPr sz="3200" dirty="0">
                <a:latin typeface="Tw Cen MT"/>
                <a:ea typeface="Calibri Light"/>
                <a:cs typeface="Calibri Light"/>
                <a:sym typeface="Calibri Light"/>
              </a:rPr>
              <a:t>They are less likely to receive adequate care </a:t>
            </a:r>
          </a:p>
          <a:p>
            <a:pPr marL="509588" lvl="0" indent="-446088">
              <a:lnSpc>
                <a:spcPct val="90000"/>
              </a:lnSpc>
              <a:buSzPct val="100000"/>
              <a:buFont typeface="Helvetica"/>
              <a:buChar char="•"/>
            </a:pPr>
            <a:endParaRPr sz="3200" dirty="0">
              <a:latin typeface="Tw Cen MT"/>
              <a:ea typeface="Calibri Light"/>
              <a:cs typeface="Calibri Light"/>
              <a:sym typeface="Calibri Light"/>
            </a:endParaRPr>
          </a:p>
          <a:p>
            <a:pPr marL="509588" lvl="0" indent="-446088">
              <a:lnSpc>
                <a:spcPct val="90000"/>
              </a:lnSpc>
              <a:buSzPct val="100000"/>
              <a:buFont typeface="Helvetica"/>
              <a:buChar char="•"/>
            </a:pPr>
            <a:r>
              <a:rPr sz="3200" dirty="0">
                <a:latin typeface="Tw Cen MT"/>
                <a:ea typeface="Calibri Light"/>
                <a:cs typeface="Calibri Light"/>
                <a:sym typeface="Calibri Light"/>
              </a:rPr>
              <a:t>Minority patients generally receive lower quality care even with equal access to care and insurance coverage </a:t>
            </a:r>
          </a:p>
        </p:txBody>
      </p:sp>
      <p:sp>
        <p:nvSpPr>
          <p:cNvPr id="156" name="Shape 156"/>
          <p:cNvSpPr/>
          <p:nvPr/>
        </p:nvSpPr>
        <p:spPr>
          <a:xfrm>
            <a:off x="1008418" y="5227980"/>
            <a:ext cx="10327713" cy="6438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r>
              <a:rPr dirty="0">
                <a:latin typeface="+mj-lt"/>
                <a:ea typeface="+mj-ea"/>
                <a:cs typeface="+mj-cs"/>
                <a:sym typeface="Helvetica Neue"/>
              </a:rPr>
              <a:t>Alexander et. al.  Racial differences in prenatal care use in the U.S.</a:t>
            </a:r>
          </a:p>
          <a:p>
            <a:pPr lvl="0"/>
            <a:r>
              <a:rPr dirty="0">
                <a:latin typeface="+mj-lt"/>
                <a:ea typeface="+mj-ea"/>
                <a:cs typeface="+mj-cs"/>
                <a:sym typeface="Helvetica Neue"/>
              </a:rPr>
              <a:t>IOM Unequal Treatment: Confronting Racial and Ethnic Disparities in Healthcare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EE012"/>
            </a:gs>
            <a:gs pos="100000">
              <a:srgbClr val="FFD91E"/>
            </a:gs>
          </a:gsLst>
          <a:lin ang="16200000" scaled="0"/>
        </a:gradFill>
        <a:effectLst/>
      </p:bgPr>
    </p:bg>
    <p:spTree>
      <p:nvGrpSpPr>
        <p:cNvPr id="1" name=""/>
        <p:cNvGrpSpPr/>
        <p:nvPr/>
      </p:nvGrpSpPr>
      <p:grpSpPr>
        <a:xfrm>
          <a:off x="0" y="0"/>
          <a:ext cx="0" cy="0"/>
          <a:chOff x="0" y="0"/>
          <a:chExt cx="0" cy="0"/>
        </a:xfrm>
      </p:grpSpPr>
      <p:sp>
        <p:nvSpPr>
          <p:cNvPr id="158" name="Shape 158"/>
          <p:cNvSpPr>
            <a:spLocks noGrp="1"/>
          </p:cNvSpPr>
          <p:nvPr>
            <p:ph type="title"/>
          </p:nvPr>
        </p:nvSpPr>
        <p:spPr>
          <a:xfrm>
            <a:off x="3643059" y="105142"/>
            <a:ext cx="8229600" cy="1143001"/>
          </a:xfrm>
          <a:prstGeom prst="rect">
            <a:avLst/>
          </a:prstGeom>
        </p:spPr>
        <p:txBody>
          <a:bodyPr/>
          <a:lstStyle/>
          <a:p>
            <a:pPr lvl="0">
              <a:defRPr sz="1800"/>
            </a:pPr>
            <a:r>
              <a:rPr sz="3600" dirty="0"/>
              <a:t>Maternal Care: </a:t>
            </a:r>
            <a:br>
              <a:rPr sz="3600" dirty="0"/>
            </a:br>
            <a:r>
              <a:rPr sz="3600" dirty="0"/>
              <a:t>Prenatal Care</a:t>
            </a:r>
          </a:p>
        </p:txBody>
      </p:sp>
      <p:pic>
        <p:nvPicPr>
          <p:cNvPr id="159" name="image14.png"/>
          <p:cNvPicPr/>
          <p:nvPr/>
        </p:nvPicPr>
        <p:blipFill>
          <a:blip r:embed="rId2">
            <a:extLst/>
          </a:blip>
          <a:stretch>
            <a:fillRect/>
          </a:stretch>
        </p:blipFill>
        <p:spPr>
          <a:xfrm>
            <a:off x="7006720" y="1358040"/>
            <a:ext cx="4865939" cy="4074143"/>
          </a:xfrm>
          <a:prstGeom prst="rect">
            <a:avLst/>
          </a:prstGeom>
          <a:ln w="12700">
            <a:miter lim="400000"/>
          </a:ln>
        </p:spPr>
      </p:pic>
      <p:grpSp>
        <p:nvGrpSpPr>
          <p:cNvPr id="162" name="Group 162"/>
          <p:cNvGrpSpPr/>
          <p:nvPr/>
        </p:nvGrpSpPr>
        <p:grpSpPr>
          <a:xfrm>
            <a:off x="296615" y="4743273"/>
            <a:ext cx="6484081" cy="1880760"/>
            <a:chOff x="-2837109" y="349658"/>
            <a:chExt cx="6484078" cy="1880759"/>
          </a:xfrm>
        </p:grpSpPr>
        <p:pic>
          <p:nvPicPr>
            <p:cNvPr id="160" name="image15.png"/>
            <p:cNvPicPr/>
            <p:nvPr/>
          </p:nvPicPr>
          <p:blipFill>
            <a:blip r:embed="rId3">
              <a:extLst/>
            </a:blip>
            <a:srcRect t="15917"/>
            <a:stretch>
              <a:fillRect/>
            </a:stretch>
          </p:blipFill>
          <p:spPr>
            <a:xfrm>
              <a:off x="57164" y="349658"/>
              <a:ext cx="3589805" cy="1880759"/>
            </a:xfrm>
            <a:prstGeom prst="rect">
              <a:avLst/>
            </a:prstGeom>
            <a:ln w="12700" cap="flat">
              <a:noFill/>
              <a:miter lim="400000"/>
            </a:ln>
            <a:effectLst/>
          </p:spPr>
        </p:pic>
        <p:sp>
          <p:nvSpPr>
            <p:cNvPr id="161" name="Shape 161"/>
            <p:cNvSpPr/>
            <p:nvPr/>
          </p:nvSpPr>
          <p:spPr>
            <a:xfrm>
              <a:off x="-2837109" y="349658"/>
              <a:ext cx="2668249" cy="5539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defRPr>
                  <a:latin typeface="Tw Cen MT"/>
                  <a:ea typeface="Tw Cen MT"/>
                  <a:cs typeface="Tw Cen MT"/>
                  <a:sym typeface="Tw Cen MT"/>
                </a:defRPr>
              </a:lvl1pPr>
            </a:lstStyle>
            <a:p>
              <a:pPr lvl="2" algn="r"/>
              <a:r>
                <a:rPr dirty="0">
                  <a:latin typeface="Tw Cen MT"/>
                </a:rPr>
                <a:t>Factors Associated with Late Prenatal </a:t>
              </a:r>
              <a:r>
                <a:rPr dirty="0" smtClean="0">
                  <a:latin typeface="Tw Cen MT"/>
                </a:rPr>
                <a:t>Care</a:t>
              </a:r>
              <a:r>
                <a:rPr lang="en-US" dirty="0" smtClean="0"/>
                <a:t>:</a:t>
              </a:r>
              <a:endParaRPr dirty="0"/>
            </a:p>
          </p:txBody>
        </p:sp>
      </p:grpSp>
      <p:pic>
        <p:nvPicPr>
          <p:cNvPr id="163" name="image16.png"/>
          <p:cNvPicPr/>
          <p:nvPr/>
        </p:nvPicPr>
        <p:blipFill>
          <a:blip r:embed="rId4">
            <a:extLst/>
          </a:blip>
          <a:srcRect t="3644"/>
          <a:stretch>
            <a:fillRect/>
          </a:stretch>
        </p:blipFill>
        <p:spPr>
          <a:xfrm>
            <a:off x="811630" y="105142"/>
            <a:ext cx="4306470" cy="433985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sldNum" sz="quarter" idx="2"/>
          </p:nvPr>
        </p:nvSpPr>
        <p:spPr>
          <a:xfrm>
            <a:off x="8610600" y="6269671"/>
            <a:ext cx="2743200" cy="269237"/>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200">
                <a:solidFill>
                  <a:srgbClr val="888888"/>
                </a:solidFill>
              </a:rPr>
              <a:t>15</a:t>
            </a:fld>
            <a:endParaRPr sz="1200" dirty="0">
              <a:solidFill>
                <a:srgbClr val="888888"/>
              </a:solidFill>
            </a:endParaRPr>
          </a:p>
        </p:txBody>
      </p:sp>
      <p:sp>
        <p:nvSpPr>
          <p:cNvPr id="166" name="Shape 166"/>
          <p:cNvSpPr>
            <a:spLocks noGrp="1"/>
          </p:cNvSpPr>
          <p:nvPr>
            <p:ph type="body" idx="1"/>
          </p:nvPr>
        </p:nvSpPr>
        <p:spPr>
          <a:xfrm>
            <a:off x="0" y="0"/>
            <a:ext cx="12192000" cy="6858000"/>
          </a:xfrm>
          <a:prstGeom prst="rect">
            <a:avLst/>
          </a:prstGeom>
          <a:gradFill>
            <a:gsLst>
              <a:gs pos="0">
                <a:srgbClr val="91E30D"/>
              </a:gs>
              <a:gs pos="100000">
                <a:srgbClr val="FFD91E"/>
              </a:gs>
            </a:gsLst>
            <a:lin ang="16200000"/>
          </a:gradFill>
        </p:spPr>
        <p:txBody>
          <a:bodyPr lIns="0" tIns="0" rIns="0" bIns="0">
            <a:normAutofit lnSpcReduction="10000"/>
          </a:bodyPr>
          <a:lstStyle/>
          <a:p>
            <a:pPr marL="793750" lvl="0" indent="-279400">
              <a:tabLst>
                <a:tab pos="11603038" algn="l"/>
              </a:tabLst>
              <a:defRPr sz="1800"/>
            </a:pPr>
            <a:endParaRPr dirty="0"/>
          </a:p>
          <a:p>
            <a:pPr marL="509588" indent="-446088" algn="l">
              <a:lnSpc>
                <a:spcPct val="110000"/>
              </a:lnSpc>
              <a:spcBef>
                <a:spcPts val="0"/>
              </a:spcBef>
              <a:buSzPct val="100000"/>
              <a:buFont typeface="Helvetica"/>
              <a:buChar char="•"/>
              <a:tabLst>
                <a:tab pos="11603038" algn="l"/>
              </a:tabLst>
              <a:defRPr sz="1800"/>
            </a:pPr>
            <a:r>
              <a:rPr sz="3000" dirty="0">
                <a:latin typeface="Tw Cen MT"/>
                <a:ea typeface="Calibri Light"/>
                <a:cs typeface="Calibri Light"/>
                <a:sym typeface="Helvetica"/>
              </a:rPr>
              <a:t>Black - White Maternal Mortality disparity is the largest among all conventional perinatal health disparities</a:t>
            </a:r>
          </a:p>
          <a:p>
            <a:pPr marL="509588" indent="-446088" algn="l">
              <a:lnSpc>
                <a:spcPct val="110000"/>
              </a:lnSpc>
              <a:spcBef>
                <a:spcPts val="0"/>
              </a:spcBef>
              <a:buSzPct val="100000"/>
              <a:buFont typeface="Helvetica"/>
              <a:buChar char="•"/>
              <a:tabLst>
                <a:tab pos="11603038" algn="l"/>
              </a:tabLst>
              <a:defRPr sz="1800"/>
            </a:pPr>
            <a:endParaRPr sz="2200" dirty="0">
              <a:latin typeface="Tw Cen MT"/>
              <a:ea typeface="Calibri Light"/>
              <a:cs typeface="Calibri Light"/>
              <a:sym typeface="Helvetica"/>
            </a:endParaRPr>
          </a:p>
          <a:p>
            <a:pPr marL="509588" indent="-446088" algn="l">
              <a:lnSpc>
                <a:spcPct val="110000"/>
              </a:lnSpc>
              <a:spcBef>
                <a:spcPts val="0"/>
              </a:spcBef>
              <a:buSzPct val="100000"/>
              <a:buFont typeface="Helvetica"/>
              <a:buChar char="•"/>
              <a:tabLst>
                <a:tab pos="11603038" algn="l"/>
              </a:tabLst>
              <a:defRPr sz="1800"/>
            </a:pPr>
            <a:r>
              <a:rPr sz="3000" dirty="0">
                <a:latin typeface="Tw Cen MT"/>
                <a:ea typeface="Calibri Light"/>
                <a:cs typeface="Calibri Light"/>
                <a:sym typeface="Helvetica"/>
              </a:rPr>
              <a:t>Black women consistently experience 4X greater risk of pregnancy related death than white women</a:t>
            </a:r>
          </a:p>
          <a:p>
            <a:pPr marL="509588" indent="-446088" algn="l">
              <a:lnSpc>
                <a:spcPct val="110000"/>
              </a:lnSpc>
              <a:spcBef>
                <a:spcPts val="0"/>
              </a:spcBef>
              <a:buSzPct val="100000"/>
              <a:buFont typeface="Helvetica"/>
              <a:buChar char="•"/>
              <a:tabLst>
                <a:tab pos="11603038" algn="l"/>
              </a:tabLst>
              <a:defRPr sz="1800"/>
            </a:pPr>
            <a:endParaRPr sz="2200" dirty="0">
              <a:latin typeface="Tw Cen MT"/>
              <a:ea typeface="Calibri Light"/>
              <a:cs typeface="Calibri Light"/>
              <a:sym typeface="Helvetica"/>
            </a:endParaRPr>
          </a:p>
          <a:p>
            <a:pPr marL="509588" indent="-446088" algn="l">
              <a:lnSpc>
                <a:spcPct val="110000"/>
              </a:lnSpc>
              <a:spcBef>
                <a:spcPts val="0"/>
              </a:spcBef>
              <a:buSzPct val="100000"/>
              <a:buFont typeface="Helvetica"/>
              <a:buChar char="•"/>
              <a:tabLst>
                <a:tab pos="11603038" algn="l"/>
              </a:tabLst>
              <a:defRPr sz="1800"/>
            </a:pPr>
            <a:r>
              <a:rPr sz="3000" dirty="0">
                <a:latin typeface="Tw Cen MT"/>
                <a:ea typeface="Calibri Light"/>
                <a:cs typeface="Calibri Light"/>
                <a:sym typeface="Helvetica"/>
              </a:rPr>
              <a:t>This is independent of age, parity or education</a:t>
            </a:r>
          </a:p>
          <a:p>
            <a:pPr marL="509588" indent="-446088" algn="l">
              <a:lnSpc>
                <a:spcPct val="110000"/>
              </a:lnSpc>
              <a:spcBef>
                <a:spcPts val="0"/>
              </a:spcBef>
              <a:buSzPct val="100000"/>
              <a:buFont typeface="Helvetica"/>
              <a:buChar char="•"/>
              <a:tabLst>
                <a:tab pos="11603038" algn="l"/>
              </a:tabLst>
              <a:defRPr sz="1800"/>
            </a:pPr>
            <a:endParaRPr sz="2200" dirty="0">
              <a:latin typeface="Tw Cen MT"/>
              <a:ea typeface="Calibri Light"/>
              <a:cs typeface="Calibri Light"/>
              <a:sym typeface="Helvetica"/>
            </a:endParaRPr>
          </a:p>
          <a:p>
            <a:pPr marL="509588" indent="-446088" algn="l">
              <a:lnSpc>
                <a:spcPct val="110000"/>
              </a:lnSpc>
              <a:spcBef>
                <a:spcPts val="0"/>
              </a:spcBef>
              <a:buSzPct val="100000"/>
              <a:buFont typeface="Helvetica"/>
              <a:buChar char="•"/>
              <a:tabLst>
                <a:tab pos="11603038" algn="l"/>
              </a:tabLst>
              <a:defRPr sz="1800"/>
            </a:pPr>
            <a:r>
              <a:rPr sz="3000" dirty="0">
                <a:latin typeface="Tw Cen MT"/>
                <a:ea typeface="Calibri Light"/>
                <a:cs typeface="Calibri Light"/>
                <a:sym typeface="Helvetica"/>
              </a:rPr>
              <a:t>Black women are more likely to die from complications of hemorrhage, hypertensive disorders and cardiomyopathy</a:t>
            </a:r>
          </a:p>
          <a:p>
            <a:pPr marL="509588" indent="-446088" algn="l">
              <a:lnSpc>
                <a:spcPct val="110000"/>
              </a:lnSpc>
              <a:spcBef>
                <a:spcPts val="0"/>
              </a:spcBef>
              <a:buSzPct val="100000"/>
              <a:buFont typeface="Helvetica"/>
              <a:buChar char="•"/>
              <a:tabLst>
                <a:tab pos="11603038" algn="l"/>
              </a:tabLst>
              <a:defRPr sz="1800"/>
            </a:pPr>
            <a:endParaRPr sz="2200" dirty="0">
              <a:latin typeface="Tw Cen MT"/>
              <a:ea typeface="Calibri Light"/>
              <a:cs typeface="Calibri Light"/>
              <a:sym typeface="Helvetica"/>
            </a:endParaRPr>
          </a:p>
          <a:p>
            <a:pPr marL="509588" indent="-446088" algn="l">
              <a:lnSpc>
                <a:spcPct val="110000"/>
              </a:lnSpc>
              <a:spcBef>
                <a:spcPts val="0"/>
              </a:spcBef>
              <a:buSzPct val="100000"/>
              <a:buFont typeface="Helvetica"/>
              <a:buChar char="•"/>
              <a:tabLst>
                <a:tab pos="11603038" algn="l"/>
              </a:tabLst>
              <a:defRPr sz="1800"/>
            </a:pPr>
            <a:r>
              <a:rPr sz="3000" dirty="0">
                <a:latin typeface="Tw Cen MT"/>
                <a:ea typeface="Calibri Light"/>
                <a:cs typeface="Calibri Light"/>
                <a:sym typeface="Helvetica"/>
              </a:rPr>
              <a:t>National data set revealed Black women did not have statistically significant greater prevalence of </a:t>
            </a:r>
            <a:r>
              <a:rPr sz="3000" dirty="0" smtClean="0">
                <a:latin typeface="Tw Cen MT"/>
                <a:ea typeface="Calibri Light"/>
                <a:cs typeface="Calibri Light"/>
                <a:sym typeface="Helvetica"/>
              </a:rPr>
              <a:t>pre</a:t>
            </a:r>
            <a:r>
              <a:rPr lang="en-US" sz="3000" dirty="0" smtClean="0">
                <a:latin typeface="Tw Cen MT"/>
                <a:ea typeface="Calibri Light"/>
                <a:cs typeface="Calibri Light"/>
                <a:sym typeface="Helvetica"/>
              </a:rPr>
              <a:t>-</a:t>
            </a:r>
            <a:r>
              <a:rPr sz="3000" dirty="0" smtClean="0">
                <a:latin typeface="Tw Cen MT"/>
                <a:ea typeface="Calibri Light"/>
                <a:cs typeface="Calibri Light"/>
                <a:sym typeface="Helvetica"/>
              </a:rPr>
              <a:t>eclampsia</a:t>
            </a:r>
            <a:r>
              <a:rPr sz="3000" dirty="0">
                <a:latin typeface="Tw Cen MT"/>
                <a:ea typeface="Calibri Light"/>
                <a:cs typeface="Calibri Light"/>
                <a:sym typeface="Helvetica"/>
              </a:rPr>
              <a:t>, eclampsia, placental abruption or previa than white women but were 2-3X more likely to die from these conditions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sldNum" sz="quarter" idx="2"/>
          </p:nvPr>
        </p:nvSpPr>
        <p:spPr>
          <a:xfrm>
            <a:off x="8077200" y="6328092"/>
            <a:ext cx="2133600" cy="165101"/>
          </a:xfrm>
          <a:prstGeom prst="rect">
            <a:avLst/>
          </a:prstGeom>
          <a:extLst>
            <a:ext uri="{C572A759-6A51-4108-AA02-DFA0A04FC94B}">
              <ma14:wrappingTextBoxFlag xmlns="" xmlns:ma14="http://schemas.microsoft.com/office/mac/drawingml/2011/main" val="1"/>
            </a:ext>
          </a:extLst>
        </p:spPr>
        <p:txBody>
          <a:bodyPr>
            <a:normAutofit lnSpcReduction="10000"/>
          </a:bodyPr>
          <a:lstStyle/>
          <a:p>
            <a:pPr lvl="0">
              <a:defRPr sz="1800">
                <a:solidFill>
                  <a:srgbClr val="000000"/>
                </a:solidFill>
              </a:defRPr>
            </a:pPr>
            <a:fld id="{86CB4B4D-7CA3-9044-876B-883B54F8677D}" type="slidenum">
              <a:rPr sz="1200">
                <a:solidFill>
                  <a:srgbClr val="888888"/>
                </a:solidFill>
              </a:rPr>
              <a:t>16</a:t>
            </a:fld>
            <a:endParaRPr sz="1200" dirty="0">
              <a:solidFill>
                <a:srgbClr val="888888"/>
              </a:solidFill>
            </a:endParaRPr>
          </a:p>
        </p:txBody>
      </p:sp>
      <p:sp>
        <p:nvSpPr>
          <p:cNvPr id="169" name="Shape 169"/>
          <p:cNvSpPr>
            <a:spLocks noGrp="1"/>
          </p:cNvSpPr>
          <p:nvPr>
            <p:ph type="title"/>
          </p:nvPr>
        </p:nvSpPr>
        <p:spPr>
          <a:xfrm>
            <a:off x="-36663" y="15876"/>
            <a:ext cx="12228663" cy="1508126"/>
          </a:xfrm>
          <a:prstGeom prst="rect">
            <a:avLst/>
          </a:prstGeom>
          <a:gradFill>
            <a:gsLst>
              <a:gs pos="0">
                <a:srgbClr val="A5DD15"/>
              </a:gs>
              <a:gs pos="100000">
                <a:srgbClr val="FFD91E"/>
              </a:gs>
            </a:gsLst>
            <a:lin ang="16200000"/>
          </a:gradFill>
        </p:spPr>
        <p:txBody>
          <a:bodyPr>
            <a:normAutofit/>
          </a:bodyPr>
          <a:lstStyle>
            <a:lvl1pPr algn="ctr"/>
          </a:lstStyle>
          <a:p>
            <a:pPr lvl="0">
              <a:defRPr sz="1800"/>
            </a:pPr>
            <a:r>
              <a:rPr sz="4000" dirty="0"/>
              <a:t>Institutional Disparities</a:t>
            </a:r>
          </a:p>
        </p:txBody>
      </p:sp>
      <p:sp>
        <p:nvSpPr>
          <p:cNvPr id="170" name="Shape 170"/>
          <p:cNvSpPr>
            <a:spLocks noGrp="1"/>
          </p:cNvSpPr>
          <p:nvPr>
            <p:ph type="body" idx="1"/>
          </p:nvPr>
        </p:nvSpPr>
        <p:spPr>
          <a:xfrm>
            <a:off x="0" y="1524002"/>
            <a:ext cx="12192000" cy="5333998"/>
          </a:xfrm>
          <a:prstGeom prst="rect">
            <a:avLst/>
          </a:prstGeom>
          <a:gradFill>
            <a:gsLst>
              <a:gs pos="0">
                <a:srgbClr val="A5DD15"/>
              </a:gs>
              <a:gs pos="100000">
                <a:srgbClr val="FFD91E"/>
              </a:gs>
            </a:gsLst>
            <a:lin ang="16200000"/>
          </a:gradFill>
        </p:spPr>
        <p:txBody>
          <a:bodyPr/>
          <a:lstStyle/>
          <a:p>
            <a:pPr marL="747713" lvl="0" indent="-457200">
              <a:tabLst>
                <a:tab pos="914400" algn="l"/>
              </a:tabLst>
              <a:defRPr sz="1800"/>
            </a:pPr>
            <a:endParaRPr lang="en-US" sz="2400" dirty="0" smtClean="0"/>
          </a:p>
          <a:p>
            <a:pPr marL="747713" lvl="0" indent="-457200">
              <a:tabLst>
                <a:tab pos="914400" algn="l"/>
              </a:tabLst>
              <a:defRPr sz="1800"/>
            </a:pPr>
            <a:r>
              <a:rPr sz="2400" dirty="0" smtClean="0"/>
              <a:t>40 </a:t>
            </a:r>
            <a:r>
              <a:rPr sz="2400" dirty="0"/>
              <a:t>hospitals risk standardized severe morbidity rates</a:t>
            </a:r>
          </a:p>
          <a:p>
            <a:pPr marL="747713" lvl="0" indent="-457200">
              <a:tabLst>
                <a:tab pos="914400" algn="l"/>
              </a:tabLst>
              <a:defRPr sz="1800"/>
            </a:pPr>
            <a:r>
              <a:rPr sz="2400" dirty="0"/>
              <a:t>N = 353,773 deliveries 2011-2013</a:t>
            </a:r>
          </a:p>
          <a:p>
            <a:pPr marL="747713" lvl="0" indent="-457200">
              <a:tabLst>
                <a:tab pos="914400" algn="l"/>
              </a:tabLst>
              <a:defRPr sz="1800"/>
            </a:pPr>
            <a:r>
              <a:rPr sz="2400" dirty="0"/>
              <a:t>Severe morbidity 2.5% higher in Blacks than whites</a:t>
            </a:r>
          </a:p>
          <a:p>
            <a:pPr marL="747713" lvl="0" indent="-457200">
              <a:tabLst>
                <a:tab pos="914400" algn="l"/>
              </a:tabLst>
              <a:defRPr sz="1800"/>
            </a:pPr>
            <a:r>
              <a:rPr sz="2400" dirty="0"/>
              <a:t>Remained statistically significantly higher when controlled for patient characteristics and </a:t>
            </a:r>
            <a:r>
              <a:rPr sz="2400" dirty="0" smtClean="0"/>
              <a:t>co</a:t>
            </a:r>
            <a:r>
              <a:rPr lang="en-US" sz="2400" dirty="0" smtClean="0"/>
              <a:t>-</a:t>
            </a:r>
            <a:r>
              <a:rPr sz="2400" dirty="0" smtClean="0"/>
              <a:t>morbidities</a:t>
            </a:r>
            <a:endParaRPr sz="2400" dirty="0"/>
          </a:p>
          <a:p>
            <a:pPr marL="747713" lvl="0" indent="-457200">
              <a:tabLst>
                <a:tab pos="914400" algn="l"/>
              </a:tabLst>
              <a:defRPr sz="1800"/>
            </a:pPr>
            <a:r>
              <a:rPr sz="2400" dirty="0"/>
              <a:t>65% of white mothers delivered at </a:t>
            </a:r>
            <a:r>
              <a:rPr sz="2400" dirty="0" smtClean="0"/>
              <a:t>low</a:t>
            </a:r>
            <a:r>
              <a:rPr lang="en-US" sz="2400" dirty="0" smtClean="0"/>
              <a:t>-</a:t>
            </a:r>
            <a:r>
              <a:rPr sz="2400" dirty="0" smtClean="0"/>
              <a:t>morbidity </a:t>
            </a:r>
            <a:r>
              <a:rPr sz="2400" dirty="0"/>
              <a:t>hospitals</a:t>
            </a:r>
          </a:p>
          <a:p>
            <a:pPr marL="747713" lvl="0" indent="-457200">
              <a:tabLst>
                <a:tab pos="914400" algn="l"/>
              </a:tabLst>
              <a:defRPr sz="1800"/>
            </a:pPr>
            <a:r>
              <a:rPr sz="2400" dirty="0"/>
              <a:t>23% of Black mothers delivered at </a:t>
            </a:r>
            <a:r>
              <a:rPr sz="2400" dirty="0" smtClean="0"/>
              <a:t>low</a:t>
            </a:r>
            <a:r>
              <a:rPr lang="en-US" sz="2400" dirty="0" smtClean="0"/>
              <a:t>-</a:t>
            </a:r>
            <a:r>
              <a:rPr sz="2400" dirty="0" smtClean="0"/>
              <a:t>morbidity </a:t>
            </a:r>
            <a:r>
              <a:rPr sz="2400" dirty="0"/>
              <a:t>hospitals</a:t>
            </a:r>
          </a:p>
          <a:p>
            <a:pPr marL="747713" lvl="0" indent="-457200">
              <a:tabLst>
                <a:tab pos="914400" algn="l"/>
              </a:tabLst>
              <a:defRPr sz="1800"/>
            </a:pPr>
            <a:r>
              <a:rPr sz="2400" dirty="0"/>
              <a:t>Study estimates that the difference in delivery location may contribute as much as 47% of the racial disparity in severe morbidity rates</a:t>
            </a:r>
          </a:p>
        </p:txBody>
      </p:sp>
      <p:sp>
        <p:nvSpPr>
          <p:cNvPr id="171" name="Shape 171"/>
          <p:cNvSpPr/>
          <p:nvPr/>
        </p:nvSpPr>
        <p:spPr>
          <a:xfrm>
            <a:off x="843319" y="5901080"/>
            <a:ext cx="10317641" cy="3644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a:latin typeface="+mj-lt"/>
                <a:ea typeface="+mj-ea"/>
                <a:cs typeface="+mj-cs"/>
                <a:sym typeface="Helvetica Neue"/>
              </a:defRPr>
            </a:lvl1pPr>
          </a:lstStyle>
          <a:p>
            <a:pPr lvl="0"/>
            <a:r>
              <a:rPr dirty="0"/>
              <a:t>Howell et al Site of delivery contribution to black-white severe morbidity disparity</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DBC38"/>
            </a:gs>
            <a:gs pos="100000">
              <a:srgbClr val="BAFD9D"/>
            </a:gs>
          </a:gsLst>
          <a:lin ang="16200000" scaled="0"/>
        </a:gradFill>
        <a:effectLst/>
      </p:bgPr>
    </p:bg>
    <p:spTree>
      <p:nvGrpSpPr>
        <p:cNvPr id="1" name=""/>
        <p:cNvGrpSpPr/>
        <p:nvPr/>
      </p:nvGrpSpPr>
      <p:grpSpPr>
        <a:xfrm>
          <a:off x="0" y="0"/>
          <a:ext cx="0" cy="0"/>
          <a:chOff x="0" y="0"/>
          <a:chExt cx="0" cy="0"/>
        </a:xfrm>
      </p:grpSpPr>
      <p:sp>
        <p:nvSpPr>
          <p:cNvPr id="173" name="Shape 173"/>
          <p:cNvSpPr>
            <a:spLocks noGrp="1"/>
          </p:cNvSpPr>
          <p:nvPr>
            <p:ph type="body" idx="1"/>
          </p:nvPr>
        </p:nvSpPr>
        <p:spPr>
          <a:xfrm>
            <a:off x="4860" y="1587500"/>
            <a:ext cx="12182280" cy="5257800"/>
          </a:xfrm>
          <a:prstGeom prst="rect">
            <a:avLst/>
          </a:prstGeom>
          <a:gradFill>
            <a:gsLst>
              <a:gs pos="0">
                <a:srgbClr val="7FF228"/>
              </a:gs>
              <a:gs pos="100000">
                <a:srgbClr val="FFD91E"/>
              </a:gs>
            </a:gsLst>
            <a:lin ang="16200000"/>
          </a:gradFill>
        </p:spPr>
        <p:txBody>
          <a:bodyPr/>
          <a:lstStyle/>
          <a:p>
            <a:pPr marL="609600" lvl="0" indent="-609600">
              <a:defRPr sz="1800"/>
            </a:pPr>
            <a:endParaRPr lang="en-US" sz="3200" dirty="0" smtClean="0">
              <a:latin typeface="Tw Cen MT"/>
            </a:endParaRPr>
          </a:p>
          <a:p>
            <a:pPr marL="969963" lvl="0" indent="-512763">
              <a:spcBef>
                <a:spcPts val="1800"/>
              </a:spcBef>
              <a:defRPr sz="1800"/>
            </a:pPr>
            <a:r>
              <a:rPr sz="3200" dirty="0" smtClean="0">
                <a:latin typeface="Tw Cen MT"/>
              </a:rPr>
              <a:t>Black </a:t>
            </a:r>
            <a:r>
              <a:rPr sz="3200" dirty="0">
                <a:latin typeface="Tw Cen MT"/>
              </a:rPr>
              <a:t>girls need less nurturing, less protection, less support, less </a:t>
            </a:r>
            <a:r>
              <a:rPr sz="3200" dirty="0" smtClean="0">
                <a:latin typeface="Tw Cen MT"/>
              </a:rPr>
              <a:t>comfort</a:t>
            </a:r>
            <a:endParaRPr lang="en-US" dirty="0">
              <a:latin typeface="Tw Cen MT"/>
            </a:endParaRPr>
          </a:p>
          <a:p>
            <a:pPr marL="969963" lvl="0" indent="-512763">
              <a:spcBef>
                <a:spcPts val="1800"/>
              </a:spcBef>
              <a:defRPr sz="1800"/>
            </a:pPr>
            <a:r>
              <a:rPr sz="3200" dirty="0" smtClean="0">
                <a:latin typeface="Tw Cen MT"/>
              </a:rPr>
              <a:t>Black </a:t>
            </a:r>
            <a:r>
              <a:rPr sz="3200" dirty="0">
                <a:latin typeface="Tw Cen MT"/>
              </a:rPr>
              <a:t>girls are more independent</a:t>
            </a:r>
          </a:p>
          <a:p>
            <a:pPr marL="969963" lvl="0" indent="-512763">
              <a:spcBef>
                <a:spcPts val="1800"/>
              </a:spcBef>
              <a:defRPr sz="1800"/>
            </a:pPr>
            <a:r>
              <a:rPr sz="3200" dirty="0">
                <a:latin typeface="Tw Cen MT"/>
              </a:rPr>
              <a:t>Black girls know more about adult topics and sex</a:t>
            </a:r>
          </a:p>
        </p:txBody>
      </p:sp>
      <p:sp>
        <p:nvSpPr>
          <p:cNvPr id="174" name="Shape 174"/>
          <p:cNvSpPr>
            <a:spLocks noGrp="1"/>
          </p:cNvSpPr>
          <p:nvPr>
            <p:ph type="sldNum" sz="quarter" idx="2"/>
          </p:nvPr>
        </p:nvSpPr>
        <p:spPr>
          <a:xfrm>
            <a:off x="8077200" y="6315392"/>
            <a:ext cx="2133600" cy="177801"/>
          </a:xfrm>
          <a:prstGeom prst="rect">
            <a:avLst/>
          </a:prstGeom>
          <a:extLst>
            <a:ext uri="{C572A759-6A51-4108-AA02-DFA0A04FC94B}">
              <ma14:wrappingTextBoxFlag xmlns="" xmlns:ma14="http://schemas.microsoft.com/office/mac/drawingml/2011/main" val="1"/>
            </a:ext>
          </a:extLst>
        </p:spPr>
        <p:txBody>
          <a:bodyPr>
            <a:normAutofit lnSpcReduction="10000"/>
          </a:bodyPr>
          <a:lstStyle/>
          <a:p>
            <a:pPr lvl="0">
              <a:defRPr sz="1800">
                <a:solidFill>
                  <a:srgbClr val="000000"/>
                </a:solidFill>
              </a:defRPr>
            </a:pPr>
            <a:fld id="{86CB4B4D-7CA3-9044-876B-883B54F8677D}" type="slidenum">
              <a:rPr sz="1200">
                <a:solidFill>
                  <a:srgbClr val="888888"/>
                </a:solidFill>
              </a:rPr>
              <a:t>17</a:t>
            </a:fld>
            <a:endParaRPr sz="1200" dirty="0">
              <a:solidFill>
                <a:srgbClr val="888888"/>
              </a:solidFill>
            </a:endParaRPr>
          </a:p>
        </p:txBody>
      </p:sp>
      <p:sp>
        <p:nvSpPr>
          <p:cNvPr id="175" name="Shape 175"/>
          <p:cNvSpPr/>
          <p:nvPr/>
        </p:nvSpPr>
        <p:spPr>
          <a:xfrm>
            <a:off x="2133599" y="5418480"/>
            <a:ext cx="7957781" cy="36932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a:latin typeface="+mj-lt"/>
                <a:ea typeface="+mj-ea"/>
                <a:cs typeface="+mj-cs"/>
                <a:sym typeface="Helvetica Neue"/>
              </a:defRPr>
            </a:lvl1pPr>
          </a:lstStyle>
          <a:p>
            <a:pPr lvl="0"/>
            <a:r>
              <a:rPr dirty="0">
                <a:latin typeface="Tw Cen MT"/>
              </a:rPr>
              <a:t>Girl </a:t>
            </a:r>
            <a:r>
              <a:rPr dirty="0" smtClean="0">
                <a:latin typeface="Tw Cen MT"/>
              </a:rPr>
              <a:t>Interrupted</a:t>
            </a:r>
            <a:r>
              <a:rPr lang="en-US" dirty="0" smtClean="0">
                <a:latin typeface="Tw Cen MT"/>
              </a:rPr>
              <a:t>,</a:t>
            </a:r>
            <a:r>
              <a:rPr dirty="0" smtClean="0">
                <a:latin typeface="Tw Cen MT"/>
              </a:rPr>
              <a:t> </a:t>
            </a:r>
            <a:r>
              <a:rPr dirty="0">
                <a:latin typeface="Tw Cen MT"/>
              </a:rPr>
              <a:t>Georgetown Law Center on Poverty and Inequality</a:t>
            </a:r>
          </a:p>
        </p:txBody>
      </p:sp>
      <p:sp>
        <p:nvSpPr>
          <p:cNvPr id="176" name="Shape 176"/>
          <p:cNvSpPr>
            <a:spLocks noGrp="1"/>
          </p:cNvSpPr>
          <p:nvPr>
            <p:ph type="title"/>
          </p:nvPr>
        </p:nvSpPr>
        <p:spPr>
          <a:xfrm>
            <a:off x="5457" y="-4881"/>
            <a:ext cx="12181086" cy="1630482"/>
          </a:xfrm>
          <a:prstGeom prst="rect">
            <a:avLst/>
          </a:prstGeom>
          <a:solidFill>
            <a:srgbClr val="FFC000"/>
          </a:solidFill>
          <a:ln>
            <a:solidFill>
              <a:srgbClr val="BA8C00"/>
            </a:solidFill>
            <a:miter lim="800000"/>
          </a:ln>
        </p:spPr>
        <p:txBody>
          <a:bodyPr>
            <a:normAutofit/>
          </a:bodyPr>
          <a:lstStyle>
            <a:lvl1pPr defTabSz="914400"/>
          </a:lstStyle>
          <a:p>
            <a:pPr lvl="0">
              <a:defRPr sz="1800"/>
            </a:pPr>
            <a:r>
              <a:rPr lang="en-US" sz="4000" dirty="0" smtClean="0">
                <a:latin typeface="Tw Cen MT"/>
              </a:rPr>
              <a:t>Stereotypical Beliefs Lead to Bias</a:t>
            </a:r>
            <a:endParaRPr lang="en-US" sz="4000" dirty="0">
              <a:latin typeface="Tw Cen MT"/>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5DD15"/>
            </a:gs>
            <a:gs pos="100000">
              <a:srgbClr val="FFD91E"/>
            </a:gs>
          </a:gsLst>
          <a:lin ang="16200000" scaled="0"/>
        </a:gradFill>
        <a:effectLst/>
      </p:bgPr>
    </p:bg>
    <p:spTree>
      <p:nvGrpSpPr>
        <p:cNvPr id="1" name=""/>
        <p:cNvGrpSpPr/>
        <p:nvPr/>
      </p:nvGrpSpPr>
      <p:grpSpPr>
        <a:xfrm>
          <a:off x="0" y="0"/>
          <a:ext cx="0" cy="0"/>
          <a:chOff x="0" y="0"/>
          <a:chExt cx="0" cy="0"/>
        </a:xfrm>
      </p:grpSpPr>
      <p:sp>
        <p:nvSpPr>
          <p:cNvPr id="178" name="Shape 178"/>
          <p:cNvSpPr>
            <a:spLocks noGrp="1"/>
          </p:cNvSpPr>
          <p:nvPr>
            <p:ph type="title"/>
          </p:nvPr>
        </p:nvSpPr>
        <p:spPr>
          <a:prstGeom prst="rect">
            <a:avLst/>
          </a:prstGeom>
        </p:spPr>
        <p:txBody>
          <a:bodyPr>
            <a:normAutofit/>
          </a:bodyPr>
          <a:lstStyle/>
          <a:p>
            <a:pPr lvl="0">
              <a:defRPr sz="1800"/>
            </a:pPr>
            <a:r>
              <a:rPr lang="en-US" sz="4000" dirty="0" smtClean="0">
                <a:latin typeface="Tw Cen MT"/>
              </a:rPr>
              <a:t>Implicit Bias</a:t>
            </a:r>
            <a:endParaRPr lang="en-US" sz="4000" dirty="0">
              <a:latin typeface="Tw Cen MT"/>
            </a:endParaRPr>
          </a:p>
        </p:txBody>
      </p:sp>
      <p:sp>
        <p:nvSpPr>
          <p:cNvPr id="179" name="Shape 179"/>
          <p:cNvSpPr>
            <a:spLocks noGrp="1"/>
          </p:cNvSpPr>
          <p:nvPr>
            <p:ph type="body" idx="1"/>
          </p:nvPr>
        </p:nvSpPr>
        <p:spPr>
          <a:xfrm>
            <a:off x="1135013" y="1600200"/>
            <a:ext cx="10530514" cy="5257800"/>
          </a:xfrm>
          <a:prstGeom prst="rect">
            <a:avLst/>
          </a:prstGeom>
        </p:spPr>
        <p:txBody>
          <a:bodyPr/>
          <a:lstStyle/>
          <a:p>
            <a:pPr marL="533398" lvl="0" indent="-533398">
              <a:defRPr sz="1800"/>
            </a:pPr>
            <a:r>
              <a:rPr lang="en-US" sz="2800" dirty="0" smtClean="0">
                <a:latin typeface="Tw Cen MT"/>
              </a:rPr>
              <a:t>287 ER and IM residents, Atlanta and </a:t>
            </a:r>
            <a:r>
              <a:rPr lang="en-US" sz="2800" dirty="0">
                <a:latin typeface="Tw Cen MT"/>
              </a:rPr>
              <a:t>B</a:t>
            </a:r>
            <a:r>
              <a:rPr lang="en-US" sz="2800" dirty="0" smtClean="0">
                <a:latin typeface="Tw Cen MT"/>
              </a:rPr>
              <a:t>oston</a:t>
            </a:r>
          </a:p>
          <a:p>
            <a:pPr marL="533398" lvl="0" indent="-533398">
              <a:defRPr sz="1800"/>
            </a:pPr>
            <a:r>
              <a:rPr lang="en-US" sz="2800" dirty="0" smtClean="0">
                <a:latin typeface="Tw Cen MT"/>
              </a:rPr>
              <a:t>Does implicit racial bias impact recommendations regarding thrombolysis?</a:t>
            </a:r>
          </a:p>
          <a:p>
            <a:pPr marL="533398" lvl="0" indent="-533398">
              <a:defRPr sz="1800"/>
            </a:pPr>
            <a:r>
              <a:rPr lang="en-US" sz="2800" dirty="0" smtClean="0">
                <a:latin typeface="Tw Cen MT"/>
              </a:rPr>
              <a:t>NO EXPLICIT BIAS REPORTED FOR WHITES VS BLACKS (measured by questionnaire)</a:t>
            </a:r>
          </a:p>
          <a:p>
            <a:pPr marL="533398" lvl="0" indent="-533398">
              <a:defRPr sz="1800"/>
            </a:pPr>
            <a:r>
              <a:rPr lang="en-US" sz="2800" dirty="0" smtClean="0">
                <a:latin typeface="Tw Cen MT"/>
              </a:rPr>
              <a:t>Three implicit association tests</a:t>
            </a:r>
          </a:p>
          <a:p>
            <a:pPr marL="533398" lvl="0" indent="-533398">
              <a:defRPr sz="1800"/>
            </a:pPr>
            <a:r>
              <a:rPr lang="en-US" sz="2800" dirty="0" smtClean="0">
                <a:latin typeface="Tw Cen MT"/>
              </a:rPr>
              <a:t>Implicit preference for </a:t>
            </a:r>
            <a:r>
              <a:rPr lang="en-US" sz="2800" dirty="0">
                <a:latin typeface="Tw Cen MT"/>
              </a:rPr>
              <a:t>white </a:t>
            </a:r>
            <a:r>
              <a:rPr lang="en-US" sz="2800" dirty="0" smtClean="0">
                <a:latin typeface="Tw Cen MT"/>
              </a:rPr>
              <a:t>Americans </a:t>
            </a:r>
            <a:r>
              <a:rPr lang="en-US" sz="2800" dirty="0">
                <a:latin typeface="Tw Cen MT"/>
              </a:rPr>
              <a:t>and stereotypes of </a:t>
            </a:r>
            <a:r>
              <a:rPr lang="en-US" sz="2800" dirty="0" smtClean="0">
                <a:latin typeface="Tw Cen MT"/>
              </a:rPr>
              <a:t>Black Americans</a:t>
            </a:r>
            <a:endParaRPr lang="en-US" sz="2800" dirty="0">
              <a:latin typeface="Tw Cen MT"/>
            </a:endParaRPr>
          </a:p>
        </p:txBody>
      </p:sp>
      <p:sp>
        <p:nvSpPr>
          <p:cNvPr id="180" name="Shape 180"/>
          <p:cNvSpPr>
            <a:spLocks noGrp="1"/>
          </p:cNvSpPr>
          <p:nvPr>
            <p:ph type="sldNum" sz="quarter" idx="2"/>
          </p:nvPr>
        </p:nvSpPr>
        <p:spPr>
          <a:xfrm>
            <a:off x="8077200" y="6315392"/>
            <a:ext cx="2133600" cy="177801"/>
          </a:xfrm>
          <a:prstGeom prst="rect">
            <a:avLst/>
          </a:prstGeom>
          <a:extLst>
            <a:ext uri="{C572A759-6A51-4108-AA02-DFA0A04FC94B}">
              <ma14:wrappingTextBoxFlag xmlns="" xmlns:ma14="http://schemas.microsoft.com/office/mac/drawingml/2011/main" val="1"/>
            </a:ext>
          </a:extLst>
        </p:spPr>
        <p:txBody>
          <a:bodyPr>
            <a:normAutofit lnSpcReduction="10000"/>
          </a:bodyPr>
          <a:lstStyle/>
          <a:p>
            <a:pPr lvl="0">
              <a:defRPr sz="1800">
                <a:solidFill>
                  <a:srgbClr val="000000"/>
                </a:solidFill>
              </a:defRPr>
            </a:pPr>
            <a:fld id="{86CB4B4D-7CA3-9044-876B-883B54F8677D}" type="slidenum">
              <a:rPr sz="1200">
                <a:solidFill>
                  <a:srgbClr val="888888"/>
                </a:solidFill>
              </a:rPr>
              <a:t>18</a:t>
            </a:fld>
            <a:endParaRPr sz="1200" dirty="0">
              <a:solidFill>
                <a:srgbClr val="888888"/>
              </a:solidFill>
            </a:endParaRPr>
          </a:p>
        </p:txBody>
      </p:sp>
      <p:sp>
        <p:nvSpPr>
          <p:cNvPr id="181" name="Shape 181"/>
          <p:cNvSpPr/>
          <p:nvPr/>
        </p:nvSpPr>
        <p:spPr>
          <a:xfrm>
            <a:off x="1565564" y="5555673"/>
            <a:ext cx="8940565" cy="92332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a:latin typeface="+mj-lt"/>
                <a:ea typeface="+mj-ea"/>
                <a:cs typeface="+mj-cs"/>
                <a:sym typeface="Helvetica Neue"/>
              </a:defRPr>
            </a:lvl1pPr>
          </a:lstStyle>
          <a:p>
            <a:r>
              <a:rPr lang="en-US" dirty="0" smtClean="0">
                <a:latin typeface="Tw Cen MT"/>
              </a:rPr>
              <a:t>Green, Alexander, et al., Implicit Bias Among Physicians and Its Prediction of Thrombolysis Decisions </a:t>
            </a:r>
            <a:r>
              <a:rPr lang="en-US" dirty="0">
                <a:latin typeface="Tw Cen MT"/>
              </a:rPr>
              <a:t>f</a:t>
            </a:r>
            <a:r>
              <a:rPr lang="en-US" dirty="0" smtClean="0">
                <a:latin typeface="Tw Cen MT"/>
              </a:rPr>
              <a:t>or Black and White Patients, Journal of General Internal Medicine, Sept 2007</a:t>
            </a:r>
            <a:endParaRPr lang="en-US" dirty="0">
              <a:latin typeface="Tw Cen MT"/>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5DD15"/>
            </a:gs>
            <a:gs pos="100000">
              <a:srgbClr val="FFD91E"/>
            </a:gs>
          </a:gsLst>
          <a:lin ang="16200000" scaled="0"/>
        </a:gradFill>
        <a:effectLst/>
      </p:bgPr>
    </p:bg>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normAutofit/>
          </a:bodyPr>
          <a:lstStyle/>
          <a:p>
            <a:pPr lvl="0">
              <a:defRPr sz="1800"/>
            </a:pPr>
            <a:r>
              <a:rPr lang="en-US" sz="4400" dirty="0" smtClean="0">
                <a:latin typeface="Tw Cen MT"/>
              </a:rPr>
              <a:t>Impact</a:t>
            </a:r>
            <a:endParaRPr sz="4400" dirty="0">
              <a:latin typeface="Tw Cen MT"/>
            </a:endParaRPr>
          </a:p>
        </p:txBody>
      </p:sp>
      <p:sp>
        <p:nvSpPr>
          <p:cNvPr id="184" name="Shape 184"/>
          <p:cNvSpPr>
            <a:spLocks noGrp="1"/>
          </p:cNvSpPr>
          <p:nvPr>
            <p:ph type="body" idx="1"/>
          </p:nvPr>
        </p:nvSpPr>
        <p:spPr>
          <a:xfrm>
            <a:off x="1981200" y="1600200"/>
            <a:ext cx="8229600" cy="3640540"/>
          </a:xfrm>
          <a:prstGeom prst="rect">
            <a:avLst/>
          </a:prstGeom>
        </p:spPr>
        <p:txBody>
          <a:bodyPr>
            <a:noAutofit/>
          </a:bodyPr>
          <a:lstStyle/>
          <a:p>
            <a:pPr marL="509588" indent="-446088" algn="l">
              <a:lnSpc>
                <a:spcPct val="110000"/>
              </a:lnSpc>
              <a:spcBef>
                <a:spcPts val="0"/>
              </a:spcBef>
              <a:buFont typeface="Helvetica"/>
              <a:buChar char="•"/>
              <a:tabLst>
                <a:tab pos="11603038" algn="l"/>
              </a:tabLst>
              <a:defRPr sz="1800"/>
            </a:pPr>
            <a:r>
              <a:rPr lang="en-US" sz="3600" dirty="0" smtClean="0">
                <a:latin typeface="Tw Cen MT"/>
              </a:rPr>
              <a:t>Fear</a:t>
            </a:r>
          </a:p>
          <a:p>
            <a:pPr marL="509588" indent="-446088" algn="l">
              <a:lnSpc>
                <a:spcPct val="110000"/>
              </a:lnSpc>
              <a:spcBef>
                <a:spcPts val="0"/>
              </a:spcBef>
              <a:buFont typeface="Helvetica"/>
              <a:buChar char="•"/>
              <a:tabLst>
                <a:tab pos="11603038" algn="l"/>
              </a:tabLst>
              <a:defRPr sz="1800"/>
            </a:pPr>
            <a:endParaRPr lang="en-US" sz="3600" dirty="0" smtClean="0">
              <a:latin typeface="Tw Cen MT"/>
            </a:endParaRPr>
          </a:p>
          <a:p>
            <a:pPr marL="509588" indent="-446088" algn="l">
              <a:lnSpc>
                <a:spcPct val="110000"/>
              </a:lnSpc>
              <a:spcBef>
                <a:spcPts val="0"/>
              </a:spcBef>
              <a:buFont typeface="Helvetica"/>
              <a:buChar char="•"/>
              <a:tabLst>
                <a:tab pos="11603038" algn="l"/>
              </a:tabLst>
              <a:defRPr sz="1800"/>
            </a:pPr>
            <a:r>
              <a:rPr lang="en-US" sz="3600" dirty="0" smtClean="0">
                <a:latin typeface="Tw Cen MT"/>
              </a:rPr>
              <a:t>Lack of trust</a:t>
            </a:r>
          </a:p>
          <a:p>
            <a:pPr marL="509588" indent="-446088" algn="l">
              <a:lnSpc>
                <a:spcPct val="110000"/>
              </a:lnSpc>
              <a:spcBef>
                <a:spcPts val="0"/>
              </a:spcBef>
              <a:buFont typeface="Helvetica"/>
              <a:buChar char="•"/>
              <a:tabLst>
                <a:tab pos="11603038" algn="l"/>
              </a:tabLst>
              <a:defRPr sz="1800"/>
            </a:pPr>
            <a:endParaRPr lang="en-US" sz="3600" dirty="0" smtClean="0">
              <a:latin typeface="Tw Cen MT"/>
            </a:endParaRPr>
          </a:p>
          <a:p>
            <a:pPr marL="509588" indent="-446088" algn="l">
              <a:lnSpc>
                <a:spcPct val="110000"/>
              </a:lnSpc>
              <a:spcBef>
                <a:spcPts val="0"/>
              </a:spcBef>
              <a:buFont typeface="Helvetica"/>
              <a:buChar char="•"/>
              <a:tabLst>
                <a:tab pos="11603038" algn="l"/>
              </a:tabLst>
              <a:defRPr sz="1800"/>
            </a:pPr>
            <a:r>
              <a:rPr lang="en-US" sz="3600" dirty="0" smtClean="0">
                <a:latin typeface="Tw Cen MT"/>
              </a:rPr>
              <a:t>Lower self esteem</a:t>
            </a:r>
          </a:p>
          <a:p>
            <a:pPr marL="509588" indent="-446088" algn="l">
              <a:lnSpc>
                <a:spcPct val="110000"/>
              </a:lnSpc>
              <a:spcBef>
                <a:spcPts val="0"/>
              </a:spcBef>
              <a:buFont typeface="Helvetica"/>
              <a:buChar char="•"/>
              <a:tabLst>
                <a:tab pos="11603038" algn="l"/>
              </a:tabLst>
              <a:defRPr sz="1800"/>
            </a:pPr>
            <a:endParaRPr lang="en-US" sz="3600" dirty="0" smtClean="0">
              <a:latin typeface="Tw Cen MT"/>
            </a:endParaRPr>
          </a:p>
          <a:p>
            <a:pPr marL="509588" indent="-446088" algn="l">
              <a:lnSpc>
                <a:spcPct val="110000"/>
              </a:lnSpc>
              <a:spcBef>
                <a:spcPts val="0"/>
              </a:spcBef>
              <a:buFont typeface="Helvetica"/>
              <a:buChar char="•"/>
              <a:tabLst>
                <a:tab pos="11603038" algn="l"/>
              </a:tabLst>
              <a:defRPr sz="1800"/>
            </a:pPr>
            <a:r>
              <a:rPr lang="en-US" sz="3600" dirty="0" smtClean="0">
                <a:latin typeface="Tw Cen MT"/>
              </a:rPr>
              <a:t>Internalized racism</a:t>
            </a:r>
            <a:endParaRPr lang="en-US" sz="3600" dirty="0">
              <a:latin typeface="Tw Cen MT"/>
            </a:endParaRPr>
          </a:p>
        </p:txBody>
      </p:sp>
      <p:sp>
        <p:nvSpPr>
          <p:cNvPr id="185" name="Shape 185"/>
          <p:cNvSpPr>
            <a:spLocks noGrp="1"/>
          </p:cNvSpPr>
          <p:nvPr>
            <p:ph type="sldNum" sz="quarter" idx="2"/>
          </p:nvPr>
        </p:nvSpPr>
        <p:spPr>
          <a:xfrm>
            <a:off x="8077200" y="6315392"/>
            <a:ext cx="2133600" cy="177801"/>
          </a:xfrm>
          <a:prstGeom prst="rect">
            <a:avLst/>
          </a:prstGeom>
          <a:extLst>
            <a:ext uri="{C572A759-6A51-4108-AA02-DFA0A04FC94B}">
              <ma14:wrappingTextBoxFlag xmlns="" xmlns:ma14="http://schemas.microsoft.com/office/mac/drawingml/2011/main" val="1"/>
            </a:ext>
          </a:extLst>
        </p:spPr>
        <p:txBody>
          <a:bodyPr>
            <a:normAutofit lnSpcReduction="10000"/>
          </a:bodyPr>
          <a:lstStyle/>
          <a:p>
            <a:pPr lvl="0">
              <a:defRPr sz="1800">
                <a:solidFill>
                  <a:srgbClr val="000000"/>
                </a:solidFill>
              </a:defRPr>
            </a:pPr>
            <a:fld id="{86CB4B4D-7CA3-9044-876B-883B54F8677D}" type="slidenum">
              <a:rPr sz="1200">
                <a:solidFill>
                  <a:srgbClr val="888888"/>
                </a:solidFill>
              </a:rPr>
              <a:t>19</a:t>
            </a:fld>
            <a:endParaRPr sz="1200" dirty="0">
              <a:solidFill>
                <a:srgbClr val="888888"/>
              </a:solidFill>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CE60E"/>
            </a:gs>
            <a:gs pos="100000">
              <a:srgbClr val="FFD91E"/>
            </a:gs>
          </a:gsLst>
          <a:lin ang="16200000" scaled="0"/>
        </a:gradFill>
        <a:effectLst/>
      </p:bgPr>
    </p:bg>
    <p:spTree>
      <p:nvGrpSpPr>
        <p:cNvPr id="1" name=""/>
        <p:cNvGrpSpPr/>
        <p:nvPr/>
      </p:nvGrpSpPr>
      <p:grpSpPr>
        <a:xfrm>
          <a:off x="0" y="0"/>
          <a:ext cx="0" cy="0"/>
          <a:chOff x="0" y="0"/>
          <a:chExt cx="0" cy="0"/>
        </a:xfrm>
      </p:grpSpPr>
      <p:sp>
        <p:nvSpPr>
          <p:cNvPr id="104" name="Shape 104"/>
          <p:cNvSpPr>
            <a:spLocks noGrp="1"/>
          </p:cNvSpPr>
          <p:nvPr>
            <p:ph type="body" idx="1"/>
          </p:nvPr>
        </p:nvSpPr>
        <p:spPr>
          <a:xfrm>
            <a:off x="1293538" y="1295608"/>
            <a:ext cx="9604924" cy="4682729"/>
          </a:xfrm>
          <a:prstGeom prst="rect">
            <a:avLst/>
          </a:prstGeom>
        </p:spPr>
        <p:txBody>
          <a:bodyPr/>
          <a:lstStyle/>
          <a:p>
            <a:pPr lvl="0">
              <a:defRPr sz="1800"/>
            </a:pPr>
            <a:endParaRPr dirty="0"/>
          </a:p>
          <a:p>
            <a:pPr marL="344488" lvl="0" indent="-344488">
              <a:buSzPct val="100000"/>
              <a:buChar char="•"/>
              <a:defRPr sz="1800"/>
            </a:pPr>
            <a:r>
              <a:rPr sz="2800" dirty="0"/>
              <a:t>Review</a:t>
            </a:r>
            <a:r>
              <a:rPr sz="2700" dirty="0"/>
              <a:t> statistics regarding racial disparity in Maternal Mortality</a:t>
            </a:r>
          </a:p>
          <a:p>
            <a:pPr marL="342900" lvl="0" indent="-342900">
              <a:buSzPct val="100000"/>
              <a:buChar char="•"/>
              <a:defRPr sz="1800"/>
            </a:pPr>
            <a:r>
              <a:rPr sz="2700" dirty="0"/>
              <a:t>Consider potential causes for racial disparities in Maternal Mortality and Severe Morbidity</a:t>
            </a:r>
          </a:p>
          <a:p>
            <a:pPr marL="342900" lvl="0" indent="-342900">
              <a:buSzPct val="100000"/>
              <a:buChar char="•"/>
              <a:defRPr sz="1800"/>
            </a:pPr>
            <a:r>
              <a:rPr sz="2700" dirty="0"/>
              <a:t>Review definitions of basic terminology pertaining to cultural awareness and education</a:t>
            </a:r>
          </a:p>
          <a:p>
            <a:pPr marL="342900" lvl="0" indent="-342900">
              <a:buSzPct val="100000"/>
              <a:buChar char="•"/>
              <a:defRPr sz="1800"/>
            </a:pPr>
            <a:r>
              <a:rPr sz="2700" dirty="0"/>
              <a:t>Increase sensitivity and awareness of racial healthcare disparities</a:t>
            </a:r>
          </a:p>
          <a:p>
            <a:pPr marL="342900" lvl="0" indent="-342900">
              <a:buSzPct val="100000"/>
              <a:buChar char="•"/>
              <a:defRPr sz="1800"/>
            </a:pPr>
            <a:r>
              <a:rPr sz="2700" dirty="0"/>
              <a:t>Create interest in the study and elimination of racial healthcare disparities</a:t>
            </a:r>
          </a:p>
        </p:txBody>
      </p:sp>
      <p:sp>
        <p:nvSpPr>
          <p:cNvPr id="105" name="Shape 105"/>
          <p:cNvSpPr>
            <a:spLocks noGrp="1"/>
          </p:cNvSpPr>
          <p:nvPr>
            <p:ph type="title"/>
          </p:nvPr>
        </p:nvSpPr>
        <p:spPr>
          <a:xfrm>
            <a:off x="1460310" y="274637"/>
            <a:ext cx="8750490" cy="844479"/>
          </a:xfrm>
          <a:prstGeom prst="rect">
            <a:avLst/>
          </a:prstGeom>
        </p:spPr>
        <p:txBody>
          <a:bodyPr/>
          <a:lstStyle>
            <a:lvl1pPr algn="ctr"/>
          </a:lstStyle>
          <a:p>
            <a:pPr lvl="0">
              <a:defRPr sz="1800"/>
            </a:pPr>
            <a:r>
              <a:rPr sz="4000" dirty="0"/>
              <a:t>Objectives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5DD15"/>
            </a:gs>
            <a:gs pos="100000">
              <a:srgbClr val="FFD91E"/>
            </a:gs>
          </a:gsLst>
          <a:lin ang="16200000" scaled="0"/>
        </a:gradFill>
        <a:effectLst/>
      </p:bgPr>
    </p:bg>
    <p:spTree>
      <p:nvGrpSpPr>
        <p:cNvPr id="1" name=""/>
        <p:cNvGrpSpPr/>
        <p:nvPr/>
      </p:nvGrpSpPr>
      <p:grpSpPr>
        <a:xfrm>
          <a:off x="0" y="0"/>
          <a:ext cx="0" cy="0"/>
          <a:chOff x="0" y="0"/>
          <a:chExt cx="0" cy="0"/>
        </a:xfrm>
      </p:grpSpPr>
      <p:sp>
        <p:nvSpPr>
          <p:cNvPr id="187" name="Shape 187"/>
          <p:cNvSpPr>
            <a:spLocks noGrp="1"/>
          </p:cNvSpPr>
          <p:nvPr>
            <p:ph type="title"/>
          </p:nvPr>
        </p:nvSpPr>
        <p:spPr>
          <a:xfrm>
            <a:off x="1091821" y="105723"/>
            <a:ext cx="9869606" cy="1508126"/>
          </a:xfrm>
          <a:prstGeom prst="rect">
            <a:avLst/>
          </a:prstGeom>
        </p:spPr>
        <p:txBody>
          <a:bodyPr>
            <a:normAutofit/>
          </a:bodyPr>
          <a:lstStyle>
            <a:lvl1pPr algn="l">
              <a:lnSpc>
                <a:spcPct val="200000"/>
              </a:lnSpc>
              <a:defRPr sz="6000">
                <a:latin typeface="Calibri Light"/>
                <a:ea typeface="Calibri Light"/>
                <a:cs typeface="Calibri Light"/>
                <a:sym typeface="Calibri Light"/>
              </a:defRPr>
            </a:lvl1pPr>
          </a:lstStyle>
          <a:p>
            <a:pPr lvl="0" algn="ctr">
              <a:defRPr sz="1800"/>
            </a:pPr>
            <a:r>
              <a:rPr sz="4400" dirty="0">
                <a:latin typeface="Tw Cen MT"/>
              </a:rPr>
              <a:t>Persistent Inequity</a:t>
            </a:r>
          </a:p>
        </p:txBody>
      </p:sp>
      <p:sp>
        <p:nvSpPr>
          <p:cNvPr id="188" name="Shape 188"/>
          <p:cNvSpPr>
            <a:spLocks noGrp="1"/>
          </p:cNvSpPr>
          <p:nvPr>
            <p:ph type="body" idx="1"/>
          </p:nvPr>
        </p:nvSpPr>
        <p:spPr>
          <a:xfrm>
            <a:off x="1943100" y="1890910"/>
            <a:ext cx="9892457" cy="4725790"/>
          </a:xfrm>
          <a:prstGeom prst="rect">
            <a:avLst/>
          </a:prstGeom>
        </p:spPr>
        <p:txBody>
          <a:bodyPr>
            <a:normAutofit/>
          </a:bodyPr>
          <a:lstStyle/>
          <a:p>
            <a:pPr marL="573088" lvl="0" indent="-573088">
              <a:lnSpc>
                <a:spcPct val="200000"/>
              </a:lnSpc>
              <a:spcBef>
                <a:spcPts val="1000"/>
              </a:spcBef>
              <a:defRPr sz="1800"/>
            </a:pPr>
            <a:r>
              <a:rPr sz="3200" dirty="0">
                <a:ea typeface="Calibri"/>
                <a:cs typeface="Calibri"/>
                <a:sym typeface="Calibri"/>
              </a:rPr>
              <a:t>15% of the </a:t>
            </a:r>
            <a:r>
              <a:rPr sz="3200" dirty="0" smtClean="0">
                <a:ea typeface="Calibri"/>
                <a:cs typeface="Calibri"/>
                <a:sym typeface="Calibri"/>
              </a:rPr>
              <a:t>population</a:t>
            </a:r>
            <a:r>
              <a:rPr lang="en-US" sz="3200" dirty="0" smtClean="0">
                <a:ea typeface="Calibri"/>
                <a:cs typeface="Calibri"/>
                <a:sym typeface="Calibri"/>
              </a:rPr>
              <a:t>,</a:t>
            </a:r>
            <a:r>
              <a:rPr sz="3200" dirty="0" smtClean="0">
                <a:ea typeface="Calibri"/>
                <a:cs typeface="Calibri"/>
                <a:sym typeface="Calibri"/>
              </a:rPr>
              <a:t> </a:t>
            </a:r>
            <a:r>
              <a:rPr sz="3200" dirty="0">
                <a:ea typeface="Calibri"/>
                <a:cs typeface="Calibri"/>
                <a:sym typeface="Calibri"/>
              </a:rPr>
              <a:t>US</a:t>
            </a:r>
          </a:p>
          <a:p>
            <a:pPr marL="573088" lvl="0" indent="-573088">
              <a:lnSpc>
                <a:spcPct val="200000"/>
              </a:lnSpc>
              <a:spcBef>
                <a:spcPts val="0"/>
              </a:spcBef>
              <a:defRPr sz="1800"/>
            </a:pPr>
            <a:r>
              <a:rPr sz="3200" dirty="0" smtClean="0"/>
              <a:t>30% </a:t>
            </a:r>
            <a:r>
              <a:rPr sz="3200" dirty="0"/>
              <a:t>of maternal </a:t>
            </a:r>
            <a:r>
              <a:rPr sz="3200" dirty="0" smtClean="0"/>
              <a:t>deaths</a:t>
            </a:r>
            <a:r>
              <a:rPr lang="en-US" sz="3200" dirty="0" smtClean="0"/>
              <a:t>,</a:t>
            </a:r>
            <a:r>
              <a:rPr sz="3200" dirty="0" smtClean="0"/>
              <a:t> </a:t>
            </a:r>
            <a:r>
              <a:rPr sz="3200" dirty="0"/>
              <a:t>US</a:t>
            </a:r>
          </a:p>
          <a:p>
            <a:pPr marL="573088" lvl="0" indent="-573088">
              <a:lnSpc>
                <a:spcPct val="200000"/>
              </a:lnSpc>
              <a:spcBef>
                <a:spcPts val="0"/>
              </a:spcBef>
              <a:defRPr sz="1800"/>
            </a:pPr>
            <a:r>
              <a:rPr sz="3200" dirty="0"/>
              <a:t>4% of the physicians</a:t>
            </a:r>
          </a:p>
        </p:txBody>
      </p:sp>
      <p:sp>
        <p:nvSpPr>
          <p:cNvPr id="189" name="Shape 189"/>
          <p:cNvSpPr>
            <a:spLocks noGrp="1"/>
          </p:cNvSpPr>
          <p:nvPr>
            <p:ph type="sldNum" sz="quarter" idx="2"/>
          </p:nvPr>
        </p:nvSpPr>
        <p:spPr>
          <a:xfrm>
            <a:off x="8077200" y="6328092"/>
            <a:ext cx="2133600" cy="165101"/>
          </a:xfrm>
          <a:prstGeom prst="rect">
            <a:avLst/>
          </a:prstGeom>
          <a:extLst>
            <a:ext uri="{C572A759-6A51-4108-AA02-DFA0A04FC94B}">
              <ma14:wrappingTextBoxFlag xmlns="" xmlns:ma14="http://schemas.microsoft.com/office/mac/drawingml/2011/main" val="1"/>
            </a:ext>
          </a:extLst>
        </p:spPr>
        <p:txBody>
          <a:bodyPr>
            <a:normAutofit lnSpcReduction="10000"/>
          </a:bodyPr>
          <a:lstStyle/>
          <a:p>
            <a:pPr lvl="0">
              <a:defRPr sz="1800">
                <a:solidFill>
                  <a:srgbClr val="000000"/>
                </a:solidFill>
              </a:defRPr>
            </a:pPr>
            <a:fld id="{86CB4B4D-7CA3-9044-876B-883B54F8677D}" type="slidenum">
              <a:rPr sz="1200">
                <a:solidFill>
                  <a:srgbClr val="888888"/>
                </a:solidFill>
              </a:rPr>
              <a:t>20</a:t>
            </a:fld>
            <a:endParaRPr sz="1200" dirty="0">
              <a:solidFill>
                <a:srgbClr val="888888"/>
              </a:solidFill>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FD80F"/>
            </a:gs>
            <a:gs pos="100000">
              <a:srgbClr val="FFD91E"/>
            </a:gs>
          </a:gsLst>
          <a:lin ang="16200000" scaled="0"/>
        </a:gradFill>
        <a:effectLst/>
      </p:bgPr>
    </p:bg>
    <p:spTree>
      <p:nvGrpSpPr>
        <p:cNvPr id="1" name=""/>
        <p:cNvGrpSpPr/>
        <p:nvPr/>
      </p:nvGrpSpPr>
      <p:grpSpPr>
        <a:xfrm>
          <a:off x="0" y="0"/>
          <a:ext cx="0" cy="0"/>
          <a:chOff x="0" y="0"/>
          <a:chExt cx="0" cy="0"/>
        </a:xfrm>
      </p:grpSpPr>
      <p:sp>
        <p:nvSpPr>
          <p:cNvPr id="191" name="Shape 191"/>
          <p:cNvSpPr>
            <a:spLocks noGrp="1"/>
          </p:cNvSpPr>
          <p:nvPr>
            <p:ph type="body" idx="1"/>
          </p:nvPr>
        </p:nvSpPr>
        <p:spPr>
          <a:xfrm>
            <a:off x="1136868" y="1006967"/>
            <a:ext cx="9770448" cy="5590214"/>
          </a:xfrm>
          <a:prstGeom prst="rect">
            <a:avLst/>
          </a:prstGeom>
        </p:spPr>
        <p:txBody>
          <a:bodyPr>
            <a:normAutofit lnSpcReduction="10000"/>
          </a:bodyPr>
          <a:lstStyle/>
          <a:p>
            <a:pPr lvl="0">
              <a:defRPr sz="1800"/>
            </a:pPr>
            <a:endParaRPr dirty="0"/>
          </a:p>
          <a:p>
            <a:pPr lvl="0">
              <a:defRPr sz="1800"/>
            </a:pPr>
            <a:r>
              <a:rPr sz="2600" dirty="0"/>
              <a:t>Cultural Knowledge- Familiarization with selected cultural characteristics, history, values belief systems and behaviors of members of another ethnic group (Adams, 1995)</a:t>
            </a:r>
          </a:p>
          <a:p>
            <a:pPr lvl="0">
              <a:defRPr sz="1800"/>
            </a:pPr>
            <a:endParaRPr sz="2600" dirty="0"/>
          </a:p>
          <a:p>
            <a:pPr lvl="0">
              <a:defRPr sz="1800"/>
            </a:pPr>
            <a:r>
              <a:rPr sz="2600" dirty="0"/>
              <a:t>Cultural Sensitivity- Awareness of existence of cultural differences and similarities without assigning values to differences ( National Maternal and Child Health </a:t>
            </a:r>
            <a:r>
              <a:rPr lang="en-US" sz="2600" dirty="0" smtClean="0"/>
              <a:t>C</a:t>
            </a:r>
            <a:r>
              <a:rPr sz="2600" dirty="0" smtClean="0"/>
              <a:t>enter </a:t>
            </a:r>
            <a:r>
              <a:rPr sz="2600" dirty="0"/>
              <a:t>on Cultural Competency, 1997)</a:t>
            </a:r>
          </a:p>
          <a:p>
            <a:pPr lvl="0">
              <a:defRPr sz="1800"/>
            </a:pPr>
            <a:endParaRPr sz="2600" dirty="0"/>
          </a:p>
          <a:p>
            <a:pPr lvl="0">
              <a:defRPr sz="1800"/>
            </a:pPr>
            <a:r>
              <a:rPr sz="2600" dirty="0"/>
              <a:t>Cultural Competence- Integration and transformation of knowledge about individuals and groups of people into specific standards, policies, practices and attitudes used in appropriate cultural settings to increase the quality of healthcare thereby producing better health outcomes ( Davis, 1997)</a:t>
            </a:r>
          </a:p>
        </p:txBody>
      </p:sp>
      <p:sp>
        <p:nvSpPr>
          <p:cNvPr id="192" name="Shape 192"/>
          <p:cNvSpPr>
            <a:spLocks noGrp="1"/>
          </p:cNvSpPr>
          <p:nvPr>
            <p:ph type="title"/>
          </p:nvPr>
        </p:nvSpPr>
        <p:spPr>
          <a:xfrm>
            <a:off x="1981200" y="274637"/>
            <a:ext cx="8229600" cy="792165"/>
          </a:xfrm>
          <a:prstGeom prst="rect">
            <a:avLst/>
          </a:prstGeom>
        </p:spPr>
        <p:txBody>
          <a:bodyPr/>
          <a:lstStyle>
            <a:lvl1pPr algn="ctr"/>
          </a:lstStyle>
          <a:p>
            <a:pPr lvl="0">
              <a:defRPr sz="1800"/>
            </a:pPr>
            <a:r>
              <a:rPr sz="4000" dirty="0"/>
              <a:t>Definitions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FF228"/>
            </a:gs>
            <a:gs pos="100000">
              <a:srgbClr val="FFD91E"/>
            </a:gs>
          </a:gsLst>
          <a:lin ang="16200000" scaled="0"/>
        </a:gradFill>
        <a:effectLst/>
      </p:bgPr>
    </p:bg>
    <p:spTree>
      <p:nvGrpSpPr>
        <p:cNvPr id="1" name=""/>
        <p:cNvGrpSpPr/>
        <p:nvPr/>
      </p:nvGrpSpPr>
      <p:grpSpPr>
        <a:xfrm>
          <a:off x="0" y="0"/>
          <a:ext cx="0" cy="0"/>
          <a:chOff x="0" y="0"/>
          <a:chExt cx="0" cy="0"/>
        </a:xfrm>
      </p:grpSpPr>
      <p:graphicFrame>
        <p:nvGraphicFramePr>
          <p:cNvPr id="194" name="Chart 194"/>
          <p:cNvGraphicFramePr/>
          <p:nvPr/>
        </p:nvGraphicFramePr>
        <p:xfrm>
          <a:off x="2173460" y="1355557"/>
          <a:ext cx="7620369" cy="3896139"/>
        </p:xfrm>
        <a:graphic>
          <a:graphicData uri="http://schemas.openxmlformats.org/drawingml/2006/chart">
            <c:chart xmlns:c="http://schemas.openxmlformats.org/drawingml/2006/chart" xmlns:r="http://schemas.openxmlformats.org/officeDocument/2006/relationships" r:id="rId3"/>
          </a:graphicData>
        </a:graphic>
      </p:graphicFrame>
      <p:sp>
        <p:nvSpPr>
          <p:cNvPr id="195" name="Shape 195"/>
          <p:cNvSpPr/>
          <p:nvPr/>
        </p:nvSpPr>
        <p:spPr>
          <a:xfrm>
            <a:off x="2286000" y="5308600"/>
            <a:ext cx="7924800" cy="762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900" dirty="0">
                <a:latin typeface="Calibri"/>
                <a:ea typeface="Calibri"/>
                <a:cs typeface="Calibri"/>
                <a:sym typeface="Calibri"/>
              </a:rPr>
              <a:t>SOURCE: State of California, Department of Public Health, California Birth and Death Statistical Master Files, 1999-2010.  Maternal mortality for California (deaths ≤ 42 days postpartum) was calculated using ICD-10 cause of death classification (codes A34, O00-O95,O98-O99) for 1999-2010.  United States data and HP2020 Objective were calculated using the same methods. U.S. maternal mortality rates are published by the National Center for Health Statistics (NCHS) through 2007 only.  Rates for 2008-2010 were calculated using NCHS Final Birth Data (denominator) and CDC Wonder Online Database for maternal deaths (numerator).</a:t>
            </a:r>
            <a:r>
              <a:rPr sz="900" dirty="0">
                <a:solidFill>
                  <a:srgbClr val="EEECE1"/>
                </a:solidFill>
                <a:latin typeface="Calibri"/>
                <a:ea typeface="Calibri"/>
                <a:cs typeface="Calibri"/>
                <a:sym typeface="Calibri"/>
              </a:rPr>
              <a:t> </a:t>
            </a:r>
            <a:r>
              <a:rPr sz="900" dirty="0">
                <a:latin typeface="Calibri"/>
                <a:ea typeface="Calibri"/>
                <a:cs typeface="Calibri"/>
                <a:sym typeface="Calibri"/>
              </a:rPr>
              <a:t>Accessed at http://wonder.cdc.gov/ucd-icd10.html on Apr 17, 2013 8:00:39 PM. Produced by California Department of Public Health, Center for Family Health, Maternal, Child and Adolescent Health Division, April, 2013.</a:t>
            </a:r>
          </a:p>
        </p:txBody>
      </p:sp>
      <p:sp>
        <p:nvSpPr>
          <p:cNvPr id="196" name="Shape 196"/>
          <p:cNvSpPr/>
          <p:nvPr/>
        </p:nvSpPr>
        <p:spPr>
          <a:xfrm>
            <a:off x="3857625" y="4343400"/>
            <a:ext cx="4111625" cy="1778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1200">
                <a:solidFill>
                  <a:srgbClr val="FC0000"/>
                </a:solidFill>
                <a:latin typeface="Calibri"/>
                <a:ea typeface="Calibri"/>
                <a:cs typeface="Calibri"/>
                <a:sym typeface="Calibri"/>
              </a:defRPr>
            </a:lvl1pPr>
          </a:lstStyle>
          <a:p>
            <a:pPr lvl="0">
              <a:defRPr sz="1800">
                <a:solidFill>
                  <a:srgbClr val="000000"/>
                </a:solidFill>
              </a:defRPr>
            </a:pPr>
            <a:r>
              <a:rPr sz="1200" dirty="0">
                <a:solidFill>
                  <a:srgbClr val="FC0000"/>
                </a:solidFill>
              </a:rPr>
              <a:t>HP 2020 Objective – 11.4 Deaths per 100,000 Live Births</a:t>
            </a:r>
          </a:p>
        </p:txBody>
      </p:sp>
      <p:sp>
        <p:nvSpPr>
          <p:cNvPr id="197" name="Shape 197"/>
          <p:cNvSpPr/>
          <p:nvPr/>
        </p:nvSpPr>
        <p:spPr>
          <a:xfrm rot="16200000">
            <a:off x="317499" y="3187700"/>
            <a:ext cx="3352802" cy="1778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1200" b="1">
                <a:latin typeface="Calibri"/>
                <a:ea typeface="Calibri"/>
                <a:cs typeface="Calibri"/>
                <a:sym typeface="Calibri"/>
              </a:defRPr>
            </a:lvl1pPr>
          </a:lstStyle>
          <a:p>
            <a:pPr lvl="0">
              <a:defRPr sz="1800" b="0"/>
            </a:pPr>
            <a:r>
              <a:rPr sz="1200" b="1" dirty="0"/>
              <a:t>Maternal Deaths per 100,000 Live Births</a:t>
            </a:r>
          </a:p>
        </p:txBody>
      </p:sp>
      <p:pic>
        <p:nvPicPr>
          <p:cNvPr id="198" name="image17.png" descr="http://cdphintranet/PublishingImages/logo_CDPH_v%5b1%5d.1_color%20copy.jpg"/>
          <p:cNvPicPr/>
          <p:nvPr/>
        </p:nvPicPr>
        <p:blipFill>
          <a:blip r:embed="rId4">
            <a:extLst/>
          </a:blip>
          <a:stretch>
            <a:fillRect/>
          </a:stretch>
        </p:blipFill>
        <p:spPr>
          <a:xfrm>
            <a:off x="1524000" y="0"/>
            <a:ext cx="1000125" cy="839788"/>
          </a:xfrm>
          <a:prstGeom prst="rect">
            <a:avLst/>
          </a:prstGeom>
          <a:ln w="12700">
            <a:miter lim="400000"/>
          </a:ln>
        </p:spPr>
      </p:pic>
      <p:pic>
        <p:nvPicPr>
          <p:cNvPr id="199" name="image18.png" descr="MCAH_Logo"/>
          <p:cNvPicPr/>
          <p:nvPr/>
        </p:nvPicPr>
        <p:blipFill>
          <a:blip r:embed="rId5">
            <a:extLst/>
          </a:blip>
          <a:stretch>
            <a:fillRect/>
          </a:stretch>
        </p:blipFill>
        <p:spPr>
          <a:xfrm>
            <a:off x="10021888" y="0"/>
            <a:ext cx="663577" cy="1033463"/>
          </a:xfrm>
          <a:prstGeom prst="rect">
            <a:avLst/>
          </a:prstGeom>
          <a:ln w="12700">
            <a:miter lim="400000"/>
          </a:ln>
        </p:spPr>
      </p:pic>
      <p:sp>
        <p:nvSpPr>
          <p:cNvPr id="200" name="Shape 200"/>
          <p:cNvSpPr/>
          <p:nvPr/>
        </p:nvSpPr>
        <p:spPr>
          <a:xfrm>
            <a:off x="1851025" y="1066800"/>
            <a:ext cx="8077200" cy="1588"/>
          </a:xfrm>
          <a:prstGeom prst="line">
            <a:avLst/>
          </a:prstGeom>
          <a:ln w="25400">
            <a:solidFill>
              <a:srgbClr val="595959"/>
            </a:solidFill>
            <a:round/>
          </a:ln>
          <a:effectLst>
            <a:outerShdw blurRad="38100" dist="12700" dir="5400000" rotWithShape="0">
              <a:srgbClr val="000000">
                <a:alpha val="37999"/>
              </a:srgbClr>
            </a:outerShdw>
          </a:effectLst>
        </p:spPr>
        <p:txBody>
          <a:bodyPr lIns="0" tIns="0" rIns="0" bIns="0"/>
          <a:lstStyle/>
          <a:p>
            <a:pPr lvl="0" defTabSz="457200">
              <a:defRPr sz="1200"/>
            </a:pPr>
            <a:endParaRPr dirty="0"/>
          </a:p>
        </p:txBody>
      </p:sp>
      <p:grpSp>
        <p:nvGrpSpPr>
          <p:cNvPr id="203" name="Group 203"/>
          <p:cNvGrpSpPr/>
          <p:nvPr/>
        </p:nvGrpSpPr>
        <p:grpSpPr>
          <a:xfrm>
            <a:off x="8135938" y="-1277302"/>
            <a:ext cx="1617664" cy="1676402"/>
            <a:chOff x="0" y="0"/>
            <a:chExt cx="1617663" cy="1676400"/>
          </a:xfrm>
        </p:grpSpPr>
        <p:sp>
          <p:nvSpPr>
            <p:cNvPr id="201" name="Shape 201"/>
            <p:cNvSpPr/>
            <p:nvPr/>
          </p:nvSpPr>
          <p:spPr>
            <a:xfrm>
              <a:off x="93661" y="0"/>
              <a:ext cx="1524003" cy="1676401"/>
            </a:xfrm>
            <a:prstGeom prst="rect">
              <a:avLst/>
            </a:prstGeom>
            <a:solidFill>
              <a:srgbClr val="FFFFFF"/>
            </a:solidFill>
            <a:ln w="12700" cap="flat">
              <a:noFill/>
              <a:miter lim="400000"/>
            </a:ln>
            <a:effectLst/>
          </p:spPr>
          <p:txBody>
            <a:bodyPr wrap="square" lIns="0" tIns="0" rIns="0" bIns="0" numCol="1" anchor="ctr">
              <a:noAutofit/>
            </a:bodyPr>
            <a:lstStyle/>
            <a:p>
              <a:pPr lvl="0" algn="ctr">
                <a:defRPr>
                  <a:solidFill>
                    <a:srgbClr val="FFFFFF"/>
                  </a:solidFill>
                  <a:latin typeface="Calibri"/>
                  <a:ea typeface="Calibri"/>
                  <a:cs typeface="Calibri"/>
                  <a:sym typeface="Calibri"/>
                </a:defRPr>
              </a:pPr>
              <a:endParaRPr dirty="0"/>
            </a:p>
          </p:txBody>
        </p:sp>
        <p:sp>
          <p:nvSpPr>
            <p:cNvPr id="202" name="Shape 202"/>
            <p:cNvSpPr/>
            <p:nvPr/>
          </p:nvSpPr>
          <p:spPr>
            <a:xfrm>
              <a:off x="-1" y="365125"/>
              <a:ext cx="457202" cy="469901"/>
            </a:xfrm>
            <a:prstGeom prst="rect">
              <a:avLst/>
            </a:prstGeom>
            <a:solidFill>
              <a:srgbClr val="FFFFFF"/>
            </a:solidFill>
            <a:ln w="12700" cap="flat">
              <a:noFill/>
              <a:miter lim="400000"/>
            </a:ln>
            <a:effectLst/>
          </p:spPr>
          <p:txBody>
            <a:bodyPr wrap="square" lIns="0" tIns="0" rIns="0" bIns="0" numCol="1" anchor="ctr">
              <a:noAutofit/>
            </a:bodyPr>
            <a:lstStyle/>
            <a:p>
              <a:pPr lvl="0" algn="ctr">
                <a:defRPr>
                  <a:solidFill>
                    <a:srgbClr val="FFFFFF"/>
                  </a:solidFill>
                  <a:latin typeface="Calibri"/>
                  <a:ea typeface="Calibri"/>
                  <a:cs typeface="Calibri"/>
                  <a:sym typeface="Calibri"/>
                </a:defRPr>
              </a:pPr>
              <a:endParaRPr dirty="0"/>
            </a:p>
          </p:txBody>
        </p:sp>
      </p:grpSp>
      <p:sp>
        <p:nvSpPr>
          <p:cNvPr id="204" name="Shape 204"/>
          <p:cNvSpPr/>
          <p:nvPr/>
        </p:nvSpPr>
        <p:spPr>
          <a:xfrm>
            <a:off x="9982200" y="6381750"/>
            <a:ext cx="685800" cy="1778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1200">
                <a:latin typeface="Calibri"/>
                <a:ea typeface="Calibri"/>
                <a:cs typeface="Calibri"/>
                <a:sym typeface="Calibri"/>
              </a:defRPr>
            </a:lvl1pPr>
          </a:lstStyle>
          <a:p>
            <a:pPr lvl="0">
              <a:defRPr sz="1800"/>
            </a:pPr>
            <a:r>
              <a:rPr sz="1200" dirty="0"/>
              <a:t>6</a:t>
            </a:r>
          </a:p>
        </p:txBody>
      </p:sp>
      <p:sp>
        <p:nvSpPr>
          <p:cNvPr id="205" name="Shape 205"/>
          <p:cNvSpPr>
            <a:spLocks noGrp="1"/>
          </p:cNvSpPr>
          <p:nvPr>
            <p:ph type="title"/>
          </p:nvPr>
        </p:nvSpPr>
        <p:spPr>
          <a:xfrm>
            <a:off x="2667000" y="304799"/>
            <a:ext cx="6477000" cy="747716"/>
          </a:xfrm>
          <a:prstGeom prst="rect">
            <a:avLst/>
          </a:prstGeom>
        </p:spPr>
        <p:txBody>
          <a:bodyPr>
            <a:noAutofit/>
          </a:bodyPr>
          <a:lstStyle/>
          <a:p>
            <a:pPr lvl="0">
              <a:defRPr sz="1800"/>
            </a:pPr>
            <a:r>
              <a:rPr sz="2800" dirty="0">
                <a:latin typeface="Tw Cen MT"/>
                <a:ea typeface="Arial"/>
                <a:cs typeface="Arial"/>
                <a:sym typeface="Arial"/>
              </a:rPr>
              <a:t>Maternal Mortality Rate, </a:t>
            </a:r>
            <a:br>
              <a:rPr sz="2800" dirty="0">
                <a:latin typeface="Tw Cen MT"/>
                <a:ea typeface="Arial"/>
                <a:cs typeface="Arial"/>
                <a:sym typeface="Arial"/>
              </a:rPr>
            </a:br>
            <a:r>
              <a:rPr sz="2800" dirty="0">
                <a:latin typeface="Tw Cen MT"/>
                <a:ea typeface="Arial"/>
                <a:cs typeface="Arial"/>
                <a:sym typeface="Arial"/>
              </a:rPr>
              <a:t>California and United States; 1999-2010</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iterate>
                                    <p:tmAbs val="0"/>
                                  </p:iterate>
                                  <p:childTnLst>
                                    <p:set>
                                      <p:cBhvr>
                                        <p:cTn id="6" fill="hold">
                                          <p:stCondLst>
                                            <p:cond delay="0"/>
                                          </p:stCondLst>
                                        </p:cTn>
                                        <p:tgtEl>
                                          <p:spTgt spid="2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5DD15"/>
            </a:gs>
            <a:gs pos="100000">
              <a:srgbClr val="FFD91E"/>
            </a:gs>
          </a:gsLst>
          <a:lin ang="16200000" scaled="0"/>
        </a:gradFill>
        <a:effectLst/>
      </p:bgPr>
    </p:bg>
    <p:spTree>
      <p:nvGrpSpPr>
        <p:cNvPr id="1" name=""/>
        <p:cNvGrpSpPr/>
        <p:nvPr/>
      </p:nvGrpSpPr>
      <p:grpSpPr>
        <a:xfrm>
          <a:off x="0" y="0"/>
          <a:ext cx="0" cy="0"/>
          <a:chOff x="0" y="0"/>
          <a:chExt cx="0" cy="0"/>
        </a:xfrm>
      </p:grpSpPr>
      <p:sp>
        <p:nvSpPr>
          <p:cNvPr id="209" name="Shape 209"/>
          <p:cNvSpPr/>
          <p:nvPr/>
        </p:nvSpPr>
        <p:spPr>
          <a:xfrm>
            <a:off x="9817982" y="6184262"/>
            <a:ext cx="2057402" cy="2667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r" defTabSz="514328">
              <a:defRPr b="1">
                <a:solidFill>
                  <a:srgbClr val="FFFFFF"/>
                </a:solidFill>
                <a:latin typeface="Calibri"/>
                <a:ea typeface="Calibri"/>
                <a:cs typeface="Calibri"/>
                <a:sym typeface="Calibri"/>
              </a:defRPr>
            </a:lvl1pPr>
          </a:lstStyle>
          <a:p>
            <a:pPr lvl="0">
              <a:defRPr b="0">
                <a:solidFill>
                  <a:srgbClr val="000000"/>
                </a:solidFill>
              </a:defRPr>
            </a:pPr>
            <a:r>
              <a:rPr b="1" dirty="0">
                <a:solidFill>
                  <a:srgbClr val="FFFFFF"/>
                </a:solidFill>
              </a:rPr>
              <a:t>4</a:t>
            </a:r>
          </a:p>
        </p:txBody>
      </p:sp>
      <p:pic>
        <p:nvPicPr>
          <p:cNvPr id="210" name="image19.png"/>
          <p:cNvPicPr/>
          <p:nvPr/>
        </p:nvPicPr>
        <p:blipFill>
          <a:blip r:embed="rId3">
            <a:extLst/>
          </a:blip>
          <a:srcRect t="9576" r="1543" b="4259"/>
          <a:stretch>
            <a:fillRect/>
          </a:stretch>
        </p:blipFill>
        <p:spPr>
          <a:xfrm>
            <a:off x="2112029" y="1123722"/>
            <a:ext cx="8094942" cy="5734278"/>
          </a:xfrm>
          <a:prstGeom prst="rect">
            <a:avLst/>
          </a:prstGeom>
          <a:ln w="12700">
            <a:miter lim="400000"/>
          </a:ln>
        </p:spPr>
      </p:pic>
      <p:sp>
        <p:nvSpPr>
          <p:cNvPr id="5" name="Shape 111"/>
          <p:cNvSpPr txBox="1">
            <a:spLocks/>
          </p:cNvSpPr>
          <p:nvPr/>
        </p:nvSpPr>
        <p:spPr>
          <a:xfrm>
            <a:off x="2112029" y="272347"/>
            <a:ext cx="8094942" cy="851375"/>
          </a:xfrm>
          <a:prstGeom prst="rect">
            <a:avLst/>
          </a:prstGeom>
          <a:solidFill>
            <a:srgbClr val="FFC000"/>
          </a:solidFill>
          <a:ln w="12700">
            <a:solidFill>
              <a:srgbClr val="BA8C00"/>
            </a:solidFill>
            <a:miter lim="800000"/>
          </a:ln>
          <a:extLst>
            <a:ext uri="{C572A759-6A51-4108-AA02-DFA0A04FC94B}">
              <ma14:wrappingTextBoxFlag xmlns="" xmlns:ma14="http://schemas.microsoft.com/office/mac/drawingml/2011/main" val="1"/>
            </a:ext>
          </a:extLst>
        </p:spPr>
        <p:txBody>
          <a:bodyPr lIns="0" tIns="0" rIns="0" bIns="0" anchor="b">
            <a:normAutofit/>
          </a:bodyPr>
          <a:lstStyle>
            <a:lvl1pPr defTabSz="685840">
              <a:defRPr sz="3300" b="1">
                <a:solidFill>
                  <a:srgbClr val="FFC600"/>
                </a:solidFill>
                <a:latin typeface="Verdana"/>
                <a:ea typeface="Verdana"/>
                <a:cs typeface="Verdana"/>
                <a:sym typeface="Verdana"/>
              </a:defRPr>
            </a:lvl1pPr>
            <a:lvl2pPr>
              <a:defRPr sz="3600">
                <a:latin typeface="Tw Cen MT"/>
                <a:ea typeface="Tw Cen MT"/>
                <a:cs typeface="Tw Cen MT"/>
                <a:sym typeface="Tw Cen MT"/>
              </a:defRPr>
            </a:lvl2pPr>
            <a:lvl3pPr>
              <a:defRPr sz="3600">
                <a:latin typeface="Tw Cen MT"/>
                <a:ea typeface="Tw Cen MT"/>
                <a:cs typeface="Tw Cen MT"/>
                <a:sym typeface="Tw Cen MT"/>
              </a:defRPr>
            </a:lvl3pPr>
            <a:lvl4pPr>
              <a:defRPr sz="3600">
                <a:latin typeface="Tw Cen MT"/>
                <a:ea typeface="Tw Cen MT"/>
                <a:cs typeface="Tw Cen MT"/>
                <a:sym typeface="Tw Cen MT"/>
              </a:defRPr>
            </a:lvl4pPr>
            <a:lvl5pPr>
              <a:defRPr sz="3600">
                <a:latin typeface="Tw Cen MT"/>
                <a:ea typeface="Tw Cen MT"/>
                <a:cs typeface="Tw Cen MT"/>
                <a:sym typeface="Tw Cen MT"/>
              </a:defRPr>
            </a:lvl5pPr>
            <a:lvl6pPr>
              <a:defRPr sz="3600">
                <a:latin typeface="Tw Cen MT"/>
                <a:ea typeface="Tw Cen MT"/>
                <a:cs typeface="Tw Cen MT"/>
                <a:sym typeface="Tw Cen MT"/>
              </a:defRPr>
            </a:lvl6pPr>
            <a:lvl7pPr>
              <a:defRPr sz="3600">
                <a:latin typeface="Tw Cen MT"/>
                <a:ea typeface="Tw Cen MT"/>
                <a:cs typeface="Tw Cen MT"/>
                <a:sym typeface="Tw Cen MT"/>
              </a:defRPr>
            </a:lvl7pPr>
            <a:lvl8pPr>
              <a:defRPr sz="3600">
                <a:latin typeface="Tw Cen MT"/>
                <a:ea typeface="Tw Cen MT"/>
                <a:cs typeface="Tw Cen MT"/>
                <a:sym typeface="Tw Cen MT"/>
              </a:defRPr>
            </a:lvl8pPr>
            <a:lvl9pPr>
              <a:defRPr sz="3600">
                <a:latin typeface="Tw Cen MT"/>
                <a:ea typeface="Tw Cen MT"/>
                <a:cs typeface="Tw Cen MT"/>
                <a:sym typeface="Tw Cen MT"/>
              </a:defRPr>
            </a:lvl9pPr>
          </a:lstStyle>
          <a:p>
            <a:pPr algn="ctr" defTabSz="914400">
              <a:defRPr sz="1800" b="0">
                <a:solidFill>
                  <a:srgbClr val="000000"/>
                </a:solidFill>
              </a:defRPr>
            </a:pPr>
            <a:r>
              <a:rPr lang="en-US" sz="3200" b="0" dirty="0" smtClean="0">
                <a:solidFill>
                  <a:srgbClr val="000000"/>
                </a:solidFill>
                <a:latin typeface="Tw Cen MT"/>
                <a:ea typeface="Calibri"/>
                <a:cs typeface="Calibri"/>
                <a:sym typeface="Calibri"/>
              </a:rPr>
              <a:t>Texas Maternal Mortality</a:t>
            </a:r>
            <a:endParaRPr lang="en-US" sz="3200" b="0" dirty="0">
              <a:solidFill>
                <a:srgbClr val="000000"/>
              </a:solidFill>
              <a:latin typeface="Tw Cen MT"/>
              <a:ea typeface="Calibri"/>
              <a:cs typeface="Calibri"/>
              <a:sym typeface="Calibri"/>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FF228"/>
            </a:gs>
            <a:gs pos="100000">
              <a:srgbClr val="FFD91E"/>
            </a:gs>
          </a:gsLst>
          <a:lin ang="16200000" scaled="0"/>
        </a:gradFill>
        <a:effectLst/>
      </p:bgPr>
    </p:bg>
    <p:spTree>
      <p:nvGrpSpPr>
        <p:cNvPr id="1" name=""/>
        <p:cNvGrpSpPr/>
        <p:nvPr/>
      </p:nvGrpSpPr>
      <p:grpSpPr>
        <a:xfrm>
          <a:off x="0" y="0"/>
          <a:ext cx="0" cy="0"/>
          <a:chOff x="0" y="0"/>
          <a:chExt cx="0" cy="0"/>
        </a:xfrm>
      </p:grpSpPr>
      <p:sp>
        <p:nvSpPr>
          <p:cNvPr id="215" name="Shape 215"/>
          <p:cNvSpPr>
            <a:spLocks noGrp="1"/>
          </p:cNvSpPr>
          <p:nvPr>
            <p:ph type="title"/>
          </p:nvPr>
        </p:nvSpPr>
        <p:spPr>
          <a:xfrm>
            <a:off x="2743200" y="96837"/>
            <a:ext cx="7086600" cy="1020763"/>
          </a:xfrm>
          <a:prstGeom prst="rect">
            <a:avLst/>
          </a:prstGeom>
        </p:spPr>
        <p:txBody>
          <a:bodyPr>
            <a:normAutofit/>
          </a:bodyPr>
          <a:lstStyle>
            <a:lvl1pPr>
              <a:defRPr sz="2000" b="1">
                <a:latin typeface="Arial"/>
                <a:ea typeface="Arial"/>
                <a:cs typeface="Arial"/>
                <a:sym typeface="Arial"/>
              </a:defRPr>
            </a:lvl1pPr>
          </a:lstStyle>
          <a:p>
            <a:pPr lvl="0">
              <a:defRPr sz="1800" b="0"/>
            </a:pPr>
            <a:r>
              <a:rPr sz="2800" b="0" dirty="0">
                <a:latin typeface="Tw Cen MT"/>
              </a:rPr>
              <a:t>Maternal Mortality Rates by Race/Ethnicity, California Residents; 1999-2010</a:t>
            </a:r>
          </a:p>
        </p:txBody>
      </p:sp>
      <p:sp>
        <p:nvSpPr>
          <p:cNvPr id="216" name="Shape 216"/>
          <p:cNvSpPr/>
          <p:nvPr/>
        </p:nvSpPr>
        <p:spPr>
          <a:xfrm rot="16200000">
            <a:off x="247649" y="3279774"/>
            <a:ext cx="3733802" cy="5334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b="1">
                <a:latin typeface="Calibri"/>
                <a:ea typeface="Calibri"/>
                <a:cs typeface="Calibri"/>
                <a:sym typeface="Calibri"/>
              </a:defRPr>
            </a:lvl1pPr>
          </a:lstStyle>
          <a:p>
            <a:pPr lvl="0">
              <a:defRPr b="0"/>
            </a:pPr>
            <a:r>
              <a:rPr b="1" dirty="0"/>
              <a:t>Maternal Deaths per 100,000 Live Births</a:t>
            </a:r>
          </a:p>
        </p:txBody>
      </p:sp>
      <p:sp>
        <p:nvSpPr>
          <p:cNvPr id="217" name="Shape 217"/>
          <p:cNvSpPr/>
          <p:nvPr/>
        </p:nvSpPr>
        <p:spPr>
          <a:xfrm>
            <a:off x="2533650" y="6229350"/>
            <a:ext cx="7086600" cy="37726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900">
                <a:latin typeface="Arial"/>
                <a:ea typeface="Arial"/>
                <a:cs typeface="Arial"/>
                <a:sym typeface="Arial"/>
              </a:defRPr>
            </a:lvl1pPr>
          </a:lstStyle>
          <a:p>
            <a:pPr lvl="0">
              <a:defRPr sz="1800"/>
            </a:pPr>
            <a:r>
              <a:rPr sz="900" dirty="0"/>
              <a:t>SOURCE:   State of California, Department of Public Health, California Birth and Death Statistical Master Files, 1999-2010.  Maternal mortality rates for California (deaths ≤ 42 days postpartum) were calculated using the ICD-10 codes for 1999  to 2010. Produced by California Department of Public Health, Center for Family Health, Maternal, Child and Adolescent Health Division, December, 2012. </a:t>
            </a:r>
          </a:p>
        </p:txBody>
      </p:sp>
      <p:graphicFrame>
        <p:nvGraphicFramePr>
          <p:cNvPr id="218" name="Chart 218"/>
          <p:cNvGraphicFramePr/>
          <p:nvPr/>
        </p:nvGraphicFramePr>
        <p:xfrm>
          <a:off x="2154495" y="1408863"/>
          <a:ext cx="8444299" cy="4304991"/>
        </p:xfrm>
        <a:graphic>
          <a:graphicData uri="http://schemas.openxmlformats.org/drawingml/2006/chart">
            <c:chart xmlns:c="http://schemas.openxmlformats.org/drawingml/2006/chart" xmlns:r="http://schemas.openxmlformats.org/officeDocument/2006/relationships" r:id="rId3"/>
          </a:graphicData>
        </a:graphic>
      </p:graphicFrame>
      <p:sp>
        <p:nvSpPr>
          <p:cNvPr id="219" name="Shape 219"/>
          <p:cNvSpPr/>
          <p:nvPr/>
        </p:nvSpPr>
        <p:spPr>
          <a:xfrm>
            <a:off x="5000625" y="1479550"/>
            <a:ext cx="304800" cy="1397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1000">
                <a:solidFill>
                  <a:srgbClr val="009900"/>
                </a:solidFill>
                <a:latin typeface="Calibri"/>
                <a:ea typeface="Calibri"/>
                <a:cs typeface="Calibri"/>
                <a:sym typeface="Calibri"/>
              </a:defRPr>
            </a:lvl1pPr>
          </a:lstStyle>
          <a:p>
            <a:pPr lvl="0">
              <a:defRPr sz="1800">
                <a:solidFill>
                  <a:srgbClr val="000000"/>
                </a:solidFill>
              </a:defRPr>
            </a:pPr>
            <a:r>
              <a:rPr sz="1000" dirty="0">
                <a:solidFill>
                  <a:srgbClr val="009900"/>
                </a:solidFill>
              </a:rPr>
              <a:t>a</a:t>
            </a:r>
          </a:p>
        </p:txBody>
      </p:sp>
      <p:sp>
        <p:nvSpPr>
          <p:cNvPr id="220" name="Shape 220"/>
          <p:cNvSpPr/>
          <p:nvPr/>
        </p:nvSpPr>
        <p:spPr>
          <a:xfrm>
            <a:off x="10039350" y="4060825"/>
            <a:ext cx="304800" cy="1397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1000">
                <a:solidFill>
                  <a:srgbClr val="009900"/>
                </a:solidFill>
                <a:latin typeface="Calibri"/>
                <a:ea typeface="Calibri"/>
                <a:cs typeface="Calibri"/>
                <a:sym typeface="Calibri"/>
              </a:defRPr>
            </a:lvl1pPr>
          </a:lstStyle>
          <a:p>
            <a:pPr lvl="0">
              <a:defRPr sz="1800">
                <a:solidFill>
                  <a:srgbClr val="000000"/>
                </a:solidFill>
              </a:defRPr>
            </a:pPr>
            <a:r>
              <a:rPr sz="1000" dirty="0">
                <a:solidFill>
                  <a:srgbClr val="009900"/>
                </a:solidFill>
              </a:rPr>
              <a:t>a</a:t>
            </a:r>
          </a:p>
        </p:txBody>
      </p:sp>
      <p:sp>
        <p:nvSpPr>
          <p:cNvPr id="221" name="Shape 221"/>
          <p:cNvSpPr/>
          <p:nvPr/>
        </p:nvSpPr>
        <p:spPr>
          <a:xfrm>
            <a:off x="2730500" y="4699000"/>
            <a:ext cx="304800" cy="1397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1000">
                <a:solidFill>
                  <a:srgbClr val="009900"/>
                </a:solidFill>
                <a:latin typeface="Calibri"/>
                <a:ea typeface="Calibri"/>
                <a:cs typeface="Calibri"/>
                <a:sym typeface="Calibri"/>
              </a:defRPr>
            </a:lvl1pPr>
          </a:lstStyle>
          <a:p>
            <a:pPr lvl="0">
              <a:defRPr sz="1800">
                <a:solidFill>
                  <a:srgbClr val="000000"/>
                </a:solidFill>
              </a:defRPr>
            </a:pPr>
            <a:r>
              <a:rPr sz="1000" dirty="0">
                <a:solidFill>
                  <a:srgbClr val="009900"/>
                </a:solidFill>
              </a:rPr>
              <a:t>a</a:t>
            </a:r>
          </a:p>
        </p:txBody>
      </p:sp>
      <p:sp>
        <p:nvSpPr>
          <p:cNvPr id="222" name="Shape 222"/>
          <p:cNvSpPr/>
          <p:nvPr/>
        </p:nvSpPr>
        <p:spPr>
          <a:xfrm>
            <a:off x="3970337" y="1716088"/>
            <a:ext cx="304802" cy="1397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1000">
                <a:solidFill>
                  <a:srgbClr val="0000FF"/>
                </a:solidFill>
                <a:latin typeface="Calibri"/>
                <a:ea typeface="Calibri"/>
                <a:cs typeface="Calibri"/>
                <a:sym typeface="Calibri"/>
              </a:defRPr>
            </a:lvl1pPr>
          </a:lstStyle>
          <a:p>
            <a:pPr lvl="0">
              <a:defRPr sz="1800">
                <a:solidFill>
                  <a:srgbClr val="000000"/>
                </a:solidFill>
              </a:defRPr>
            </a:pPr>
            <a:r>
              <a:rPr sz="1000" dirty="0">
                <a:solidFill>
                  <a:srgbClr val="0000FF"/>
                </a:solidFill>
              </a:rPr>
              <a:t>b</a:t>
            </a:r>
          </a:p>
        </p:txBody>
      </p:sp>
      <p:sp>
        <p:nvSpPr>
          <p:cNvPr id="223" name="Shape 223"/>
          <p:cNvSpPr/>
          <p:nvPr/>
        </p:nvSpPr>
        <p:spPr>
          <a:xfrm>
            <a:off x="2741611" y="4394200"/>
            <a:ext cx="304802" cy="1397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1000">
                <a:solidFill>
                  <a:srgbClr val="0000FF"/>
                </a:solidFill>
                <a:latin typeface="Calibri"/>
                <a:ea typeface="Calibri"/>
                <a:cs typeface="Calibri"/>
                <a:sym typeface="Calibri"/>
              </a:defRPr>
            </a:lvl1pPr>
          </a:lstStyle>
          <a:p>
            <a:pPr lvl="0">
              <a:defRPr sz="1800">
                <a:solidFill>
                  <a:srgbClr val="000000"/>
                </a:solidFill>
              </a:defRPr>
            </a:pPr>
            <a:r>
              <a:rPr sz="1000" dirty="0">
                <a:solidFill>
                  <a:srgbClr val="0000FF"/>
                </a:solidFill>
              </a:rPr>
              <a:t>b</a:t>
            </a:r>
          </a:p>
        </p:txBody>
      </p:sp>
      <p:sp>
        <p:nvSpPr>
          <p:cNvPr id="224" name="Shape 224"/>
          <p:cNvSpPr/>
          <p:nvPr/>
        </p:nvSpPr>
        <p:spPr>
          <a:xfrm>
            <a:off x="10039350" y="4300537"/>
            <a:ext cx="304800" cy="1397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1000">
                <a:solidFill>
                  <a:srgbClr val="0000FF"/>
                </a:solidFill>
                <a:latin typeface="Calibri"/>
                <a:ea typeface="Calibri"/>
                <a:cs typeface="Calibri"/>
                <a:sym typeface="Calibri"/>
              </a:defRPr>
            </a:lvl1pPr>
          </a:lstStyle>
          <a:p>
            <a:pPr lvl="0">
              <a:defRPr sz="1800">
                <a:solidFill>
                  <a:srgbClr val="000000"/>
                </a:solidFill>
              </a:defRPr>
            </a:pPr>
            <a:r>
              <a:rPr sz="1000" dirty="0">
                <a:solidFill>
                  <a:srgbClr val="0000FF"/>
                </a:solidFill>
              </a:rPr>
              <a:t>b</a:t>
            </a:r>
          </a:p>
        </p:txBody>
      </p:sp>
      <p:sp>
        <p:nvSpPr>
          <p:cNvPr id="225" name="Shape 225"/>
          <p:cNvSpPr/>
          <p:nvPr/>
        </p:nvSpPr>
        <p:spPr>
          <a:xfrm>
            <a:off x="8539163" y="1738313"/>
            <a:ext cx="152402" cy="1397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1000" b="1">
                <a:solidFill>
                  <a:srgbClr val="B55475"/>
                </a:solidFill>
                <a:latin typeface="Calibri"/>
                <a:ea typeface="Calibri"/>
                <a:cs typeface="Calibri"/>
                <a:sym typeface="Calibri"/>
              </a:defRPr>
            </a:lvl1pPr>
          </a:lstStyle>
          <a:p>
            <a:pPr lvl="0">
              <a:defRPr sz="1800" b="0">
                <a:solidFill>
                  <a:srgbClr val="000000"/>
                </a:solidFill>
              </a:defRPr>
            </a:pPr>
            <a:r>
              <a:rPr sz="1000" b="1" dirty="0">
                <a:solidFill>
                  <a:srgbClr val="B55475"/>
                </a:solidFill>
              </a:rPr>
              <a:t>c</a:t>
            </a:r>
          </a:p>
        </p:txBody>
      </p:sp>
      <p:sp>
        <p:nvSpPr>
          <p:cNvPr id="226" name="Shape 226"/>
          <p:cNvSpPr/>
          <p:nvPr/>
        </p:nvSpPr>
        <p:spPr>
          <a:xfrm>
            <a:off x="10001250" y="4579937"/>
            <a:ext cx="152400" cy="1397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1000" b="1">
                <a:solidFill>
                  <a:srgbClr val="B55475"/>
                </a:solidFill>
                <a:latin typeface="Calibri"/>
                <a:ea typeface="Calibri"/>
                <a:cs typeface="Calibri"/>
                <a:sym typeface="Calibri"/>
              </a:defRPr>
            </a:lvl1pPr>
          </a:lstStyle>
          <a:p>
            <a:pPr lvl="0">
              <a:defRPr sz="1800" b="0">
                <a:solidFill>
                  <a:srgbClr val="000000"/>
                </a:solidFill>
              </a:defRPr>
            </a:pPr>
            <a:r>
              <a:rPr sz="1000" b="1" dirty="0">
                <a:solidFill>
                  <a:srgbClr val="B55475"/>
                </a:solidFill>
              </a:rPr>
              <a:t>c</a:t>
            </a:r>
          </a:p>
        </p:txBody>
      </p:sp>
      <p:sp>
        <p:nvSpPr>
          <p:cNvPr id="227" name="Shape 227"/>
          <p:cNvSpPr/>
          <p:nvPr/>
        </p:nvSpPr>
        <p:spPr>
          <a:xfrm>
            <a:off x="2727325" y="4546600"/>
            <a:ext cx="152400" cy="1397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sz="1000" b="1">
                <a:solidFill>
                  <a:srgbClr val="B55475"/>
                </a:solidFill>
                <a:latin typeface="Calibri"/>
                <a:ea typeface="Calibri"/>
                <a:cs typeface="Calibri"/>
                <a:sym typeface="Calibri"/>
              </a:defRPr>
            </a:lvl1pPr>
          </a:lstStyle>
          <a:p>
            <a:pPr lvl="0">
              <a:defRPr sz="1800" b="0">
                <a:solidFill>
                  <a:srgbClr val="000000"/>
                </a:solidFill>
              </a:defRPr>
            </a:pPr>
            <a:r>
              <a:rPr sz="1000" b="1" dirty="0">
                <a:solidFill>
                  <a:srgbClr val="B55475"/>
                </a:solidFill>
              </a:rPr>
              <a:t>c</a:t>
            </a:r>
          </a:p>
        </p:txBody>
      </p:sp>
      <p:pic>
        <p:nvPicPr>
          <p:cNvPr id="228" name="image17.png" descr="http://cdphintranet/PublishingImages/logo_CDPH_v%5b1%5d.1_color%20copy.jpg"/>
          <p:cNvPicPr/>
          <p:nvPr/>
        </p:nvPicPr>
        <p:blipFill>
          <a:blip r:embed="rId4">
            <a:extLst/>
          </a:blip>
          <a:stretch>
            <a:fillRect/>
          </a:stretch>
        </p:blipFill>
        <p:spPr>
          <a:xfrm>
            <a:off x="1524000" y="0"/>
            <a:ext cx="1000125" cy="839788"/>
          </a:xfrm>
          <a:prstGeom prst="rect">
            <a:avLst/>
          </a:prstGeom>
          <a:ln w="12700">
            <a:miter lim="400000"/>
          </a:ln>
        </p:spPr>
      </p:pic>
      <p:pic>
        <p:nvPicPr>
          <p:cNvPr id="229" name="image18.png" descr="MCAH_Logo"/>
          <p:cNvPicPr/>
          <p:nvPr/>
        </p:nvPicPr>
        <p:blipFill>
          <a:blip r:embed="rId5">
            <a:extLst/>
          </a:blip>
          <a:stretch>
            <a:fillRect/>
          </a:stretch>
        </p:blipFill>
        <p:spPr>
          <a:xfrm>
            <a:off x="10021358" y="0"/>
            <a:ext cx="663577" cy="1033463"/>
          </a:xfrm>
          <a:prstGeom prst="rect">
            <a:avLst/>
          </a:prstGeom>
          <a:ln w="12700">
            <a:miter lim="400000"/>
          </a:ln>
        </p:spPr>
      </p:pic>
      <p:sp>
        <p:nvSpPr>
          <p:cNvPr id="230" name="Shape 230"/>
          <p:cNvSpPr/>
          <p:nvPr/>
        </p:nvSpPr>
        <p:spPr>
          <a:xfrm>
            <a:off x="1851025" y="1066800"/>
            <a:ext cx="8077200" cy="1588"/>
          </a:xfrm>
          <a:prstGeom prst="line">
            <a:avLst/>
          </a:prstGeom>
          <a:ln w="25400">
            <a:solidFill>
              <a:srgbClr val="595959"/>
            </a:solidFill>
            <a:round/>
          </a:ln>
          <a:effectLst>
            <a:outerShdw blurRad="38100" dist="12700" dir="5400000" rotWithShape="0">
              <a:srgbClr val="000000">
                <a:alpha val="37999"/>
              </a:srgbClr>
            </a:outerShdw>
          </a:effectLst>
        </p:spPr>
        <p:txBody>
          <a:bodyPr lIns="0" tIns="0" rIns="0" bIns="0"/>
          <a:lstStyle/>
          <a:p>
            <a:pPr lvl="0" defTabSz="457200">
              <a:defRPr sz="1200"/>
            </a:pPr>
            <a:endParaRPr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FF228"/>
            </a:gs>
            <a:gs pos="100000">
              <a:srgbClr val="FFD91E"/>
            </a:gs>
          </a:gsLst>
          <a:lin ang="16200000" scaled="0"/>
        </a:gradFill>
        <a:effectLst/>
      </p:bgPr>
    </p:bg>
    <p:spTree>
      <p:nvGrpSpPr>
        <p:cNvPr id="1" name=""/>
        <p:cNvGrpSpPr/>
        <p:nvPr/>
      </p:nvGrpSpPr>
      <p:grpSpPr>
        <a:xfrm>
          <a:off x="0" y="0"/>
          <a:ext cx="0" cy="0"/>
          <a:chOff x="0" y="0"/>
          <a:chExt cx="0" cy="0"/>
        </a:xfrm>
      </p:grpSpPr>
      <p:sp>
        <p:nvSpPr>
          <p:cNvPr id="234" name="Shape 234"/>
          <p:cNvSpPr>
            <a:spLocks noGrp="1"/>
          </p:cNvSpPr>
          <p:nvPr>
            <p:ph type="title"/>
          </p:nvPr>
        </p:nvSpPr>
        <p:spPr>
          <a:xfrm>
            <a:off x="1981200" y="116273"/>
            <a:ext cx="8229600" cy="804985"/>
          </a:xfrm>
          <a:prstGeom prst="rect">
            <a:avLst/>
          </a:prstGeom>
        </p:spPr>
        <p:txBody>
          <a:bodyPr/>
          <a:lstStyle>
            <a:lvl1pPr>
              <a:defRPr sz="3200"/>
            </a:lvl1pPr>
          </a:lstStyle>
          <a:p>
            <a:pPr lvl="0">
              <a:defRPr sz="1800"/>
            </a:pPr>
            <a:r>
              <a:rPr sz="3200" dirty="0">
                <a:latin typeface="Tw Cen MT"/>
              </a:rPr>
              <a:t>Births &amp; Maternal Deaths: 2005-2010 (CDC)</a:t>
            </a:r>
          </a:p>
        </p:txBody>
      </p:sp>
      <p:graphicFrame>
        <p:nvGraphicFramePr>
          <p:cNvPr id="235" name="Table 235"/>
          <p:cNvGraphicFramePr/>
          <p:nvPr/>
        </p:nvGraphicFramePr>
        <p:xfrm>
          <a:off x="2115360" y="939145"/>
          <a:ext cx="7887440" cy="5886512"/>
        </p:xfrm>
        <a:graphic>
          <a:graphicData uri="http://schemas.openxmlformats.org/drawingml/2006/table">
            <a:tbl>
              <a:tblPr firstRow="1" bandRow="1">
                <a:tableStyleId>{4C3C2611-4C71-4FC5-86AE-919BDF0F9419}</a:tableStyleId>
              </a:tblPr>
              <a:tblGrid>
                <a:gridCol w="1671443">
                  <a:extLst>
                    <a:ext uri="{9D8B030D-6E8A-4147-A177-3AD203B41FA5}">
                      <a16:colId xmlns:a16="http://schemas.microsoft.com/office/drawing/2014/main" val="20000"/>
                    </a:ext>
                  </a:extLst>
                </a:gridCol>
                <a:gridCol w="2155475">
                  <a:extLst>
                    <a:ext uri="{9D8B030D-6E8A-4147-A177-3AD203B41FA5}">
                      <a16:colId xmlns:a16="http://schemas.microsoft.com/office/drawing/2014/main" val="20001"/>
                    </a:ext>
                  </a:extLst>
                </a:gridCol>
                <a:gridCol w="1931878">
                  <a:extLst>
                    <a:ext uri="{9D8B030D-6E8A-4147-A177-3AD203B41FA5}">
                      <a16:colId xmlns:a16="http://schemas.microsoft.com/office/drawing/2014/main" val="20002"/>
                    </a:ext>
                  </a:extLst>
                </a:gridCol>
                <a:gridCol w="2128644">
                  <a:extLst>
                    <a:ext uri="{9D8B030D-6E8A-4147-A177-3AD203B41FA5}">
                      <a16:colId xmlns:a16="http://schemas.microsoft.com/office/drawing/2014/main" val="20003"/>
                    </a:ext>
                  </a:extLst>
                </a:gridCol>
              </a:tblGrid>
              <a:tr h="475428">
                <a:tc>
                  <a:txBody>
                    <a:bodyPr/>
                    <a:lstStyle/>
                    <a:p>
                      <a:pPr lvl="0" indent="115887" algn="l" defTabSz="457200">
                        <a:defRPr sz="1800" b="0" i="0">
                          <a:solidFill>
                            <a:srgbClr val="000000"/>
                          </a:solidFill>
                        </a:defRPr>
                      </a:pPr>
                      <a:r>
                        <a:rPr sz="2400" dirty="0">
                          <a:latin typeface="Calibri"/>
                          <a:ea typeface="Calibri"/>
                          <a:cs typeface="Calibri"/>
                        </a:rPr>
                        <a:t>State</a:t>
                      </a:r>
                    </a:p>
                  </a:txBody>
                  <a:tcPr marL="12700" marR="12700" marT="12700" marB="12700" anchor="ctr" horzOverflow="overflow">
                    <a:lnL w="12700">
                      <a:miter lim="400000"/>
                    </a:lnL>
                    <a:lnR w="12700">
                      <a:miter lim="400000"/>
                    </a:lnR>
                    <a:lnT w="12700">
                      <a:miter lim="400000"/>
                    </a:lnT>
                    <a:solidFill>
                      <a:srgbClr val="4F81BD"/>
                    </a:solidFill>
                  </a:tcPr>
                </a:tc>
                <a:tc>
                  <a:txBody>
                    <a:bodyPr/>
                    <a:lstStyle/>
                    <a:p>
                      <a:pPr lvl="0" algn="ctr" defTabSz="457200">
                        <a:defRPr sz="1800" b="0" i="0">
                          <a:solidFill>
                            <a:srgbClr val="000000"/>
                          </a:solidFill>
                        </a:defRPr>
                      </a:pPr>
                      <a:r>
                        <a:rPr sz="2400" dirty="0">
                          <a:latin typeface="Calibri"/>
                          <a:ea typeface="Calibri"/>
                          <a:cs typeface="Calibri"/>
                        </a:rPr>
                        <a:t>Births</a:t>
                      </a:r>
                    </a:p>
                  </a:txBody>
                  <a:tcPr marL="12700" marR="12700" marT="12700" marB="12700" anchor="ctr" horzOverflow="overflow">
                    <a:lnL w="12700">
                      <a:miter lim="400000"/>
                    </a:lnL>
                    <a:lnR w="12700">
                      <a:miter lim="400000"/>
                    </a:lnR>
                    <a:lnT w="12700">
                      <a:miter lim="400000"/>
                    </a:lnT>
                    <a:solidFill>
                      <a:srgbClr val="4F81BD"/>
                    </a:solidFill>
                  </a:tcPr>
                </a:tc>
                <a:tc>
                  <a:txBody>
                    <a:bodyPr/>
                    <a:lstStyle/>
                    <a:p>
                      <a:pPr lvl="0" algn="ctr" defTabSz="457200">
                        <a:defRPr sz="1800" b="0" i="0">
                          <a:solidFill>
                            <a:srgbClr val="000000"/>
                          </a:solidFill>
                        </a:defRPr>
                      </a:pPr>
                      <a:r>
                        <a:rPr sz="2400" dirty="0">
                          <a:latin typeface="Calibri"/>
                          <a:ea typeface="Calibri"/>
                          <a:cs typeface="Calibri"/>
                        </a:rPr>
                        <a:t>Deaths</a:t>
                      </a:r>
                    </a:p>
                  </a:txBody>
                  <a:tcPr marL="12700" marR="12700" marT="12700" marB="12700" anchor="ctr" horzOverflow="overflow">
                    <a:lnL w="12700">
                      <a:miter lim="400000"/>
                    </a:lnL>
                    <a:lnR w="12700">
                      <a:miter lim="400000"/>
                    </a:lnR>
                    <a:lnT w="12700">
                      <a:miter lim="400000"/>
                    </a:lnT>
                    <a:solidFill>
                      <a:srgbClr val="4F81BD"/>
                    </a:solidFill>
                  </a:tcPr>
                </a:tc>
                <a:tc>
                  <a:txBody>
                    <a:bodyPr/>
                    <a:lstStyle/>
                    <a:p>
                      <a:pPr lvl="0" algn="ctr" defTabSz="457200">
                        <a:defRPr sz="1800" b="0" i="0">
                          <a:solidFill>
                            <a:srgbClr val="000000"/>
                          </a:solidFill>
                        </a:defRPr>
                      </a:pPr>
                      <a:r>
                        <a:rPr sz="2400" dirty="0">
                          <a:latin typeface="Calibri"/>
                          <a:ea typeface="Calibri"/>
                          <a:cs typeface="Calibri"/>
                        </a:rPr>
                        <a:t>MMR</a:t>
                      </a:r>
                    </a:p>
                  </a:txBody>
                  <a:tcPr marL="12700" marR="12700" marT="12700" marB="12700" anchor="ctr" horzOverflow="overflow">
                    <a:lnL w="12700">
                      <a:miter lim="400000"/>
                    </a:lnL>
                    <a:lnR w="12700">
                      <a:miter lim="400000"/>
                    </a:lnR>
                    <a:lnT w="12700">
                      <a:miter lim="400000"/>
                    </a:lnT>
                    <a:solidFill>
                      <a:srgbClr val="4F81BD"/>
                    </a:solidFill>
                  </a:tcPr>
                </a:tc>
                <a:extLst>
                  <a:ext uri="{0D108BD9-81ED-4DB2-BD59-A6C34878D82A}">
                    <a16:rowId xmlns:a16="http://schemas.microsoft.com/office/drawing/2014/main" val="10000"/>
                  </a:ext>
                </a:extLst>
              </a:tr>
              <a:tr h="386506">
                <a:tc>
                  <a:txBody>
                    <a:bodyPr/>
                    <a:lstStyle/>
                    <a:p>
                      <a:pPr lvl="0" indent="115887" algn="l" defTabSz="457200">
                        <a:defRPr sz="1800" b="0" i="0"/>
                      </a:pPr>
                      <a:r>
                        <a:rPr dirty="0">
                          <a:latin typeface="Calibri"/>
                          <a:ea typeface="Calibri"/>
                          <a:cs typeface="Calibri"/>
                        </a:rPr>
                        <a:t>U.S.</a:t>
                      </a:r>
                    </a:p>
                  </a:txBody>
                  <a:tcPr marL="12700" marR="12700" marT="12700" marB="12700" anchor="ctr" horzOverflow="overflow">
                    <a:lnL w="12700">
                      <a:miter lim="400000"/>
                    </a:lnL>
                    <a:lnR w="12700">
                      <a:miter lim="400000"/>
                    </a:lnR>
                    <a:lnB w="12700">
                      <a:solidFill>
                        <a:srgbClr val="000000"/>
                      </a:solidFill>
                      <a:round/>
                    </a:lnB>
                    <a:solidFill>
                      <a:srgbClr val="CFD7E7"/>
                    </a:solidFill>
                  </a:tcPr>
                </a:tc>
                <a:tc>
                  <a:txBody>
                    <a:bodyPr/>
                    <a:lstStyle/>
                    <a:p>
                      <a:pPr lvl="0" algn="ctr" defTabSz="457200">
                        <a:defRPr sz="1800" b="0" i="0"/>
                      </a:pPr>
                      <a:r>
                        <a:rPr dirty="0">
                          <a:latin typeface="Calibri"/>
                          <a:ea typeface="Calibri"/>
                          <a:cs typeface="Calibri"/>
                        </a:rPr>
                        <a:t>25,097,882</a:t>
                      </a:r>
                    </a:p>
                  </a:txBody>
                  <a:tcPr marL="12700" marR="12700" marT="12700" marB="12700" anchor="ctr" horzOverflow="overflow">
                    <a:lnL w="12700">
                      <a:miter lim="400000"/>
                    </a:lnL>
                    <a:lnR w="12700">
                      <a:miter lim="400000"/>
                    </a:lnR>
                    <a:lnB w="12700">
                      <a:solidFill>
                        <a:srgbClr val="000000"/>
                      </a:solidFill>
                      <a:round/>
                    </a:lnB>
                    <a:solidFill>
                      <a:srgbClr val="CFD7E7"/>
                    </a:solidFill>
                  </a:tcPr>
                </a:tc>
                <a:tc>
                  <a:txBody>
                    <a:bodyPr/>
                    <a:lstStyle/>
                    <a:p>
                      <a:pPr lvl="0" algn="ctr" defTabSz="457200">
                        <a:defRPr sz="1800" b="0" i="0"/>
                      </a:pPr>
                      <a:r>
                        <a:rPr dirty="0">
                          <a:latin typeface="Calibri"/>
                          <a:ea typeface="Calibri"/>
                          <a:cs typeface="Calibri"/>
                        </a:rPr>
                        <a:t>3759</a:t>
                      </a:r>
                    </a:p>
                  </a:txBody>
                  <a:tcPr marL="12700" marR="12700" marT="12700" marB="12700" anchor="ctr" horzOverflow="overflow">
                    <a:lnL w="12700">
                      <a:miter lim="400000"/>
                    </a:lnL>
                    <a:lnR w="12700">
                      <a:miter lim="400000"/>
                    </a:lnR>
                    <a:lnB w="12700">
                      <a:solidFill>
                        <a:srgbClr val="000000"/>
                      </a:solidFill>
                      <a:round/>
                    </a:lnB>
                    <a:solidFill>
                      <a:srgbClr val="CFD7E7"/>
                    </a:solidFill>
                  </a:tcPr>
                </a:tc>
                <a:tc>
                  <a:txBody>
                    <a:bodyPr/>
                    <a:lstStyle/>
                    <a:p>
                      <a:pPr lvl="0" algn="ctr" defTabSz="457200">
                        <a:defRPr sz="1800" b="0" i="0"/>
                      </a:pPr>
                      <a:r>
                        <a:rPr dirty="0">
                          <a:latin typeface="Calibri"/>
                          <a:ea typeface="Calibri"/>
                          <a:cs typeface="Calibri"/>
                        </a:rPr>
                        <a:t>15.0</a:t>
                      </a:r>
                    </a:p>
                  </a:txBody>
                  <a:tcPr marL="12700" marR="12700" marT="12700" marB="12700" anchor="ctr" horzOverflow="overflow">
                    <a:lnL w="12700">
                      <a:miter lim="400000"/>
                    </a:lnL>
                    <a:lnR w="12700">
                      <a:miter lim="400000"/>
                    </a:lnR>
                    <a:lnB w="12700">
                      <a:solidFill>
                        <a:srgbClr val="000000"/>
                      </a:solidFill>
                      <a:round/>
                    </a:lnB>
                    <a:solidFill>
                      <a:srgbClr val="CFD7E7"/>
                    </a:solidFill>
                  </a:tcPr>
                </a:tc>
                <a:extLst>
                  <a:ext uri="{0D108BD9-81ED-4DB2-BD59-A6C34878D82A}">
                    <a16:rowId xmlns:a16="http://schemas.microsoft.com/office/drawing/2014/main" val="10001"/>
                  </a:ext>
                </a:extLst>
              </a:tr>
              <a:tr h="386506">
                <a:tc>
                  <a:txBody>
                    <a:bodyPr/>
                    <a:lstStyle/>
                    <a:p>
                      <a:pPr lvl="0" indent="115887" algn="l" defTabSz="457200">
                        <a:defRPr sz="1800" b="0" i="0"/>
                      </a:pPr>
                      <a:r>
                        <a:rPr dirty="0">
                          <a:latin typeface="Calibri"/>
                          <a:ea typeface="Calibri"/>
                          <a:cs typeface="Calibri"/>
                        </a:rPr>
                        <a:t>California</a:t>
                      </a:r>
                    </a:p>
                  </a:txBody>
                  <a:tcPr marL="12700" marR="12700" marT="12700" marB="12700" anchor="ctr" horzOverflow="overflow">
                    <a:lnL w="12700">
                      <a:miter lim="400000"/>
                    </a:lnL>
                    <a:lnR w="12700">
                      <a:miter lim="400000"/>
                    </a:lnR>
                    <a:lnT w="12700">
                      <a:solidFill>
                        <a:srgbClr val="000000"/>
                      </a:solidFill>
                      <a:round/>
                    </a:lnT>
                    <a:lnB w="12700">
                      <a:miter lim="400000"/>
                    </a:lnB>
                    <a:solidFill>
                      <a:srgbClr val="E8ECF4"/>
                    </a:solidFill>
                  </a:tcPr>
                </a:tc>
                <a:tc>
                  <a:txBody>
                    <a:bodyPr/>
                    <a:lstStyle/>
                    <a:p>
                      <a:pPr lvl="0" algn="ctr" defTabSz="457200">
                        <a:defRPr sz="1800" b="0" i="0"/>
                      </a:pPr>
                      <a:r>
                        <a:rPr dirty="0">
                          <a:latin typeface="Calibri"/>
                          <a:ea typeface="Calibri"/>
                          <a:cs typeface="Calibri"/>
                        </a:rPr>
                        <a:t>3,266,733</a:t>
                      </a:r>
                    </a:p>
                  </a:txBody>
                  <a:tcPr marL="12700" marR="12700" marT="12700" marB="12700" anchor="ctr" horzOverflow="overflow">
                    <a:lnL w="12700">
                      <a:miter lim="400000"/>
                    </a:lnL>
                    <a:lnR w="12700">
                      <a:miter lim="400000"/>
                    </a:lnR>
                    <a:lnT w="12700">
                      <a:solidFill>
                        <a:srgbClr val="000000"/>
                      </a:solidFill>
                      <a:round/>
                    </a:lnT>
                    <a:lnB w="12700">
                      <a:miter lim="400000"/>
                    </a:lnB>
                    <a:solidFill>
                      <a:srgbClr val="E8ECF4"/>
                    </a:solidFill>
                  </a:tcPr>
                </a:tc>
                <a:tc>
                  <a:txBody>
                    <a:bodyPr/>
                    <a:lstStyle/>
                    <a:p>
                      <a:pPr lvl="0" algn="ctr" defTabSz="457200">
                        <a:defRPr sz="1800" b="0" i="0"/>
                      </a:pPr>
                      <a:r>
                        <a:rPr dirty="0">
                          <a:latin typeface="Calibri"/>
                          <a:ea typeface="Calibri"/>
                          <a:cs typeface="Calibri"/>
                        </a:rPr>
                        <a:t>336</a:t>
                      </a:r>
                    </a:p>
                  </a:txBody>
                  <a:tcPr marL="12700" marR="12700" marT="12700" marB="12700" anchor="ctr" horzOverflow="overflow">
                    <a:lnL w="12700">
                      <a:miter lim="400000"/>
                    </a:lnL>
                    <a:lnR w="12700">
                      <a:miter lim="400000"/>
                    </a:lnR>
                    <a:lnT w="12700">
                      <a:solidFill>
                        <a:srgbClr val="000000"/>
                      </a:solidFill>
                      <a:round/>
                    </a:lnT>
                    <a:lnB w="12700">
                      <a:miter lim="400000"/>
                    </a:lnB>
                    <a:solidFill>
                      <a:srgbClr val="E8ECF4"/>
                    </a:solidFill>
                  </a:tcPr>
                </a:tc>
                <a:tc>
                  <a:txBody>
                    <a:bodyPr/>
                    <a:lstStyle/>
                    <a:p>
                      <a:pPr lvl="0" algn="ctr" defTabSz="457200">
                        <a:defRPr sz="1800" b="0" i="0"/>
                      </a:pPr>
                      <a:r>
                        <a:rPr dirty="0">
                          <a:latin typeface="Calibri"/>
                          <a:ea typeface="Calibri"/>
                          <a:cs typeface="Calibri"/>
                        </a:rPr>
                        <a:t>10.3</a:t>
                      </a:r>
                    </a:p>
                  </a:txBody>
                  <a:tcPr marL="12700" marR="12700" marT="12700" marB="12700" anchor="ctr" horzOverflow="overflow">
                    <a:lnL w="12700">
                      <a:miter lim="400000"/>
                    </a:lnL>
                    <a:lnR w="12700">
                      <a:miter lim="400000"/>
                    </a:lnR>
                    <a:lnT w="12700">
                      <a:solidFill>
                        <a:srgbClr val="000000"/>
                      </a:solidFill>
                      <a:round/>
                    </a:lnT>
                    <a:lnB w="12700">
                      <a:miter lim="400000"/>
                    </a:lnB>
                    <a:solidFill>
                      <a:srgbClr val="E8ECF4"/>
                    </a:solidFill>
                  </a:tcPr>
                </a:tc>
                <a:extLst>
                  <a:ext uri="{0D108BD9-81ED-4DB2-BD59-A6C34878D82A}">
                    <a16:rowId xmlns:a16="http://schemas.microsoft.com/office/drawing/2014/main" val="10002"/>
                  </a:ext>
                </a:extLst>
              </a:tr>
              <a:tr h="386506">
                <a:tc>
                  <a:txBody>
                    <a:bodyPr/>
                    <a:lstStyle/>
                    <a:p>
                      <a:pPr lvl="0" indent="115887" algn="l" defTabSz="457200">
                        <a:defRPr sz="1800" b="0" i="0"/>
                      </a:pPr>
                      <a:r>
                        <a:rPr dirty="0">
                          <a:latin typeface="Calibri"/>
                          <a:ea typeface="Calibri"/>
                          <a:cs typeface="Calibri"/>
                        </a:rPr>
                        <a:t>Texas</a:t>
                      </a:r>
                    </a:p>
                  </a:txBody>
                  <a:tcPr marL="12700" marR="12700" marT="12700" marB="12700" anchor="ctr" horzOverflow="overflow">
                    <a:lnL w="12700">
                      <a:miter lim="400000"/>
                    </a:lnL>
                    <a:lnR w="12700">
                      <a:miter lim="400000"/>
                    </a:lnR>
                    <a:lnT w="12700">
                      <a:miter lim="400000"/>
                    </a:lnT>
                    <a:lnB w="12700">
                      <a:miter lim="400000"/>
                    </a:lnB>
                    <a:solidFill>
                      <a:srgbClr val="CFD7E7"/>
                    </a:solidFill>
                  </a:tcPr>
                </a:tc>
                <a:tc>
                  <a:txBody>
                    <a:bodyPr/>
                    <a:lstStyle/>
                    <a:p>
                      <a:pPr lvl="0" algn="ctr" defTabSz="457200">
                        <a:defRPr sz="1800" b="0" i="0"/>
                      </a:pPr>
                      <a:r>
                        <a:rPr dirty="0">
                          <a:latin typeface="Calibri"/>
                          <a:ea typeface="Calibri"/>
                          <a:cs typeface="Calibri"/>
                        </a:rPr>
                        <a:t>2,386,792</a:t>
                      </a:r>
                    </a:p>
                  </a:txBody>
                  <a:tcPr marL="12700" marR="12700" marT="12700" marB="12700" anchor="ctr" horzOverflow="overflow">
                    <a:lnL w="12700">
                      <a:miter lim="400000"/>
                    </a:lnL>
                    <a:lnR w="12700">
                      <a:miter lim="400000"/>
                    </a:lnR>
                    <a:lnT w="12700">
                      <a:miter lim="400000"/>
                    </a:lnT>
                    <a:lnB w="12700">
                      <a:miter lim="400000"/>
                    </a:lnB>
                    <a:solidFill>
                      <a:srgbClr val="CFD7E7"/>
                    </a:solidFill>
                  </a:tcPr>
                </a:tc>
                <a:tc>
                  <a:txBody>
                    <a:bodyPr/>
                    <a:lstStyle/>
                    <a:p>
                      <a:pPr lvl="0" algn="ctr" defTabSz="457200">
                        <a:defRPr sz="1800" b="0" i="0"/>
                      </a:pPr>
                      <a:r>
                        <a:rPr dirty="0">
                          <a:latin typeface="Calibri"/>
                          <a:ea typeface="Calibri"/>
                          <a:cs typeface="Calibri"/>
                        </a:rPr>
                        <a:t>405</a:t>
                      </a:r>
                    </a:p>
                  </a:txBody>
                  <a:tcPr marL="12700" marR="12700" marT="12700" marB="12700" anchor="ctr" horzOverflow="overflow">
                    <a:lnL w="12700">
                      <a:miter lim="400000"/>
                    </a:lnL>
                    <a:lnR w="12700">
                      <a:miter lim="400000"/>
                    </a:lnR>
                    <a:lnT w="12700">
                      <a:miter lim="400000"/>
                    </a:lnT>
                    <a:lnB w="12700">
                      <a:miter lim="400000"/>
                    </a:lnB>
                    <a:solidFill>
                      <a:srgbClr val="CFD7E7"/>
                    </a:solidFill>
                  </a:tcPr>
                </a:tc>
                <a:tc>
                  <a:txBody>
                    <a:bodyPr/>
                    <a:lstStyle/>
                    <a:p>
                      <a:pPr lvl="0" algn="ctr" defTabSz="457200">
                        <a:defRPr sz="1800" b="0" i="0"/>
                      </a:pPr>
                      <a:r>
                        <a:rPr dirty="0">
                          <a:solidFill>
                            <a:srgbClr val="FF0000"/>
                          </a:solidFill>
                          <a:latin typeface="Calibri"/>
                          <a:ea typeface="Calibri"/>
                          <a:cs typeface="Calibri"/>
                        </a:rPr>
                        <a:t>17.0</a:t>
                      </a:r>
                    </a:p>
                  </a:txBody>
                  <a:tcPr marL="12700" marR="12700" marT="12700" marB="12700" anchor="ctr" horzOverflow="overflow">
                    <a:lnL w="12700">
                      <a:miter lim="400000"/>
                    </a:lnL>
                    <a:lnR w="12700">
                      <a:miter lim="400000"/>
                    </a:lnR>
                    <a:lnT w="12700">
                      <a:miter lim="400000"/>
                    </a:lnT>
                    <a:lnB w="12700">
                      <a:miter lim="400000"/>
                    </a:lnB>
                    <a:solidFill>
                      <a:srgbClr val="CFD7E7"/>
                    </a:solidFill>
                  </a:tcPr>
                </a:tc>
                <a:extLst>
                  <a:ext uri="{0D108BD9-81ED-4DB2-BD59-A6C34878D82A}">
                    <a16:rowId xmlns:a16="http://schemas.microsoft.com/office/drawing/2014/main" val="10003"/>
                  </a:ext>
                </a:extLst>
              </a:tr>
              <a:tr h="386506">
                <a:tc>
                  <a:txBody>
                    <a:bodyPr/>
                    <a:lstStyle/>
                    <a:p>
                      <a:pPr lvl="0" indent="115887" algn="l" defTabSz="457200">
                        <a:defRPr sz="1800" b="0" i="0"/>
                      </a:pPr>
                      <a:r>
                        <a:rPr dirty="0">
                          <a:latin typeface="Calibri"/>
                          <a:ea typeface="Calibri"/>
                          <a:cs typeface="Calibri"/>
                        </a:rPr>
                        <a:t>New York</a:t>
                      </a:r>
                    </a:p>
                  </a:txBody>
                  <a:tcPr marL="12700" marR="12700" marT="12700" marB="12700" anchor="ctr" horzOverflow="overflow">
                    <a:lnL w="12700">
                      <a:miter lim="400000"/>
                    </a:lnL>
                    <a:lnR w="12700">
                      <a:miter lim="400000"/>
                    </a:lnR>
                    <a:lnT w="12700">
                      <a:miter lim="400000"/>
                    </a:lnT>
                    <a:lnB w="12700">
                      <a:miter lim="400000"/>
                    </a:lnB>
                    <a:solidFill>
                      <a:srgbClr val="E8ECF4"/>
                    </a:solidFill>
                  </a:tcPr>
                </a:tc>
                <a:tc>
                  <a:txBody>
                    <a:bodyPr/>
                    <a:lstStyle/>
                    <a:p>
                      <a:pPr lvl="0" algn="ctr" defTabSz="457200">
                        <a:defRPr sz="1800" b="0" i="0"/>
                      </a:pPr>
                      <a:r>
                        <a:rPr dirty="0">
                          <a:latin typeface="Calibri"/>
                          <a:ea typeface="Calibri"/>
                          <a:cs typeface="Calibri"/>
                        </a:rPr>
                        <a:t>1,492,774</a:t>
                      </a:r>
                    </a:p>
                  </a:txBody>
                  <a:tcPr marL="12700" marR="12700" marT="12700" marB="12700" anchor="ctr" horzOverflow="overflow">
                    <a:lnL w="12700">
                      <a:miter lim="400000"/>
                    </a:lnL>
                    <a:lnR w="12700">
                      <a:miter lim="400000"/>
                    </a:lnR>
                    <a:lnT w="12700">
                      <a:miter lim="400000"/>
                    </a:lnT>
                    <a:lnB w="12700">
                      <a:miter lim="400000"/>
                    </a:lnB>
                    <a:solidFill>
                      <a:srgbClr val="E8ECF4"/>
                    </a:solidFill>
                  </a:tcPr>
                </a:tc>
                <a:tc>
                  <a:txBody>
                    <a:bodyPr/>
                    <a:lstStyle/>
                    <a:p>
                      <a:pPr lvl="0" algn="ctr" defTabSz="457200">
                        <a:defRPr sz="1800" b="0" i="0"/>
                      </a:pPr>
                      <a:r>
                        <a:rPr dirty="0">
                          <a:latin typeface="Calibri"/>
                          <a:ea typeface="Calibri"/>
                          <a:cs typeface="Calibri"/>
                        </a:rPr>
                        <a:t>305</a:t>
                      </a:r>
                    </a:p>
                  </a:txBody>
                  <a:tcPr marL="12700" marR="12700" marT="12700" marB="12700" anchor="ctr" horzOverflow="overflow">
                    <a:lnL w="12700">
                      <a:miter lim="400000"/>
                    </a:lnL>
                    <a:lnR w="12700">
                      <a:miter lim="400000"/>
                    </a:lnR>
                    <a:lnT w="12700">
                      <a:miter lim="400000"/>
                    </a:lnT>
                    <a:lnB w="12700">
                      <a:miter lim="400000"/>
                    </a:lnB>
                    <a:solidFill>
                      <a:srgbClr val="E8ECF4"/>
                    </a:solidFill>
                  </a:tcPr>
                </a:tc>
                <a:tc>
                  <a:txBody>
                    <a:bodyPr/>
                    <a:lstStyle/>
                    <a:p>
                      <a:pPr lvl="0" algn="ctr" defTabSz="457200">
                        <a:defRPr sz="1800" b="0" i="0"/>
                      </a:pPr>
                      <a:r>
                        <a:rPr dirty="0">
                          <a:solidFill>
                            <a:srgbClr val="FF0000"/>
                          </a:solidFill>
                          <a:latin typeface="Calibri"/>
                          <a:ea typeface="Calibri"/>
                          <a:cs typeface="Calibri"/>
                        </a:rPr>
                        <a:t>20.4</a:t>
                      </a:r>
                    </a:p>
                  </a:txBody>
                  <a:tcPr marL="12700" marR="12700" marT="12700" marB="12700" anchor="ctr" horzOverflow="overflow">
                    <a:lnL w="12700">
                      <a:miter lim="400000"/>
                    </a:lnL>
                    <a:lnR w="12700">
                      <a:miter lim="400000"/>
                    </a:lnR>
                    <a:lnT w="12700">
                      <a:miter lim="400000"/>
                    </a:lnT>
                    <a:lnB w="12700">
                      <a:miter lim="400000"/>
                    </a:lnB>
                    <a:solidFill>
                      <a:srgbClr val="E8ECF4"/>
                    </a:solidFill>
                  </a:tcPr>
                </a:tc>
                <a:extLst>
                  <a:ext uri="{0D108BD9-81ED-4DB2-BD59-A6C34878D82A}">
                    <a16:rowId xmlns:a16="http://schemas.microsoft.com/office/drawing/2014/main" val="10004"/>
                  </a:ext>
                </a:extLst>
              </a:tr>
              <a:tr h="386506">
                <a:tc>
                  <a:txBody>
                    <a:bodyPr/>
                    <a:lstStyle/>
                    <a:p>
                      <a:pPr lvl="0" indent="115887" algn="l" defTabSz="457200">
                        <a:defRPr sz="1800" b="0" i="0"/>
                      </a:pPr>
                      <a:r>
                        <a:rPr dirty="0">
                          <a:latin typeface="Calibri"/>
                          <a:ea typeface="Calibri"/>
                          <a:cs typeface="Calibri"/>
                        </a:rPr>
                        <a:t>Florida</a:t>
                      </a:r>
                    </a:p>
                  </a:txBody>
                  <a:tcPr marL="12700" marR="12700" marT="12700" marB="12700" anchor="ctr" horzOverflow="overflow">
                    <a:lnL w="12700">
                      <a:miter lim="400000"/>
                    </a:lnL>
                    <a:lnR w="12700">
                      <a:miter lim="400000"/>
                    </a:lnR>
                    <a:lnT w="12700">
                      <a:miter lim="400000"/>
                    </a:lnT>
                    <a:lnB w="12700">
                      <a:miter lim="400000"/>
                    </a:lnB>
                    <a:solidFill>
                      <a:srgbClr val="CFD7E7"/>
                    </a:solidFill>
                  </a:tcPr>
                </a:tc>
                <a:tc>
                  <a:txBody>
                    <a:bodyPr/>
                    <a:lstStyle/>
                    <a:p>
                      <a:pPr lvl="0" algn="ctr" defTabSz="457200">
                        <a:defRPr sz="1800" b="0" i="0"/>
                      </a:pPr>
                      <a:r>
                        <a:rPr dirty="0">
                          <a:latin typeface="Calibri"/>
                          <a:ea typeface="Calibri"/>
                          <a:cs typeface="Calibri"/>
                        </a:rPr>
                        <a:t>1,369,636</a:t>
                      </a:r>
                    </a:p>
                  </a:txBody>
                  <a:tcPr marL="12700" marR="12700" marT="12700" marB="12700" anchor="ctr" horzOverflow="overflow">
                    <a:lnL w="12700">
                      <a:miter lim="400000"/>
                    </a:lnL>
                    <a:lnR w="12700">
                      <a:miter lim="400000"/>
                    </a:lnR>
                    <a:lnT w="12700">
                      <a:miter lim="400000"/>
                    </a:lnT>
                    <a:lnB w="12700">
                      <a:miter lim="400000"/>
                    </a:lnB>
                    <a:solidFill>
                      <a:srgbClr val="CFD7E7"/>
                    </a:solidFill>
                  </a:tcPr>
                </a:tc>
                <a:tc>
                  <a:txBody>
                    <a:bodyPr/>
                    <a:lstStyle/>
                    <a:p>
                      <a:pPr lvl="0" algn="ctr" defTabSz="457200">
                        <a:defRPr sz="1800" b="0" i="0"/>
                      </a:pPr>
                      <a:r>
                        <a:rPr dirty="0">
                          <a:latin typeface="Calibri"/>
                          <a:ea typeface="Calibri"/>
                          <a:cs typeface="Calibri"/>
                        </a:rPr>
                        <a:t>275</a:t>
                      </a:r>
                    </a:p>
                  </a:txBody>
                  <a:tcPr marL="12700" marR="12700" marT="12700" marB="12700" anchor="ctr" horzOverflow="overflow">
                    <a:lnL w="12700">
                      <a:miter lim="400000"/>
                    </a:lnL>
                    <a:lnR w="12700">
                      <a:miter lim="400000"/>
                    </a:lnR>
                    <a:lnT w="12700">
                      <a:miter lim="400000"/>
                    </a:lnT>
                    <a:lnB w="12700">
                      <a:miter lim="400000"/>
                    </a:lnB>
                    <a:solidFill>
                      <a:srgbClr val="CFD7E7"/>
                    </a:solidFill>
                  </a:tcPr>
                </a:tc>
                <a:tc>
                  <a:txBody>
                    <a:bodyPr/>
                    <a:lstStyle/>
                    <a:p>
                      <a:pPr lvl="0" algn="ctr" defTabSz="457200">
                        <a:defRPr sz="1800" b="0" i="0"/>
                      </a:pPr>
                      <a:r>
                        <a:rPr dirty="0">
                          <a:solidFill>
                            <a:srgbClr val="FF0000"/>
                          </a:solidFill>
                          <a:latin typeface="Calibri"/>
                          <a:ea typeface="Calibri"/>
                          <a:cs typeface="Calibri"/>
                        </a:rPr>
                        <a:t>20.1</a:t>
                      </a:r>
                    </a:p>
                  </a:txBody>
                  <a:tcPr marL="12700" marR="12700" marT="12700" marB="12700" anchor="ctr" horzOverflow="overflow">
                    <a:lnL w="12700">
                      <a:miter lim="400000"/>
                    </a:lnL>
                    <a:lnR w="12700">
                      <a:miter lim="400000"/>
                    </a:lnR>
                    <a:lnT w="12700">
                      <a:miter lim="400000"/>
                    </a:lnT>
                    <a:lnB w="12700">
                      <a:miter lim="400000"/>
                    </a:lnB>
                    <a:solidFill>
                      <a:srgbClr val="CFD7E7"/>
                    </a:solidFill>
                  </a:tcPr>
                </a:tc>
                <a:extLst>
                  <a:ext uri="{0D108BD9-81ED-4DB2-BD59-A6C34878D82A}">
                    <a16:rowId xmlns:a16="http://schemas.microsoft.com/office/drawing/2014/main" val="10005"/>
                  </a:ext>
                </a:extLst>
              </a:tr>
              <a:tr h="386506">
                <a:tc>
                  <a:txBody>
                    <a:bodyPr/>
                    <a:lstStyle/>
                    <a:p>
                      <a:pPr lvl="0" indent="115887" algn="l" defTabSz="457200">
                        <a:defRPr sz="1800" b="0" i="0"/>
                      </a:pPr>
                      <a:r>
                        <a:rPr dirty="0">
                          <a:latin typeface="Calibri"/>
                          <a:ea typeface="Calibri"/>
                          <a:cs typeface="Calibri"/>
                        </a:rPr>
                        <a:t>Illinois</a:t>
                      </a:r>
                    </a:p>
                  </a:txBody>
                  <a:tcPr marL="12700" marR="12700" marT="12700" marB="12700" anchor="ctr" horzOverflow="overflow">
                    <a:lnL w="12700">
                      <a:miter lim="400000"/>
                    </a:lnL>
                    <a:lnR w="12700">
                      <a:miter lim="400000"/>
                    </a:lnR>
                    <a:lnT w="12700">
                      <a:miter lim="400000"/>
                    </a:lnT>
                    <a:lnB w="12700">
                      <a:miter lim="400000"/>
                    </a:lnB>
                    <a:solidFill>
                      <a:srgbClr val="E8ECF4"/>
                    </a:solidFill>
                  </a:tcPr>
                </a:tc>
                <a:tc>
                  <a:txBody>
                    <a:bodyPr/>
                    <a:lstStyle/>
                    <a:p>
                      <a:pPr lvl="0" algn="ctr" defTabSz="457200">
                        <a:defRPr sz="1800" b="0" i="0"/>
                      </a:pPr>
                      <a:r>
                        <a:rPr dirty="0">
                          <a:latin typeface="Calibri"/>
                          <a:ea typeface="Calibri"/>
                          <a:cs typeface="Calibri"/>
                        </a:rPr>
                        <a:t>1,053,586</a:t>
                      </a:r>
                    </a:p>
                  </a:txBody>
                  <a:tcPr marL="12700" marR="12700" marT="12700" marB="12700" anchor="ctr" horzOverflow="overflow">
                    <a:lnL w="12700">
                      <a:miter lim="400000"/>
                    </a:lnL>
                    <a:lnR w="12700">
                      <a:miter lim="400000"/>
                    </a:lnR>
                    <a:lnT w="12700">
                      <a:miter lim="400000"/>
                    </a:lnT>
                    <a:lnB w="12700">
                      <a:miter lim="400000"/>
                    </a:lnB>
                    <a:solidFill>
                      <a:srgbClr val="E8ECF4"/>
                    </a:solidFill>
                  </a:tcPr>
                </a:tc>
                <a:tc>
                  <a:txBody>
                    <a:bodyPr/>
                    <a:lstStyle/>
                    <a:p>
                      <a:pPr lvl="0" algn="ctr" defTabSz="457200">
                        <a:defRPr sz="1800" b="0" i="0"/>
                      </a:pPr>
                      <a:r>
                        <a:rPr dirty="0">
                          <a:latin typeface="Calibri"/>
                          <a:ea typeface="Calibri"/>
                          <a:cs typeface="Calibri"/>
                        </a:rPr>
                        <a:t>104</a:t>
                      </a:r>
                    </a:p>
                  </a:txBody>
                  <a:tcPr marL="12700" marR="12700" marT="12700" marB="12700" anchor="ctr" horzOverflow="overflow">
                    <a:lnL w="12700">
                      <a:miter lim="400000"/>
                    </a:lnL>
                    <a:lnR w="12700">
                      <a:miter lim="400000"/>
                    </a:lnR>
                    <a:lnT w="12700">
                      <a:miter lim="400000"/>
                    </a:lnT>
                    <a:lnB w="12700">
                      <a:miter lim="400000"/>
                    </a:lnB>
                    <a:solidFill>
                      <a:srgbClr val="E8ECF4"/>
                    </a:solidFill>
                  </a:tcPr>
                </a:tc>
                <a:tc>
                  <a:txBody>
                    <a:bodyPr/>
                    <a:lstStyle/>
                    <a:p>
                      <a:pPr lvl="0" algn="ctr" defTabSz="457200">
                        <a:defRPr sz="1800" b="0" i="0"/>
                      </a:pPr>
                      <a:r>
                        <a:rPr dirty="0">
                          <a:latin typeface="Calibri"/>
                          <a:ea typeface="Calibri"/>
                          <a:cs typeface="Calibri"/>
                        </a:rPr>
                        <a:t>9.9</a:t>
                      </a:r>
                    </a:p>
                  </a:txBody>
                  <a:tcPr marL="12700" marR="12700" marT="12700" marB="12700" anchor="ctr" horzOverflow="overflow">
                    <a:lnL w="12700">
                      <a:miter lim="400000"/>
                    </a:lnL>
                    <a:lnR w="12700">
                      <a:miter lim="400000"/>
                    </a:lnR>
                    <a:lnT w="12700">
                      <a:miter lim="400000"/>
                    </a:lnT>
                    <a:lnB w="12700">
                      <a:miter lim="400000"/>
                    </a:lnB>
                    <a:solidFill>
                      <a:srgbClr val="E8ECF4"/>
                    </a:solidFill>
                  </a:tcPr>
                </a:tc>
                <a:extLst>
                  <a:ext uri="{0D108BD9-81ED-4DB2-BD59-A6C34878D82A}">
                    <a16:rowId xmlns:a16="http://schemas.microsoft.com/office/drawing/2014/main" val="10006"/>
                  </a:ext>
                </a:extLst>
              </a:tr>
              <a:tr h="386506">
                <a:tc>
                  <a:txBody>
                    <a:bodyPr/>
                    <a:lstStyle/>
                    <a:p>
                      <a:pPr lvl="0" indent="115887" algn="l" defTabSz="457200">
                        <a:defRPr sz="1800" b="0" i="0"/>
                      </a:pPr>
                      <a:r>
                        <a:rPr dirty="0">
                          <a:latin typeface="Calibri"/>
                          <a:ea typeface="Calibri"/>
                          <a:cs typeface="Calibri"/>
                        </a:rPr>
                        <a:t>Pennsylvania</a:t>
                      </a:r>
                    </a:p>
                  </a:txBody>
                  <a:tcPr marL="12700" marR="12700" marT="12700" marB="12700" anchor="ctr" horzOverflow="overflow">
                    <a:lnL w="12700">
                      <a:miter lim="400000"/>
                    </a:lnL>
                    <a:lnR w="12700">
                      <a:miter lim="400000"/>
                    </a:lnR>
                    <a:lnT w="12700">
                      <a:miter lim="400000"/>
                    </a:lnT>
                    <a:lnB w="12700">
                      <a:miter lim="400000"/>
                    </a:lnB>
                    <a:solidFill>
                      <a:srgbClr val="CFD7E7"/>
                    </a:solidFill>
                  </a:tcPr>
                </a:tc>
                <a:tc>
                  <a:txBody>
                    <a:bodyPr/>
                    <a:lstStyle/>
                    <a:p>
                      <a:pPr lvl="0" algn="ctr" defTabSz="457200">
                        <a:defRPr sz="1800" b="0" i="0"/>
                      </a:pPr>
                      <a:r>
                        <a:rPr dirty="0">
                          <a:latin typeface="Calibri"/>
                          <a:ea typeface="Calibri"/>
                          <a:cs typeface="Calibri"/>
                        </a:rPr>
                        <a:t>884,214</a:t>
                      </a:r>
                    </a:p>
                  </a:txBody>
                  <a:tcPr marL="12700" marR="12700" marT="12700" marB="12700" anchor="ctr" horzOverflow="overflow">
                    <a:lnL w="12700">
                      <a:miter lim="400000"/>
                    </a:lnL>
                    <a:lnR w="12700">
                      <a:miter lim="400000"/>
                    </a:lnR>
                    <a:lnT w="12700">
                      <a:miter lim="400000"/>
                    </a:lnT>
                    <a:lnB w="12700">
                      <a:miter lim="400000"/>
                    </a:lnB>
                    <a:solidFill>
                      <a:srgbClr val="CFD7E7"/>
                    </a:solidFill>
                  </a:tcPr>
                </a:tc>
                <a:tc>
                  <a:txBody>
                    <a:bodyPr/>
                    <a:lstStyle/>
                    <a:p>
                      <a:pPr lvl="0" algn="ctr" defTabSz="457200">
                        <a:defRPr sz="1800" b="0" i="0"/>
                      </a:pPr>
                      <a:r>
                        <a:rPr dirty="0">
                          <a:latin typeface="Calibri"/>
                          <a:ea typeface="Calibri"/>
                          <a:cs typeface="Calibri"/>
                        </a:rPr>
                        <a:t>130</a:t>
                      </a:r>
                    </a:p>
                  </a:txBody>
                  <a:tcPr marL="12700" marR="12700" marT="12700" marB="12700" anchor="ctr" horzOverflow="overflow">
                    <a:lnL w="12700">
                      <a:miter lim="400000"/>
                    </a:lnL>
                    <a:lnR w="12700">
                      <a:miter lim="400000"/>
                    </a:lnR>
                    <a:lnT w="12700">
                      <a:miter lim="400000"/>
                    </a:lnT>
                    <a:lnB w="12700">
                      <a:miter lim="400000"/>
                    </a:lnB>
                    <a:solidFill>
                      <a:srgbClr val="CFD7E7"/>
                    </a:solidFill>
                  </a:tcPr>
                </a:tc>
                <a:tc>
                  <a:txBody>
                    <a:bodyPr/>
                    <a:lstStyle/>
                    <a:p>
                      <a:pPr lvl="0" algn="ctr" defTabSz="457200">
                        <a:defRPr sz="1800" b="0" i="0"/>
                      </a:pPr>
                      <a:r>
                        <a:rPr dirty="0">
                          <a:latin typeface="Calibri"/>
                          <a:ea typeface="Calibri"/>
                          <a:cs typeface="Calibri"/>
                        </a:rPr>
                        <a:t>14.7</a:t>
                      </a:r>
                    </a:p>
                  </a:txBody>
                  <a:tcPr marL="12700" marR="12700" marT="12700" marB="12700" anchor="ctr" horzOverflow="overflow">
                    <a:lnL w="12700">
                      <a:miter lim="400000"/>
                    </a:lnL>
                    <a:lnR w="12700">
                      <a:miter lim="400000"/>
                    </a:lnR>
                    <a:lnT w="12700">
                      <a:miter lim="400000"/>
                    </a:lnT>
                    <a:lnB w="12700">
                      <a:miter lim="400000"/>
                    </a:lnB>
                    <a:solidFill>
                      <a:srgbClr val="CFD7E7"/>
                    </a:solidFill>
                  </a:tcPr>
                </a:tc>
                <a:extLst>
                  <a:ext uri="{0D108BD9-81ED-4DB2-BD59-A6C34878D82A}">
                    <a16:rowId xmlns:a16="http://schemas.microsoft.com/office/drawing/2014/main" val="10007"/>
                  </a:ext>
                </a:extLst>
              </a:tr>
              <a:tr h="386506">
                <a:tc>
                  <a:txBody>
                    <a:bodyPr/>
                    <a:lstStyle/>
                    <a:p>
                      <a:pPr lvl="0" indent="115887" algn="l" defTabSz="457200">
                        <a:defRPr sz="1800" b="0" i="0"/>
                      </a:pPr>
                      <a:r>
                        <a:rPr dirty="0">
                          <a:latin typeface="Calibri"/>
                          <a:ea typeface="Calibri"/>
                          <a:cs typeface="Calibri"/>
                        </a:rPr>
                        <a:t>Ohio</a:t>
                      </a:r>
                    </a:p>
                  </a:txBody>
                  <a:tcPr marL="12700" marR="12700" marT="12700" marB="12700" anchor="ctr" horzOverflow="overflow">
                    <a:lnL w="12700">
                      <a:miter lim="400000"/>
                    </a:lnL>
                    <a:lnR w="12700">
                      <a:miter lim="400000"/>
                    </a:lnR>
                    <a:lnT w="12700">
                      <a:miter lim="400000"/>
                    </a:lnT>
                    <a:lnB w="12700">
                      <a:miter lim="400000"/>
                    </a:lnB>
                    <a:solidFill>
                      <a:srgbClr val="E8ECF4"/>
                    </a:solidFill>
                  </a:tcPr>
                </a:tc>
                <a:tc>
                  <a:txBody>
                    <a:bodyPr/>
                    <a:lstStyle/>
                    <a:p>
                      <a:pPr lvl="0" algn="ctr" defTabSz="457200">
                        <a:defRPr sz="1800" b="0" i="0"/>
                      </a:pPr>
                      <a:r>
                        <a:rPr dirty="0">
                          <a:latin typeface="Calibri"/>
                          <a:ea typeface="Calibri"/>
                          <a:cs typeface="Calibri"/>
                        </a:rPr>
                        <a:t>882,650</a:t>
                      </a:r>
                    </a:p>
                  </a:txBody>
                  <a:tcPr marL="12700" marR="12700" marT="12700" marB="12700" anchor="ctr" horzOverflow="overflow">
                    <a:lnL w="12700">
                      <a:miter lim="400000"/>
                    </a:lnL>
                    <a:lnR w="12700">
                      <a:miter lim="400000"/>
                    </a:lnR>
                    <a:lnT w="12700">
                      <a:miter lim="400000"/>
                    </a:lnT>
                    <a:lnB w="12700">
                      <a:miter lim="400000"/>
                    </a:lnB>
                    <a:solidFill>
                      <a:srgbClr val="E8ECF4"/>
                    </a:solidFill>
                  </a:tcPr>
                </a:tc>
                <a:tc>
                  <a:txBody>
                    <a:bodyPr/>
                    <a:lstStyle/>
                    <a:p>
                      <a:pPr lvl="0" algn="ctr" defTabSz="457200">
                        <a:defRPr sz="1800" b="0" i="0"/>
                      </a:pPr>
                      <a:r>
                        <a:rPr dirty="0">
                          <a:latin typeface="Calibri"/>
                          <a:ea typeface="Calibri"/>
                          <a:cs typeface="Calibri"/>
                        </a:rPr>
                        <a:t>157</a:t>
                      </a:r>
                    </a:p>
                  </a:txBody>
                  <a:tcPr marL="12700" marR="12700" marT="12700" marB="12700" anchor="ctr" horzOverflow="overflow">
                    <a:lnL w="12700">
                      <a:miter lim="400000"/>
                    </a:lnL>
                    <a:lnR w="12700">
                      <a:miter lim="400000"/>
                    </a:lnR>
                    <a:lnT w="12700">
                      <a:miter lim="400000"/>
                    </a:lnT>
                    <a:lnB w="12700">
                      <a:miter lim="400000"/>
                    </a:lnB>
                    <a:solidFill>
                      <a:srgbClr val="E8ECF4"/>
                    </a:solidFill>
                  </a:tcPr>
                </a:tc>
                <a:tc>
                  <a:txBody>
                    <a:bodyPr/>
                    <a:lstStyle/>
                    <a:p>
                      <a:pPr lvl="0" algn="ctr" defTabSz="457200">
                        <a:defRPr sz="1800" b="0" i="0"/>
                      </a:pPr>
                      <a:r>
                        <a:rPr dirty="0">
                          <a:solidFill>
                            <a:srgbClr val="FF0000"/>
                          </a:solidFill>
                          <a:latin typeface="Calibri"/>
                          <a:ea typeface="Calibri"/>
                          <a:cs typeface="Calibri"/>
                        </a:rPr>
                        <a:t>17.8</a:t>
                      </a:r>
                    </a:p>
                  </a:txBody>
                  <a:tcPr marL="12700" marR="12700" marT="12700" marB="12700" anchor="ctr" horzOverflow="overflow">
                    <a:lnL w="12700">
                      <a:miter lim="400000"/>
                    </a:lnL>
                    <a:lnR w="12700">
                      <a:miter lim="400000"/>
                    </a:lnR>
                    <a:lnT w="12700">
                      <a:miter lim="400000"/>
                    </a:lnT>
                    <a:lnB w="12700">
                      <a:miter lim="400000"/>
                    </a:lnB>
                    <a:solidFill>
                      <a:srgbClr val="E8ECF4"/>
                    </a:solidFill>
                  </a:tcPr>
                </a:tc>
                <a:extLst>
                  <a:ext uri="{0D108BD9-81ED-4DB2-BD59-A6C34878D82A}">
                    <a16:rowId xmlns:a16="http://schemas.microsoft.com/office/drawing/2014/main" val="10008"/>
                  </a:ext>
                </a:extLst>
              </a:tr>
              <a:tr h="386506">
                <a:tc>
                  <a:txBody>
                    <a:bodyPr/>
                    <a:lstStyle/>
                    <a:p>
                      <a:pPr lvl="0" indent="115887" algn="l" defTabSz="457200">
                        <a:defRPr sz="1800" b="0" i="0"/>
                      </a:pPr>
                      <a:r>
                        <a:rPr dirty="0">
                          <a:latin typeface="Calibri"/>
                          <a:ea typeface="Calibri"/>
                          <a:cs typeface="Calibri"/>
                        </a:rPr>
                        <a:t>Georgia</a:t>
                      </a:r>
                    </a:p>
                  </a:txBody>
                  <a:tcPr marL="12700" marR="12700" marT="12700" marB="12700" anchor="ctr" horzOverflow="overflow">
                    <a:lnL w="12700">
                      <a:miter lim="400000"/>
                    </a:lnL>
                    <a:lnR w="12700">
                      <a:miter lim="400000"/>
                    </a:lnR>
                    <a:lnT w="12700">
                      <a:miter lim="400000"/>
                    </a:lnT>
                    <a:lnB w="12700">
                      <a:miter lim="400000"/>
                    </a:lnB>
                    <a:solidFill>
                      <a:srgbClr val="CFD7E7"/>
                    </a:solidFill>
                  </a:tcPr>
                </a:tc>
                <a:tc>
                  <a:txBody>
                    <a:bodyPr/>
                    <a:lstStyle/>
                    <a:p>
                      <a:pPr lvl="0" algn="ctr" defTabSz="457200">
                        <a:defRPr sz="1800" b="0" i="0"/>
                      </a:pPr>
                      <a:r>
                        <a:rPr dirty="0">
                          <a:latin typeface="Calibri"/>
                          <a:ea typeface="Calibri"/>
                          <a:cs typeface="Calibri"/>
                        </a:rPr>
                        <a:t>863,897</a:t>
                      </a:r>
                    </a:p>
                  </a:txBody>
                  <a:tcPr marL="12700" marR="12700" marT="12700" marB="12700" anchor="ctr" horzOverflow="overflow">
                    <a:lnL w="12700">
                      <a:miter lim="400000"/>
                    </a:lnL>
                    <a:lnR w="12700">
                      <a:miter lim="400000"/>
                    </a:lnR>
                    <a:lnT w="12700">
                      <a:miter lim="400000"/>
                    </a:lnT>
                    <a:lnB w="12700">
                      <a:miter lim="400000"/>
                    </a:lnB>
                    <a:solidFill>
                      <a:srgbClr val="CFD7E7"/>
                    </a:solidFill>
                  </a:tcPr>
                </a:tc>
                <a:tc>
                  <a:txBody>
                    <a:bodyPr/>
                    <a:lstStyle/>
                    <a:p>
                      <a:pPr lvl="0" algn="ctr" defTabSz="457200">
                        <a:defRPr sz="1800" b="0" i="0"/>
                      </a:pPr>
                      <a:r>
                        <a:rPr dirty="0">
                          <a:latin typeface="Calibri"/>
                          <a:ea typeface="Calibri"/>
                          <a:cs typeface="Calibri"/>
                        </a:rPr>
                        <a:t>168</a:t>
                      </a:r>
                    </a:p>
                  </a:txBody>
                  <a:tcPr marL="12700" marR="12700" marT="12700" marB="12700" anchor="ctr" horzOverflow="overflow">
                    <a:lnL w="12700">
                      <a:miter lim="400000"/>
                    </a:lnL>
                    <a:lnR w="12700">
                      <a:miter lim="400000"/>
                    </a:lnR>
                    <a:lnT w="12700">
                      <a:miter lim="400000"/>
                    </a:lnT>
                    <a:lnB w="12700">
                      <a:miter lim="400000"/>
                    </a:lnB>
                    <a:solidFill>
                      <a:srgbClr val="CFD7E7"/>
                    </a:solidFill>
                  </a:tcPr>
                </a:tc>
                <a:tc>
                  <a:txBody>
                    <a:bodyPr/>
                    <a:lstStyle/>
                    <a:p>
                      <a:pPr lvl="0" algn="ctr" defTabSz="457200">
                        <a:defRPr sz="1800" b="0" i="0"/>
                      </a:pPr>
                      <a:r>
                        <a:rPr dirty="0">
                          <a:solidFill>
                            <a:srgbClr val="FF0000"/>
                          </a:solidFill>
                          <a:latin typeface="Calibri"/>
                          <a:ea typeface="Calibri"/>
                          <a:cs typeface="Calibri"/>
                        </a:rPr>
                        <a:t>19.4</a:t>
                      </a:r>
                    </a:p>
                  </a:txBody>
                  <a:tcPr marL="12700" marR="12700" marT="12700" marB="12700" anchor="ctr" horzOverflow="overflow">
                    <a:lnL w="12700">
                      <a:miter lim="400000"/>
                    </a:lnL>
                    <a:lnR w="12700">
                      <a:miter lim="400000"/>
                    </a:lnR>
                    <a:lnT w="12700">
                      <a:miter lim="400000"/>
                    </a:lnT>
                    <a:lnB w="12700">
                      <a:miter lim="400000"/>
                    </a:lnB>
                    <a:solidFill>
                      <a:srgbClr val="CFD7E7"/>
                    </a:solidFill>
                  </a:tcPr>
                </a:tc>
                <a:extLst>
                  <a:ext uri="{0D108BD9-81ED-4DB2-BD59-A6C34878D82A}">
                    <a16:rowId xmlns:a16="http://schemas.microsoft.com/office/drawing/2014/main" val="10009"/>
                  </a:ext>
                </a:extLst>
              </a:tr>
              <a:tr h="386506">
                <a:tc>
                  <a:txBody>
                    <a:bodyPr/>
                    <a:lstStyle/>
                    <a:p>
                      <a:pPr lvl="0" indent="115887" algn="l" defTabSz="457200">
                        <a:defRPr sz="1800" b="0" i="0"/>
                      </a:pPr>
                      <a:r>
                        <a:rPr dirty="0">
                          <a:latin typeface="Calibri"/>
                          <a:ea typeface="Calibri"/>
                          <a:cs typeface="Calibri"/>
                        </a:rPr>
                        <a:t>North Carolina</a:t>
                      </a:r>
                    </a:p>
                  </a:txBody>
                  <a:tcPr marL="12700" marR="12700" marT="12700" marB="12700" anchor="ctr" horzOverflow="overflow">
                    <a:lnL w="12700">
                      <a:miter lim="400000"/>
                    </a:lnL>
                    <a:lnR w="12700">
                      <a:miter lim="400000"/>
                    </a:lnR>
                    <a:lnT w="12700">
                      <a:miter lim="400000"/>
                    </a:lnT>
                    <a:lnB w="12700">
                      <a:miter lim="400000"/>
                    </a:lnB>
                    <a:solidFill>
                      <a:srgbClr val="E8ECF4"/>
                    </a:solidFill>
                  </a:tcPr>
                </a:tc>
                <a:tc>
                  <a:txBody>
                    <a:bodyPr/>
                    <a:lstStyle/>
                    <a:p>
                      <a:pPr lvl="0" algn="ctr" defTabSz="457200">
                        <a:defRPr sz="1800" b="0" i="0"/>
                      </a:pPr>
                      <a:r>
                        <a:rPr dirty="0">
                          <a:latin typeface="Calibri"/>
                          <a:ea typeface="Calibri"/>
                          <a:cs typeface="Calibri"/>
                        </a:rPr>
                        <a:t>762,026</a:t>
                      </a:r>
                    </a:p>
                  </a:txBody>
                  <a:tcPr marL="12700" marR="12700" marT="12700" marB="12700" anchor="ctr" horzOverflow="overflow">
                    <a:lnL w="12700">
                      <a:miter lim="400000"/>
                    </a:lnL>
                    <a:lnR w="12700">
                      <a:miter lim="400000"/>
                    </a:lnR>
                    <a:lnT w="12700">
                      <a:miter lim="400000"/>
                    </a:lnT>
                    <a:lnB w="12700">
                      <a:miter lim="400000"/>
                    </a:lnB>
                    <a:solidFill>
                      <a:srgbClr val="E8ECF4"/>
                    </a:solidFill>
                  </a:tcPr>
                </a:tc>
                <a:tc>
                  <a:txBody>
                    <a:bodyPr/>
                    <a:lstStyle/>
                    <a:p>
                      <a:pPr lvl="0" algn="ctr" defTabSz="457200">
                        <a:defRPr sz="1800" b="0" i="0"/>
                      </a:pPr>
                      <a:r>
                        <a:rPr dirty="0">
                          <a:latin typeface="Calibri"/>
                          <a:ea typeface="Calibri"/>
                          <a:cs typeface="Calibri"/>
                        </a:rPr>
                        <a:t>86</a:t>
                      </a:r>
                    </a:p>
                  </a:txBody>
                  <a:tcPr marL="12700" marR="12700" marT="12700" marB="12700" anchor="ctr" horzOverflow="overflow">
                    <a:lnL w="12700">
                      <a:miter lim="400000"/>
                    </a:lnL>
                    <a:lnR w="12700">
                      <a:miter lim="400000"/>
                    </a:lnR>
                    <a:lnT w="12700">
                      <a:miter lim="400000"/>
                    </a:lnT>
                    <a:lnB w="12700">
                      <a:miter lim="400000"/>
                    </a:lnB>
                    <a:solidFill>
                      <a:srgbClr val="E8ECF4"/>
                    </a:solidFill>
                  </a:tcPr>
                </a:tc>
                <a:tc>
                  <a:txBody>
                    <a:bodyPr/>
                    <a:lstStyle/>
                    <a:p>
                      <a:pPr lvl="0" algn="ctr" defTabSz="457200">
                        <a:defRPr sz="1800" b="0" i="0"/>
                      </a:pPr>
                      <a:r>
                        <a:rPr dirty="0">
                          <a:latin typeface="Calibri"/>
                          <a:ea typeface="Calibri"/>
                          <a:cs typeface="Calibri"/>
                        </a:rPr>
                        <a:t>11.3</a:t>
                      </a:r>
                    </a:p>
                  </a:txBody>
                  <a:tcPr marL="12700" marR="12700" marT="12700" marB="12700" anchor="ctr" horzOverflow="overflow">
                    <a:lnL w="12700">
                      <a:miter lim="400000"/>
                    </a:lnL>
                    <a:lnR w="12700">
                      <a:miter lim="400000"/>
                    </a:lnR>
                    <a:lnT w="12700">
                      <a:miter lim="400000"/>
                    </a:lnT>
                    <a:lnB w="12700">
                      <a:miter lim="400000"/>
                    </a:lnB>
                    <a:solidFill>
                      <a:srgbClr val="E8ECF4"/>
                    </a:solidFill>
                  </a:tcPr>
                </a:tc>
                <a:extLst>
                  <a:ext uri="{0D108BD9-81ED-4DB2-BD59-A6C34878D82A}">
                    <a16:rowId xmlns:a16="http://schemas.microsoft.com/office/drawing/2014/main" val="10010"/>
                  </a:ext>
                </a:extLst>
              </a:tr>
              <a:tr h="386506">
                <a:tc>
                  <a:txBody>
                    <a:bodyPr/>
                    <a:lstStyle/>
                    <a:p>
                      <a:pPr lvl="0" indent="115887" algn="l" defTabSz="457200">
                        <a:defRPr sz="1800" b="0" i="0"/>
                      </a:pPr>
                      <a:r>
                        <a:rPr dirty="0">
                          <a:latin typeface="Calibri"/>
                          <a:ea typeface="Calibri"/>
                          <a:cs typeface="Calibri"/>
                        </a:rPr>
                        <a:t>Michigan</a:t>
                      </a:r>
                    </a:p>
                  </a:txBody>
                  <a:tcPr marL="12700" marR="12700" marT="12700" marB="12700" anchor="ctr" horzOverflow="overflow">
                    <a:lnL w="12700">
                      <a:miter lim="400000"/>
                    </a:lnL>
                    <a:lnR w="12700">
                      <a:miter lim="400000"/>
                    </a:lnR>
                    <a:lnT w="12700">
                      <a:miter lim="400000"/>
                    </a:lnT>
                    <a:lnB w="12700">
                      <a:solidFill>
                        <a:srgbClr val="000000"/>
                      </a:solidFill>
                      <a:round/>
                    </a:lnB>
                    <a:solidFill>
                      <a:srgbClr val="CFD7E7"/>
                    </a:solidFill>
                  </a:tcPr>
                </a:tc>
                <a:tc>
                  <a:txBody>
                    <a:bodyPr/>
                    <a:lstStyle/>
                    <a:p>
                      <a:pPr lvl="0" algn="ctr" defTabSz="457200">
                        <a:defRPr sz="1800" b="0" i="0"/>
                      </a:pPr>
                      <a:r>
                        <a:rPr dirty="0">
                          <a:latin typeface="Calibri"/>
                          <a:ea typeface="Calibri"/>
                          <a:cs typeface="Calibri"/>
                        </a:rPr>
                        <a:t>733,402</a:t>
                      </a:r>
                    </a:p>
                  </a:txBody>
                  <a:tcPr marL="12700" marR="12700" marT="12700" marB="12700" anchor="ctr" horzOverflow="overflow">
                    <a:lnL w="12700">
                      <a:miter lim="400000"/>
                    </a:lnL>
                    <a:lnR w="12700">
                      <a:miter lim="400000"/>
                    </a:lnR>
                    <a:lnT w="12700">
                      <a:miter lim="400000"/>
                    </a:lnT>
                    <a:lnB w="12700">
                      <a:solidFill>
                        <a:srgbClr val="000000"/>
                      </a:solidFill>
                      <a:round/>
                    </a:lnB>
                    <a:solidFill>
                      <a:srgbClr val="CFD7E7"/>
                    </a:solidFill>
                  </a:tcPr>
                </a:tc>
                <a:tc>
                  <a:txBody>
                    <a:bodyPr/>
                    <a:lstStyle/>
                    <a:p>
                      <a:pPr lvl="0" algn="ctr" defTabSz="457200">
                        <a:defRPr sz="1800" b="0" i="0"/>
                      </a:pPr>
                      <a:r>
                        <a:rPr dirty="0">
                          <a:latin typeface="Calibri"/>
                          <a:ea typeface="Calibri"/>
                          <a:cs typeface="Calibri"/>
                        </a:rPr>
                        <a:t>189</a:t>
                      </a:r>
                    </a:p>
                  </a:txBody>
                  <a:tcPr marL="12700" marR="12700" marT="12700" marB="12700" anchor="ctr" horzOverflow="overflow">
                    <a:lnL w="12700">
                      <a:miter lim="400000"/>
                    </a:lnL>
                    <a:lnR w="12700">
                      <a:miter lim="400000"/>
                    </a:lnR>
                    <a:lnT w="12700">
                      <a:miter lim="400000"/>
                    </a:lnT>
                    <a:lnB w="12700">
                      <a:solidFill>
                        <a:srgbClr val="000000"/>
                      </a:solidFill>
                      <a:round/>
                    </a:lnB>
                    <a:solidFill>
                      <a:srgbClr val="CFD7E7"/>
                    </a:solidFill>
                  </a:tcPr>
                </a:tc>
                <a:tc>
                  <a:txBody>
                    <a:bodyPr/>
                    <a:lstStyle/>
                    <a:p>
                      <a:pPr lvl="0" algn="ctr" defTabSz="457200">
                        <a:defRPr sz="1800" b="0" i="0"/>
                      </a:pPr>
                      <a:r>
                        <a:rPr dirty="0">
                          <a:solidFill>
                            <a:srgbClr val="FF0000"/>
                          </a:solidFill>
                          <a:latin typeface="Calibri"/>
                          <a:ea typeface="Calibri"/>
                          <a:cs typeface="Calibri"/>
                        </a:rPr>
                        <a:t>25.8</a:t>
                      </a:r>
                    </a:p>
                  </a:txBody>
                  <a:tcPr marL="12700" marR="12700" marT="12700" marB="12700" anchor="ctr" horzOverflow="overflow">
                    <a:lnL w="12700">
                      <a:miter lim="400000"/>
                    </a:lnL>
                    <a:lnR w="12700">
                      <a:miter lim="400000"/>
                    </a:lnR>
                    <a:lnT w="12700">
                      <a:miter lim="400000"/>
                    </a:lnT>
                    <a:lnB w="12700">
                      <a:solidFill>
                        <a:srgbClr val="000000"/>
                      </a:solidFill>
                      <a:round/>
                    </a:lnB>
                    <a:solidFill>
                      <a:srgbClr val="CFD7E7"/>
                    </a:solidFill>
                  </a:tcPr>
                </a:tc>
                <a:extLst>
                  <a:ext uri="{0D108BD9-81ED-4DB2-BD59-A6C34878D82A}">
                    <a16:rowId xmlns:a16="http://schemas.microsoft.com/office/drawing/2014/main" val="10011"/>
                  </a:ext>
                </a:extLst>
              </a:tr>
              <a:tr h="386506">
                <a:tc>
                  <a:txBody>
                    <a:bodyPr/>
                    <a:lstStyle/>
                    <a:p>
                      <a:pPr lvl="0" indent="115887" algn="l" defTabSz="457200">
                        <a:defRPr sz="1800" b="0" i="0"/>
                      </a:pPr>
                      <a:r>
                        <a:rPr dirty="0">
                          <a:latin typeface="Calibri"/>
                          <a:ea typeface="Calibri"/>
                          <a:cs typeface="Calibri"/>
                        </a:rPr>
                        <a:t>Louisiana</a:t>
                      </a:r>
                    </a:p>
                  </a:txBody>
                  <a:tcPr marL="12700" marR="12700" marT="12700" marB="12700" anchor="ctr" horzOverflow="overflow">
                    <a:lnL w="12700">
                      <a:miter lim="400000"/>
                    </a:lnL>
                    <a:lnR w="12700">
                      <a:miter lim="400000"/>
                    </a:lnR>
                    <a:lnT w="12700">
                      <a:solidFill>
                        <a:srgbClr val="000000"/>
                      </a:solidFill>
                      <a:round/>
                    </a:lnT>
                    <a:lnB w="12700">
                      <a:miter lim="400000"/>
                    </a:lnB>
                    <a:solidFill>
                      <a:srgbClr val="E8ECF4"/>
                    </a:solidFill>
                  </a:tcPr>
                </a:tc>
                <a:tc>
                  <a:txBody>
                    <a:bodyPr/>
                    <a:lstStyle/>
                    <a:p>
                      <a:pPr lvl="0" algn="ctr" defTabSz="457200">
                        <a:defRPr sz="1800" b="0" i="0"/>
                      </a:pPr>
                      <a:r>
                        <a:rPr dirty="0">
                          <a:latin typeface="Calibri"/>
                          <a:ea typeface="Calibri"/>
                          <a:cs typeface="Calibri"/>
                        </a:rPr>
                        <a:t>383,234</a:t>
                      </a:r>
                    </a:p>
                  </a:txBody>
                  <a:tcPr marL="12700" marR="12700" marT="12700" marB="12700" anchor="ctr" horzOverflow="overflow">
                    <a:lnL w="12700">
                      <a:miter lim="400000"/>
                    </a:lnL>
                    <a:lnR w="12700">
                      <a:miter lim="400000"/>
                    </a:lnR>
                    <a:lnT w="12700">
                      <a:solidFill>
                        <a:srgbClr val="000000"/>
                      </a:solidFill>
                      <a:round/>
                    </a:lnT>
                    <a:lnB w="12700">
                      <a:miter lim="400000"/>
                    </a:lnB>
                    <a:solidFill>
                      <a:srgbClr val="E8ECF4"/>
                    </a:solidFill>
                  </a:tcPr>
                </a:tc>
                <a:tc>
                  <a:txBody>
                    <a:bodyPr/>
                    <a:lstStyle/>
                    <a:p>
                      <a:pPr lvl="0" algn="ctr" defTabSz="457200">
                        <a:defRPr sz="1800" b="0" i="0"/>
                      </a:pPr>
                      <a:r>
                        <a:rPr dirty="0">
                          <a:latin typeface="Calibri"/>
                          <a:ea typeface="Calibri"/>
                          <a:cs typeface="Calibri"/>
                        </a:rPr>
                        <a:t>42</a:t>
                      </a:r>
                    </a:p>
                  </a:txBody>
                  <a:tcPr marL="12700" marR="12700" marT="12700" marB="12700" anchor="ctr" horzOverflow="overflow">
                    <a:lnL w="12700">
                      <a:miter lim="400000"/>
                    </a:lnL>
                    <a:lnR w="12700">
                      <a:miter lim="400000"/>
                    </a:lnR>
                    <a:lnT w="12700">
                      <a:solidFill>
                        <a:srgbClr val="000000"/>
                      </a:solidFill>
                      <a:round/>
                    </a:lnT>
                    <a:lnB w="12700">
                      <a:miter lim="400000"/>
                    </a:lnB>
                    <a:solidFill>
                      <a:srgbClr val="E8ECF4"/>
                    </a:solidFill>
                  </a:tcPr>
                </a:tc>
                <a:tc>
                  <a:txBody>
                    <a:bodyPr/>
                    <a:lstStyle/>
                    <a:p>
                      <a:pPr lvl="0" algn="ctr" defTabSz="457200">
                        <a:defRPr sz="1800" b="0" i="0"/>
                      </a:pPr>
                      <a:r>
                        <a:rPr dirty="0">
                          <a:latin typeface="Calibri"/>
                          <a:ea typeface="Calibri"/>
                          <a:cs typeface="Calibri"/>
                        </a:rPr>
                        <a:t>11.0</a:t>
                      </a:r>
                    </a:p>
                  </a:txBody>
                  <a:tcPr marL="12700" marR="12700" marT="12700" marB="12700" anchor="ctr" horzOverflow="overflow">
                    <a:lnL w="12700">
                      <a:miter lim="400000"/>
                    </a:lnL>
                    <a:lnR w="12700">
                      <a:miter lim="400000"/>
                    </a:lnR>
                    <a:lnT w="12700">
                      <a:solidFill>
                        <a:srgbClr val="000000"/>
                      </a:solidFill>
                      <a:round/>
                    </a:lnT>
                    <a:lnB w="12700">
                      <a:miter lim="400000"/>
                    </a:lnB>
                    <a:solidFill>
                      <a:srgbClr val="E8ECF4"/>
                    </a:solidFill>
                  </a:tcPr>
                </a:tc>
                <a:extLst>
                  <a:ext uri="{0D108BD9-81ED-4DB2-BD59-A6C34878D82A}">
                    <a16:rowId xmlns:a16="http://schemas.microsoft.com/office/drawing/2014/main" val="10012"/>
                  </a:ext>
                </a:extLst>
              </a:tr>
              <a:tr h="386506">
                <a:tc>
                  <a:txBody>
                    <a:bodyPr/>
                    <a:lstStyle/>
                    <a:p>
                      <a:pPr lvl="0" indent="115887" algn="l" defTabSz="457200">
                        <a:defRPr sz="1800" b="0" i="0"/>
                      </a:pPr>
                      <a:r>
                        <a:rPr dirty="0">
                          <a:latin typeface="Calibri"/>
                          <a:ea typeface="Calibri"/>
                          <a:cs typeface="Calibri"/>
                        </a:rPr>
                        <a:t>Oklahoma</a:t>
                      </a:r>
                    </a:p>
                  </a:txBody>
                  <a:tcPr marL="12700" marR="12700" marT="12700" marB="12700" anchor="ctr" horzOverflow="overflow">
                    <a:lnL w="12700">
                      <a:miter lim="400000"/>
                    </a:lnL>
                    <a:lnR w="12700">
                      <a:miter lim="400000"/>
                    </a:lnR>
                    <a:lnT w="12700">
                      <a:miter lim="400000"/>
                    </a:lnT>
                    <a:lnB w="12700">
                      <a:miter lim="400000"/>
                    </a:lnB>
                    <a:solidFill>
                      <a:srgbClr val="CFD7E7"/>
                    </a:solidFill>
                  </a:tcPr>
                </a:tc>
                <a:tc>
                  <a:txBody>
                    <a:bodyPr/>
                    <a:lstStyle/>
                    <a:p>
                      <a:pPr lvl="0" algn="ctr" defTabSz="457200">
                        <a:defRPr sz="1800" b="0" i="0"/>
                      </a:pPr>
                      <a:r>
                        <a:rPr dirty="0">
                          <a:latin typeface="Calibri"/>
                          <a:ea typeface="Calibri"/>
                          <a:cs typeface="Calibri"/>
                        </a:rPr>
                        <a:t>323,454</a:t>
                      </a:r>
                    </a:p>
                  </a:txBody>
                  <a:tcPr marL="12700" marR="12700" marT="12700" marB="12700" anchor="ctr" horzOverflow="overflow">
                    <a:lnL w="12700">
                      <a:miter lim="400000"/>
                    </a:lnL>
                    <a:lnR w="12700">
                      <a:miter lim="400000"/>
                    </a:lnR>
                    <a:lnT w="12700">
                      <a:miter lim="400000"/>
                    </a:lnT>
                    <a:lnB w="12700">
                      <a:miter lim="400000"/>
                    </a:lnB>
                    <a:solidFill>
                      <a:srgbClr val="CFD7E7"/>
                    </a:solidFill>
                  </a:tcPr>
                </a:tc>
                <a:tc>
                  <a:txBody>
                    <a:bodyPr/>
                    <a:lstStyle/>
                    <a:p>
                      <a:pPr lvl="0" algn="ctr" defTabSz="457200">
                        <a:defRPr sz="1800" b="0" i="0"/>
                      </a:pPr>
                      <a:r>
                        <a:rPr dirty="0">
                          <a:latin typeface="Calibri"/>
                          <a:ea typeface="Calibri"/>
                          <a:cs typeface="Calibri"/>
                        </a:rPr>
                        <a:t>97</a:t>
                      </a:r>
                    </a:p>
                  </a:txBody>
                  <a:tcPr marL="12700" marR="12700" marT="12700" marB="12700" anchor="ctr" horzOverflow="overflow">
                    <a:lnL w="12700">
                      <a:miter lim="400000"/>
                    </a:lnL>
                    <a:lnR w="12700">
                      <a:miter lim="400000"/>
                    </a:lnR>
                    <a:lnT w="12700">
                      <a:miter lim="400000"/>
                    </a:lnT>
                    <a:lnB w="12700">
                      <a:miter lim="400000"/>
                    </a:lnB>
                    <a:solidFill>
                      <a:srgbClr val="CFD7E7"/>
                    </a:solidFill>
                  </a:tcPr>
                </a:tc>
                <a:tc>
                  <a:txBody>
                    <a:bodyPr/>
                    <a:lstStyle/>
                    <a:p>
                      <a:pPr lvl="0" algn="ctr" defTabSz="457200">
                        <a:defRPr sz="1800" b="0" i="0"/>
                      </a:pPr>
                      <a:r>
                        <a:rPr dirty="0">
                          <a:solidFill>
                            <a:srgbClr val="FF0000"/>
                          </a:solidFill>
                          <a:latin typeface="Calibri"/>
                          <a:ea typeface="Calibri"/>
                          <a:cs typeface="Calibri"/>
                        </a:rPr>
                        <a:t>30.0</a:t>
                      </a:r>
                    </a:p>
                  </a:txBody>
                  <a:tcPr marL="12700" marR="12700" marT="12700" marB="12700" anchor="ctr" horzOverflow="overflow">
                    <a:lnL w="12700">
                      <a:miter lim="400000"/>
                    </a:lnL>
                    <a:lnR w="12700">
                      <a:miter lim="400000"/>
                    </a:lnR>
                    <a:lnT w="12700">
                      <a:miter lim="400000"/>
                    </a:lnT>
                    <a:lnB w="12700">
                      <a:miter lim="400000"/>
                    </a:lnB>
                    <a:solidFill>
                      <a:srgbClr val="CFD7E7"/>
                    </a:solidFill>
                  </a:tcPr>
                </a:tc>
                <a:extLst>
                  <a:ext uri="{0D108BD9-81ED-4DB2-BD59-A6C34878D82A}">
                    <a16:rowId xmlns:a16="http://schemas.microsoft.com/office/drawing/2014/main" val="10013"/>
                  </a:ext>
                </a:extLst>
              </a:tr>
              <a:tr h="386506">
                <a:tc>
                  <a:txBody>
                    <a:bodyPr/>
                    <a:lstStyle/>
                    <a:p>
                      <a:pPr lvl="0" indent="115887" algn="l" defTabSz="457200">
                        <a:defRPr sz="1800" b="0" i="0"/>
                      </a:pPr>
                      <a:r>
                        <a:rPr dirty="0">
                          <a:latin typeface="Calibri"/>
                          <a:ea typeface="Calibri"/>
                          <a:cs typeface="Calibri"/>
                        </a:rPr>
                        <a:t>Arkansas</a:t>
                      </a:r>
                    </a:p>
                  </a:txBody>
                  <a:tcPr marL="12700" marR="12700" marT="12700" marB="12700" anchor="ctr" horzOverflow="overflow">
                    <a:lnL w="12700">
                      <a:miter lim="400000"/>
                    </a:lnL>
                    <a:lnR w="12700">
                      <a:miter lim="400000"/>
                    </a:lnR>
                    <a:lnT w="12700">
                      <a:miter lim="400000"/>
                    </a:lnT>
                    <a:lnB w="12700">
                      <a:miter lim="400000"/>
                    </a:lnB>
                    <a:solidFill>
                      <a:srgbClr val="E8ECF4"/>
                    </a:solidFill>
                  </a:tcPr>
                </a:tc>
                <a:tc>
                  <a:txBody>
                    <a:bodyPr/>
                    <a:lstStyle/>
                    <a:p>
                      <a:pPr lvl="0" algn="ctr" defTabSz="457200">
                        <a:defRPr sz="1800" b="0" i="0"/>
                      </a:pPr>
                      <a:r>
                        <a:rPr dirty="0">
                          <a:latin typeface="Calibri"/>
                          <a:ea typeface="Calibri"/>
                          <a:cs typeface="Calibri"/>
                        </a:rPr>
                        <a:t>240,564</a:t>
                      </a:r>
                    </a:p>
                  </a:txBody>
                  <a:tcPr marL="12700" marR="12700" marT="12700" marB="12700" anchor="ctr" horzOverflow="overflow">
                    <a:lnL w="12700">
                      <a:miter lim="400000"/>
                    </a:lnL>
                    <a:lnR w="12700">
                      <a:miter lim="400000"/>
                    </a:lnR>
                    <a:lnT w="12700">
                      <a:miter lim="400000"/>
                    </a:lnT>
                    <a:lnB w="12700">
                      <a:miter lim="400000"/>
                    </a:lnB>
                    <a:solidFill>
                      <a:srgbClr val="E8ECF4"/>
                    </a:solidFill>
                  </a:tcPr>
                </a:tc>
                <a:tc>
                  <a:txBody>
                    <a:bodyPr/>
                    <a:lstStyle/>
                    <a:p>
                      <a:pPr lvl="0" algn="ctr" defTabSz="457200">
                        <a:defRPr sz="1800" b="0" i="0"/>
                      </a:pPr>
                      <a:r>
                        <a:rPr dirty="0">
                          <a:latin typeface="Calibri"/>
                          <a:ea typeface="Calibri"/>
                          <a:cs typeface="Calibri"/>
                        </a:rPr>
                        <a:t>57</a:t>
                      </a:r>
                    </a:p>
                  </a:txBody>
                  <a:tcPr marL="12700" marR="12700" marT="12700" marB="12700" anchor="ctr" horzOverflow="overflow">
                    <a:lnL w="12700">
                      <a:miter lim="400000"/>
                    </a:lnL>
                    <a:lnR w="12700">
                      <a:miter lim="400000"/>
                    </a:lnR>
                    <a:lnT w="12700">
                      <a:miter lim="400000"/>
                    </a:lnT>
                    <a:lnB w="12700">
                      <a:miter lim="400000"/>
                    </a:lnB>
                    <a:solidFill>
                      <a:srgbClr val="E8ECF4"/>
                    </a:solidFill>
                  </a:tcPr>
                </a:tc>
                <a:tc>
                  <a:txBody>
                    <a:bodyPr/>
                    <a:lstStyle/>
                    <a:p>
                      <a:pPr lvl="0" algn="ctr" defTabSz="457200">
                        <a:defRPr sz="1800" b="0" i="0"/>
                      </a:pPr>
                      <a:r>
                        <a:rPr dirty="0">
                          <a:solidFill>
                            <a:srgbClr val="FF0000"/>
                          </a:solidFill>
                          <a:latin typeface="Calibri"/>
                          <a:ea typeface="Calibri"/>
                          <a:cs typeface="Calibri"/>
                        </a:rPr>
                        <a:t>23.7</a:t>
                      </a:r>
                    </a:p>
                  </a:txBody>
                  <a:tcPr marL="12700" marR="12700" marT="12700" marB="12700" anchor="ctr" horzOverflow="overflow">
                    <a:lnL w="12700">
                      <a:miter lim="400000"/>
                    </a:lnL>
                    <a:lnR w="12700">
                      <a:miter lim="400000"/>
                    </a:lnR>
                    <a:lnT w="12700">
                      <a:miter lim="400000"/>
                    </a:lnT>
                    <a:lnB w="12700">
                      <a:miter lim="400000"/>
                    </a:lnB>
                    <a:solidFill>
                      <a:srgbClr val="E8ECF4"/>
                    </a:solidFill>
                  </a:tcPr>
                </a:tc>
                <a:extLst>
                  <a:ext uri="{0D108BD9-81ED-4DB2-BD59-A6C34878D82A}">
                    <a16:rowId xmlns:a16="http://schemas.microsoft.com/office/drawing/2014/main" val="10014"/>
                  </a:ext>
                </a:extLst>
              </a:tr>
            </a:tbl>
          </a:graphicData>
        </a:graphic>
      </p:graphicFrame>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FD80F"/>
            </a:gs>
            <a:gs pos="100000">
              <a:srgbClr val="FFD91E"/>
            </a:gs>
          </a:gsLst>
          <a:lin ang="16200000" scaled="0"/>
        </a:gradFill>
        <a:effectLst/>
      </p:bgPr>
    </p:bg>
    <p:spTree>
      <p:nvGrpSpPr>
        <p:cNvPr id="1" name=""/>
        <p:cNvGrpSpPr/>
        <p:nvPr/>
      </p:nvGrpSpPr>
      <p:grpSpPr>
        <a:xfrm>
          <a:off x="0" y="0"/>
          <a:ext cx="0" cy="0"/>
          <a:chOff x="0" y="0"/>
          <a:chExt cx="0" cy="0"/>
        </a:xfrm>
      </p:grpSpPr>
      <p:sp>
        <p:nvSpPr>
          <p:cNvPr id="237" name="Shape 237"/>
          <p:cNvSpPr>
            <a:spLocks noGrp="1"/>
          </p:cNvSpPr>
          <p:nvPr>
            <p:ph type="body" idx="1"/>
          </p:nvPr>
        </p:nvSpPr>
        <p:spPr>
          <a:xfrm>
            <a:off x="44994" y="1181099"/>
            <a:ext cx="12102011" cy="5640142"/>
          </a:xfrm>
          <a:prstGeom prst="rect">
            <a:avLst/>
          </a:prstGeom>
        </p:spPr>
        <p:txBody>
          <a:bodyPr/>
          <a:lstStyle/>
          <a:p>
            <a:pPr marL="304800" lvl="0" indent="-304800" algn="l">
              <a:lnSpc>
                <a:spcPct val="90000"/>
              </a:lnSpc>
              <a:spcBef>
                <a:spcPts val="1000"/>
              </a:spcBef>
              <a:buSzPct val="100000"/>
              <a:buFont typeface="Trebuchet MS"/>
              <a:buChar char="•"/>
              <a:defRPr sz="1800"/>
            </a:pPr>
            <a:r>
              <a:rPr sz="2400" dirty="0">
                <a:ea typeface="Calibri"/>
                <a:cs typeface="Calibri"/>
                <a:sym typeface="Calibri"/>
              </a:rPr>
              <a:t>Thorough review of maternal mortality and severe morbidity cases</a:t>
            </a:r>
          </a:p>
          <a:p>
            <a:pPr marL="304800" lvl="0" indent="-304800" algn="l">
              <a:lnSpc>
                <a:spcPct val="90000"/>
              </a:lnSpc>
              <a:spcBef>
                <a:spcPts val="1000"/>
              </a:spcBef>
              <a:buSzPct val="100000"/>
              <a:buFont typeface="Trebuchet MS"/>
              <a:buChar char="•"/>
              <a:defRPr sz="1800"/>
            </a:pPr>
            <a:r>
              <a:rPr sz="2400" dirty="0">
                <a:ea typeface="Calibri"/>
                <a:cs typeface="Calibri"/>
                <a:sym typeface="Calibri"/>
              </a:rPr>
              <a:t>Standardization of care through implementation of evidence based </a:t>
            </a:r>
            <a:r>
              <a:rPr sz="2400" dirty="0" smtClean="0">
                <a:ea typeface="Calibri"/>
                <a:cs typeface="Calibri"/>
                <a:sym typeface="Calibri"/>
              </a:rPr>
              <a:t>practices</a:t>
            </a:r>
            <a:r>
              <a:rPr lang="en-US" sz="2400" dirty="0" smtClean="0">
                <a:ea typeface="Calibri"/>
                <a:cs typeface="Calibri"/>
                <a:sym typeface="Calibri"/>
              </a:rPr>
              <a:t>,</a:t>
            </a:r>
            <a:r>
              <a:rPr sz="2400" dirty="0" smtClean="0">
                <a:ea typeface="Calibri"/>
                <a:cs typeface="Calibri"/>
                <a:sym typeface="Calibri"/>
              </a:rPr>
              <a:t> </a:t>
            </a:r>
            <a:r>
              <a:rPr sz="2400" dirty="0">
                <a:ea typeface="Calibri"/>
                <a:cs typeface="Calibri"/>
                <a:sym typeface="Calibri"/>
              </a:rPr>
              <a:t>e.g</a:t>
            </a:r>
            <a:r>
              <a:rPr sz="2400" dirty="0" smtClean="0">
                <a:ea typeface="Calibri"/>
                <a:cs typeface="Calibri"/>
                <a:sym typeface="Calibri"/>
              </a:rPr>
              <a:t>.</a:t>
            </a:r>
            <a:r>
              <a:rPr lang="en-US" sz="2400" dirty="0" smtClean="0">
                <a:ea typeface="Calibri"/>
                <a:cs typeface="Calibri"/>
                <a:sym typeface="Calibri"/>
              </a:rPr>
              <a:t>,</a:t>
            </a:r>
            <a:r>
              <a:rPr sz="2400" dirty="0" smtClean="0">
                <a:ea typeface="Calibri"/>
                <a:cs typeface="Calibri"/>
                <a:sym typeface="Calibri"/>
              </a:rPr>
              <a:t> </a:t>
            </a:r>
            <a:r>
              <a:rPr sz="2400" dirty="0">
                <a:ea typeface="Calibri"/>
                <a:cs typeface="Calibri"/>
                <a:sym typeface="Calibri"/>
              </a:rPr>
              <a:t>AIM</a:t>
            </a:r>
          </a:p>
          <a:p>
            <a:pPr marL="304800" lvl="0" indent="-304800" algn="l">
              <a:lnSpc>
                <a:spcPct val="90000"/>
              </a:lnSpc>
              <a:spcBef>
                <a:spcPts val="1000"/>
              </a:spcBef>
              <a:buSzPct val="100000"/>
              <a:buFont typeface="Trebuchet MS"/>
              <a:buChar char="•"/>
              <a:defRPr sz="1800"/>
            </a:pPr>
            <a:r>
              <a:rPr sz="2400" dirty="0">
                <a:ea typeface="Calibri"/>
                <a:cs typeface="Calibri"/>
                <a:sym typeface="Calibri"/>
              </a:rPr>
              <a:t>Promote safe birth spacing via access to contraceptive methods</a:t>
            </a:r>
          </a:p>
          <a:p>
            <a:pPr marL="304800" lvl="0" indent="-304800" algn="l">
              <a:lnSpc>
                <a:spcPct val="90000"/>
              </a:lnSpc>
              <a:spcBef>
                <a:spcPts val="1000"/>
              </a:spcBef>
              <a:buSzPct val="100000"/>
              <a:buFont typeface="Trebuchet MS"/>
              <a:buChar char="•"/>
              <a:defRPr sz="1800"/>
            </a:pPr>
            <a:r>
              <a:rPr sz="2400" dirty="0">
                <a:ea typeface="Calibri"/>
                <a:cs typeface="Calibri"/>
                <a:sym typeface="Calibri"/>
              </a:rPr>
              <a:t>Increase first trimester entry into prenatal care presumptive </a:t>
            </a:r>
            <a:r>
              <a:rPr sz="2400" dirty="0" smtClean="0">
                <a:ea typeface="Calibri"/>
                <a:cs typeface="Calibri"/>
                <a:sym typeface="Calibri"/>
              </a:rPr>
              <a:t>eligibility</a:t>
            </a:r>
            <a:r>
              <a:rPr lang="en-US" sz="2400" dirty="0" smtClean="0">
                <a:ea typeface="Calibri"/>
                <a:cs typeface="Calibri"/>
                <a:sym typeface="Calibri"/>
              </a:rPr>
              <a:t>;</a:t>
            </a:r>
            <a:r>
              <a:rPr sz="2400" dirty="0" smtClean="0">
                <a:ea typeface="Calibri"/>
                <a:cs typeface="Calibri"/>
                <a:sym typeface="Calibri"/>
              </a:rPr>
              <a:t> </a:t>
            </a:r>
            <a:r>
              <a:rPr sz="2400" dirty="0">
                <a:ea typeface="Calibri"/>
                <a:cs typeface="Calibri"/>
                <a:sym typeface="Calibri"/>
              </a:rPr>
              <a:t>media campaigns on importance of early and consistent prenatal care</a:t>
            </a:r>
          </a:p>
          <a:p>
            <a:pPr marL="304800" lvl="0" indent="-304800" algn="l">
              <a:lnSpc>
                <a:spcPct val="90000"/>
              </a:lnSpc>
              <a:spcBef>
                <a:spcPts val="1000"/>
              </a:spcBef>
              <a:buSzPct val="100000"/>
              <a:buFont typeface="Trebuchet MS"/>
              <a:buChar char="•"/>
              <a:defRPr sz="1800"/>
            </a:pPr>
            <a:r>
              <a:rPr sz="2400" dirty="0">
                <a:ea typeface="Calibri"/>
                <a:cs typeface="Calibri"/>
                <a:sym typeface="Calibri"/>
              </a:rPr>
              <a:t>Use available geo mapping data on disparities to focus public health campaigns </a:t>
            </a:r>
          </a:p>
          <a:p>
            <a:pPr marL="304800" lvl="0" indent="-304800" algn="l">
              <a:lnSpc>
                <a:spcPct val="90000"/>
              </a:lnSpc>
              <a:spcBef>
                <a:spcPts val="1000"/>
              </a:spcBef>
              <a:buSzPct val="100000"/>
              <a:buFont typeface="Trebuchet MS"/>
              <a:buChar char="•"/>
              <a:defRPr sz="1800"/>
            </a:pPr>
            <a:r>
              <a:rPr sz="2400" dirty="0">
                <a:ea typeface="Calibri"/>
                <a:cs typeface="Calibri"/>
                <a:sym typeface="Calibri"/>
              </a:rPr>
              <a:t>Raise community awareness regarding the magnitude of as well as preventability of maternal mortality and severe </a:t>
            </a:r>
            <a:r>
              <a:rPr sz="2400" dirty="0" smtClean="0">
                <a:ea typeface="Calibri"/>
                <a:cs typeface="Calibri"/>
                <a:sym typeface="Calibri"/>
              </a:rPr>
              <a:t>morbidity</a:t>
            </a:r>
            <a:r>
              <a:rPr lang="en-US" sz="2400" dirty="0" smtClean="0">
                <a:ea typeface="Calibri"/>
                <a:cs typeface="Calibri"/>
                <a:sym typeface="Calibri"/>
              </a:rPr>
              <a:t>,</a:t>
            </a:r>
            <a:r>
              <a:rPr sz="2400" dirty="0" smtClean="0">
                <a:ea typeface="Calibri"/>
                <a:cs typeface="Calibri"/>
                <a:sym typeface="Calibri"/>
              </a:rPr>
              <a:t> e</a:t>
            </a:r>
            <a:r>
              <a:rPr lang="en-US" sz="2400" dirty="0" smtClean="0">
                <a:ea typeface="Calibri"/>
                <a:cs typeface="Calibri"/>
                <a:sym typeface="Calibri"/>
              </a:rPr>
              <a:t>.</a:t>
            </a:r>
            <a:r>
              <a:rPr sz="2400" dirty="0" smtClean="0">
                <a:ea typeface="Calibri"/>
                <a:cs typeface="Calibri"/>
                <a:sym typeface="Calibri"/>
              </a:rPr>
              <a:t>g</a:t>
            </a:r>
            <a:r>
              <a:rPr lang="en-US" sz="2400" dirty="0" smtClean="0">
                <a:ea typeface="Calibri"/>
                <a:cs typeface="Calibri"/>
                <a:sym typeface="Calibri"/>
              </a:rPr>
              <a:t>.,</a:t>
            </a:r>
            <a:r>
              <a:rPr sz="2400" dirty="0" smtClean="0">
                <a:ea typeface="Calibri"/>
                <a:cs typeface="Calibri"/>
                <a:sym typeface="Calibri"/>
              </a:rPr>
              <a:t> </a:t>
            </a:r>
            <a:r>
              <a:rPr sz="2400" dirty="0">
                <a:ea typeface="Calibri"/>
                <a:cs typeface="Calibri"/>
                <a:sym typeface="Calibri"/>
              </a:rPr>
              <a:t>Honey Child Program</a:t>
            </a:r>
          </a:p>
          <a:p>
            <a:pPr marL="304800" lvl="0" indent="-304800" algn="l">
              <a:lnSpc>
                <a:spcPct val="90000"/>
              </a:lnSpc>
              <a:spcBef>
                <a:spcPts val="1000"/>
              </a:spcBef>
              <a:buSzPct val="100000"/>
              <a:buFont typeface="Trebuchet MS"/>
              <a:buChar char="•"/>
              <a:defRPr sz="1800"/>
            </a:pPr>
            <a:r>
              <a:rPr sz="2400" dirty="0">
                <a:ea typeface="Calibri"/>
                <a:cs typeface="Calibri"/>
                <a:sym typeface="Calibri"/>
              </a:rPr>
              <a:t>Support programs that emphasize primary care, disease prevention and the integration of reproductive and primary </a:t>
            </a:r>
            <a:r>
              <a:rPr sz="2400" dirty="0" smtClean="0">
                <a:ea typeface="Calibri"/>
                <a:cs typeface="Calibri"/>
                <a:sym typeface="Calibri"/>
              </a:rPr>
              <a:t>care</a:t>
            </a:r>
            <a:r>
              <a:rPr lang="en-US" sz="2400" dirty="0" smtClean="0">
                <a:ea typeface="Calibri"/>
                <a:cs typeface="Calibri"/>
                <a:sym typeface="Calibri"/>
              </a:rPr>
              <a:t>,</a:t>
            </a:r>
            <a:r>
              <a:rPr sz="2400" dirty="0" smtClean="0">
                <a:ea typeface="Calibri"/>
                <a:cs typeface="Calibri"/>
                <a:sym typeface="Calibri"/>
              </a:rPr>
              <a:t> </a:t>
            </a:r>
            <a:r>
              <a:rPr sz="2400" dirty="0">
                <a:ea typeface="Calibri"/>
                <a:cs typeface="Calibri"/>
                <a:sym typeface="Calibri"/>
              </a:rPr>
              <a:t>e.g</a:t>
            </a:r>
            <a:r>
              <a:rPr sz="2400" dirty="0" smtClean="0">
                <a:ea typeface="Calibri"/>
                <a:cs typeface="Calibri"/>
                <a:sym typeface="Calibri"/>
              </a:rPr>
              <a:t>.</a:t>
            </a:r>
            <a:r>
              <a:rPr lang="en-US" sz="2400" dirty="0" smtClean="0">
                <a:ea typeface="Calibri"/>
                <a:cs typeface="Calibri"/>
                <a:sym typeface="Calibri"/>
              </a:rPr>
              <a:t>,</a:t>
            </a:r>
            <a:r>
              <a:rPr sz="2400" dirty="0" smtClean="0">
                <a:ea typeface="Calibri"/>
                <a:cs typeface="Calibri"/>
                <a:sym typeface="Calibri"/>
              </a:rPr>
              <a:t> </a:t>
            </a:r>
            <a:r>
              <a:rPr sz="2400" dirty="0">
                <a:ea typeface="Calibri"/>
                <a:cs typeface="Calibri"/>
                <a:sym typeface="Calibri"/>
              </a:rPr>
              <a:t>One Key Question</a:t>
            </a:r>
          </a:p>
          <a:p>
            <a:pPr marL="304800" lvl="0" indent="-304800" algn="l">
              <a:lnSpc>
                <a:spcPct val="90000"/>
              </a:lnSpc>
              <a:spcBef>
                <a:spcPts val="1000"/>
              </a:spcBef>
              <a:buSzPct val="100000"/>
              <a:buFont typeface="Trebuchet MS"/>
              <a:buChar char="•"/>
              <a:defRPr sz="1800"/>
            </a:pPr>
            <a:r>
              <a:rPr sz="2400" dirty="0">
                <a:ea typeface="Calibri"/>
                <a:cs typeface="Calibri"/>
                <a:sym typeface="Calibri"/>
              </a:rPr>
              <a:t>Increase access to </a:t>
            </a:r>
            <a:r>
              <a:rPr sz="2400" dirty="0" smtClean="0">
                <a:ea typeface="Calibri"/>
                <a:cs typeface="Calibri"/>
                <a:sym typeface="Calibri"/>
              </a:rPr>
              <a:t>high</a:t>
            </a:r>
            <a:r>
              <a:rPr lang="en-US" sz="2400" dirty="0" smtClean="0">
                <a:ea typeface="Calibri"/>
                <a:cs typeface="Calibri"/>
                <a:sym typeface="Calibri"/>
              </a:rPr>
              <a:t>-</a:t>
            </a:r>
            <a:r>
              <a:rPr sz="2400" dirty="0" smtClean="0">
                <a:ea typeface="Calibri"/>
                <a:cs typeface="Calibri"/>
                <a:sym typeface="Calibri"/>
              </a:rPr>
              <a:t>quality </a:t>
            </a:r>
            <a:r>
              <a:rPr sz="2400" dirty="0">
                <a:ea typeface="Calibri"/>
                <a:cs typeface="Calibri"/>
                <a:sym typeface="Calibri"/>
              </a:rPr>
              <a:t>healthcare to manage chronic illness during </a:t>
            </a:r>
            <a:r>
              <a:rPr sz="2400" dirty="0" smtClean="0">
                <a:ea typeface="Calibri"/>
                <a:cs typeface="Calibri"/>
                <a:sym typeface="Calibri"/>
              </a:rPr>
              <a:t>inter</a:t>
            </a:r>
            <a:r>
              <a:rPr lang="en-US" sz="2400" dirty="0" smtClean="0">
                <a:ea typeface="Calibri"/>
                <a:cs typeface="Calibri"/>
                <a:sym typeface="Calibri"/>
              </a:rPr>
              <a:t>-</a:t>
            </a:r>
            <a:r>
              <a:rPr sz="2400" dirty="0" smtClean="0">
                <a:ea typeface="Calibri"/>
                <a:cs typeface="Calibri"/>
                <a:sym typeface="Calibri"/>
              </a:rPr>
              <a:t>conception </a:t>
            </a:r>
            <a:r>
              <a:rPr sz="2400" dirty="0">
                <a:ea typeface="Calibri"/>
                <a:cs typeface="Calibri"/>
                <a:sym typeface="Calibri"/>
              </a:rPr>
              <a:t>periods of life</a:t>
            </a:r>
          </a:p>
          <a:p>
            <a:pPr marL="304800" lvl="0" indent="-304800" algn="l">
              <a:lnSpc>
                <a:spcPct val="90000"/>
              </a:lnSpc>
              <a:spcBef>
                <a:spcPts val="1000"/>
              </a:spcBef>
              <a:buSzPct val="100000"/>
              <a:buFont typeface="Trebuchet MS"/>
              <a:buChar char="•"/>
              <a:defRPr sz="1800"/>
            </a:pPr>
            <a:r>
              <a:rPr sz="2400" dirty="0">
                <a:ea typeface="Calibri"/>
                <a:cs typeface="Calibri"/>
                <a:sym typeface="Calibri"/>
              </a:rPr>
              <a:t>ADVOCATE FOR UNIVERSAL ACCESS TO </a:t>
            </a:r>
            <a:r>
              <a:rPr sz="2400" dirty="0" smtClean="0">
                <a:ea typeface="Calibri"/>
                <a:cs typeface="Calibri"/>
                <a:sym typeface="Calibri"/>
              </a:rPr>
              <a:t>CARE</a:t>
            </a:r>
            <a:r>
              <a:rPr lang="en-US" sz="2400" dirty="0" smtClean="0">
                <a:ea typeface="Calibri"/>
                <a:cs typeface="Calibri"/>
                <a:sym typeface="Calibri"/>
              </a:rPr>
              <a:t> —</a:t>
            </a:r>
            <a:r>
              <a:rPr sz="2400" dirty="0" smtClean="0">
                <a:ea typeface="Calibri"/>
                <a:cs typeface="Calibri"/>
                <a:sym typeface="Calibri"/>
              </a:rPr>
              <a:t> </a:t>
            </a:r>
            <a:r>
              <a:rPr sz="2400" dirty="0">
                <a:ea typeface="Calibri"/>
                <a:cs typeface="Calibri"/>
                <a:sym typeface="Calibri"/>
              </a:rPr>
              <a:t>HEALTHCARE SHOULD BE A RIGHT FOR ALL NOT A PRIVILEGE</a:t>
            </a:r>
          </a:p>
        </p:txBody>
      </p:sp>
      <p:sp>
        <p:nvSpPr>
          <p:cNvPr id="238" name="Shape 238"/>
          <p:cNvSpPr>
            <a:spLocks noGrp="1"/>
          </p:cNvSpPr>
          <p:nvPr>
            <p:ph type="sldNum" sz="quarter" idx="2"/>
          </p:nvPr>
        </p:nvSpPr>
        <p:spPr>
          <a:xfrm>
            <a:off x="8077200" y="6328092"/>
            <a:ext cx="2133600" cy="165101"/>
          </a:xfrm>
          <a:prstGeom prst="rect">
            <a:avLst/>
          </a:prstGeom>
          <a:extLst>
            <a:ext uri="{C572A759-6A51-4108-AA02-DFA0A04FC94B}">
              <ma14:wrappingTextBoxFlag xmlns="" xmlns:ma14="http://schemas.microsoft.com/office/mac/drawingml/2011/main" val="1"/>
            </a:ext>
          </a:extLst>
        </p:spPr>
        <p:txBody>
          <a:bodyPr>
            <a:normAutofit lnSpcReduction="10000"/>
          </a:bodyPr>
          <a:lstStyle/>
          <a:p>
            <a:pPr lvl="0">
              <a:defRPr sz="1800">
                <a:solidFill>
                  <a:srgbClr val="000000"/>
                </a:solidFill>
              </a:defRPr>
            </a:pPr>
            <a:fld id="{86CB4B4D-7CA3-9044-876B-883B54F8677D}" type="slidenum">
              <a:rPr sz="1200">
                <a:solidFill>
                  <a:srgbClr val="888888"/>
                </a:solidFill>
              </a:rPr>
              <a:t>26</a:t>
            </a:fld>
            <a:endParaRPr sz="1200" dirty="0">
              <a:solidFill>
                <a:srgbClr val="888888"/>
              </a:solidFill>
            </a:endParaRPr>
          </a:p>
        </p:txBody>
      </p:sp>
      <p:sp>
        <p:nvSpPr>
          <p:cNvPr id="239" name="Shape 239"/>
          <p:cNvSpPr>
            <a:spLocks noGrp="1"/>
          </p:cNvSpPr>
          <p:nvPr>
            <p:ph type="title"/>
          </p:nvPr>
        </p:nvSpPr>
        <p:spPr>
          <a:xfrm>
            <a:off x="1981200" y="0"/>
            <a:ext cx="8229600" cy="1341439"/>
          </a:xfrm>
          <a:prstGeom prst="rect">
            <a:avLst/>
          </a:prstGeom>
        </p:spPr>
        <p:txBody>
          <a:bodyPr/>
          <a:lstStyle>
            <a:lvl1pPr algn="ctr"/>
          </a:lstStyle>
          <a:p>
            <a:pPr lvl="0">
              <a:defRPr sz="1800"/>
            </a:pPr>
            <a:r>
              <a:rPr sz="4000" dirty="0"/>
              <a:t>SOLUTIONS</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FD80F"/>
            </a:gs>
            <a:gs pos="100000">
              <a:srgbClr val="FFD91E"/>
            </a:gs>
          </a:gsLst>
          <a:lin ang="16200000" scaled="0"/>
        </a:gradFill>
        <a:effectLst/>
      </p:bgPr>
    </p:bg>
    <p:spTree>
      <p:nvGrpSpPr>
        <p:cNvPr id="1" name=""/>
        <p:cNvGrpSpPr/>
        <p:nvPr/>
      </p:nvGrpSpPr>
      <p:grpSpPr>
        <a:xfrm>
          <a:off x="0" y="0"/>
          <a:ext cx="0" cy="0"/>
          <a:chOff x="0" y="0"/>
          <a:chExt cx="0" cy="0"/>
        </a:xfrm>
      </p:grpSpPr>
      <p:sp>
        <p:nvSpPr>
          <p:cNvPr id="241" name="Shape 241"/>
          <p:cNvSpPr>
            <a:spLocks noGrp="1"/>
          </p:cNvSpPr>
          <p:nvPr>
            <p:ph type="body" idx="1"/>
          </p:nvPr>
        </p:nvSpPr>
        <p:spPr>
          <a:xfrm>
            <a:off x="1612900" y="1663700"/>
            <a:ext cx="7620000" cy="4424682"/>
          </a:xfrm>
          <a:prstGeom prst="rect">
            <a:avLst/>
          </a:prstGeom>
        </p:spPr>
        <p:txBody>
          <a:bodyPr/>
          <a:lstStyle/>
          <a:p>
            <a:pPr marL="860425" lvl="0" indent="-682625" algn="l">
              <a:lnSpc>
                <a:spcPct val="90000"/>
              </a:lnSpc>
              <a:spcBef>
                <a:spcPts val="0"/>
              </a:spcBef>
              <a:buSzPct val="100000"/>
              <a:buFont typeface="Helvetica"/>
              <a:buChar char="•"/>
              <a:defRPr sz="1800"/>
            </a:pPr>
            <a:r>
              <a:rPr sz="6000" dirty="0">
                <a:latin typeface="Calibri Light"/>
                <a:ea typeface="Calibri Light"/>
                <a:cs typeface="Calibri Light"/>
                <a:sym typeface="Calibri Light"/>
              </a:rPr>
              <a:t>STOP</a:t>
            </a:r>
          </a:p>
          <a:p>
            <a:pPr marL="860425" lvl="0" indent="-682625">
              <a:lnSpc>
                <a:spcPct val="90000"/>
              </a:lnSpc>
              <a:spcBef>
                <a:spcPts val="0"/>
              </a:spcBef>
              <a:buSzPct val="100000"/>
              <a:buFont typeface="Helvetica"/>
              <a:buChar char="•"/>
              <a:defRPr sz="1800"/>
            </a:pPr>
            <a:endParaRPr sz="6000" dirty="0">
              <a:latin typeface="Calibri Light"/>
              <a:ea typeface="Calibri Light"/>
              <a:cs typeface="Calibri Light"/>
              <a:sym typeface="Calibri Light"/>
            </a:endParaRPr>
          </a:p>
          <a:p>
            <a:pPr marL="860425" lvl="0" indent="-682625" algn="l">
              <a:lnSpc>
                <a:spcPct val="90000"/>
              </a:lnSpc>
              <a:spcBef>
                <a:spcPts val="0"/>
              </a:spcBef>
              <a:buSzPct val="100000"/>
              <a:buFont typeface="Helvetica"/>
              <a:buChar char="•"/>
              <a:defRPr sz="1800"/>
            </a:pPr>
            <a:r>
              <a:rPr sz="6000" dirty="0">
                <a:latin typeface="Calibri Light"/>
                <a:ea typeface="Calibri Light"/>
                <a:cs typeface="Calibri Light"/>
                <a:sym typeface="Calibri Light"/>
              </a:rPr>
              <a:t>LOOK</a:t>
            </a:r>
          </a:p>
          <a:p>
            <a:pPr marL="860425" lvl="0" indent="-682625">
              <a:lnSpc>
                <a:spcPct val="90000"/>
              </a:lnSpc>
              <a:spcBef>
                <a:spcPts val="0"/>
              </a:spcBef>
              <a:buSzPct val="100000"/>
              <a:buFont typeface="Helvetica"/>
              <a:buChar char="•"/>
              <a:defRPr sz="1800"/>
            </a:pPr>
            <a:endParaRPr sz="6000" dirty="0">
              <a:latin typeface="Calibri Light"/>
              <a:ea typeface="Calibri Light"/>
              <a:cs typeface="Calibri Light"/>
              <a:sym typeface="Calibri Light"/>
            </a:endParaRPr>
          </a:p>
          <a:p>
            <a:pPr marL="860425" lvl="0" indent="-682625" algn="l">
              <a:lnSpc>
                <a:spcPct val="90000"/>
              </a:lnSpc>
              <a:spcBef>
                <a:spcPts val="0"/>
              </a:spcBef>
              <a:buSzPct val="100000"/>
              <a:buFont typeface="Helvetica"/>
              <a:buChar char="•"/>
              <a:defRPr sz="1800"/>
            </a:pPr>
            <a:r>
              <a:rPr sz="6000" dirty="0">
                <a:latin typeface="Calibri Light"/>
                <a:ea typeface="Calibri Light"/>
                <a:cs typeface="Calibri Light"/>
                <a:sym typeface="Calibri Light"/>
              </a:rPr>
              <a:t>LISTEN</a:t>
            </a:r>
          </a:p>
        </p:txBody>
      </p:sp>
      <p:sp>
        <p:nvSpPr>
          <p:cNvPr id="242" name="Shape 242"/>
          <p:cNvSpPr>
            <a:spLocks noGrp="1"/>
          </p:cNvSpPr>
          <p:nvPr>
            <p:ph type="sldNum" sz="quarter" idx="2"/>
          </p:nvPr>
        </p:nvSpPr>
        <p:spPr>
          <a:xfrm>
            <a:off x="8077200" y="6328092"/>
            <a:ext cx="2133600" cy="165101"/>
          </a:xfrm>
          <a:prstGeom prst="rect">
            <a:avLst/>
          </a:prstGeom>
          <a:extLst>
            <a:ext uri="{C572A759-6A51-4108-AA02-DFA0A04FC94B}">
              <ma14:wrappingTextBoxFlag xmlns="" xmlns:ma14="http://schemas.microsoft.com/office/mac/drawingml/2011/main" val="1"/>
            </a:ext>
          </a:extLst>
        </p:spPr>
        <p:txBody>
          <a:bodyPr>
            <a:normAutofit lnSpcReduction="10000"/>
          </a:bodyPr>
          <a:lstStyle/>
          <a:p>
            <a:pPr lvl="0">
              <a:defRPr sz="1800">
                <a:solidFill>
                  <a:srgbClr val="000000"/>
                </a:solidFill>
              </a:defRPr>
            </a:pPr>
            <a:fld id="{86CB4B4D-7CA3-9044-876B-883B54F8677D}" type="slidenum">
              <a:rPr sz="1200">
                <a:solidFill>
                  <a:srgbClr val="888888"/>
                </a:solidFill>
              </a:rPr>
              <a:t>27</a:t>
            </a:fld>
            <a:endParaRPr sz="1200" dirty="0">
              <a:solidFill>
                <a:srgbClr val="888888"/>
              </a:solidFill>
            </a:endParaRPr>
          </a:p>
        </p:txBody>
      </p:sp>
      <p:sp>
        <p:nvSpPr>
          <p:cNvPr id="243" name="Shape 243"/>
          <p:cNvSpPr>
            <a:spLocks noGrp="1"/>
          </p:cNvSpPr>
          <p:nvPr>
            <p:ph type="title"/>
          </p:nvPr>
        </p:nvSpPr>
        <p:spPr>
          <a:xfrm>
            <a:off x="1981200" y="0"/>
            <a:ext cx="8229600" cy="1341439"/>
          </a:xfrm>
          <a:prstGeom prst="rect">
            <a:avLst/>
          </a:prstGeom>
        </p:spPr>
        <p:txBody>
          <a:bodyPr/>
          <a:lstStyle>
            <a:lvl1pPr algn="l"/>
          </a:lstStyle>
          <a:p>
            <a:pPr lvl="0">
              <a:defRPr sz="1800"/>
            </a:pPr>
            <a:r>
              <a:rPr lang="en-US" sz="4000" dirty="0" smtClean="0"/>
              <a:t>Solutions - Individual</a:t>
            </a:r>
            <a:endParaRPr lang="en-US" sz="4000" dirty="0"/>
          </a:p>
        </p:txBody>
      </p:sp>
      <p:sp>
        <p:nvSpPr>
          <p:cNvPr id="244" name="Shape 244"/>
          <p:cNvSpPr/>
          <p:nvPr/>
        </p:nvSpPr>
        <p:spPr>
          <a:xfrm>
            <a:off x="4774300" y="1463606"/>
            <a:ext cx="6198500" cy="120032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r>
              <a:rPr dirty="0">
                <a:latin typeface="Tw Cen MT"/>
              </a:rPr>
              <a:t>BLAMING THE VICTIM</a:t>
            </a:r>
          </a:p>
          <a:p>
            <a:pPr lvl="0"/>
            <a:endParaRPr dirty="0">
              <a:latin typeface="Tw Cen MT"/>
            </a:endParaRPr>
          </a:p>
          <a:p>
            <a:pPr lvl="0"/>
            <a:r>
              <a:rPr dirty="0">
                <a:latin typeface="Tw Cen MT"/>
              </a:rPr>
              <a:t>DENYING IMPLICIT BIAS REGARDING GENDER, SOCIOECONOMIC STATUS AND RACE</a:t>
            </a:r>
          </a:p>
        </p:txBody>
      </p:sp>
      <p:sp>
        <p:nvSpPr>
          <p:cNvPr id="245" name="Shape 245"/>
          <p:cNvSpPr/>
          <p:nvPr/>
        </p:nvSpPr>
        <p:spPr>
          <a:xfrm>
            <a:off x="4774300" y="3133889"/>
            <a:ext cx="5761772" cy="120032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r>
              <a:rPr dirty="0">
                <a:latin typeface="Tw Cen MT"/>
              </a:rPr>
              <a:t>PATIENTS IN THE EYES</a:t>
            </a:r>
          </a:p>
          <a:p>
            <a:pPr lvl="0"/>
            <a:r>
              <a:rPr dirty="0">
                <a:latin typeface="Tw Cen MT"/>
              </a:rPr>
              <a:t>FOR OPPORTUNITIES TO EMPOWER</a:t>
            </a:r>
          </a:p>
          <a:p>
            <a:pPr lvl="0"/>
            <a:r>
              <a:rPr dirty="0">
                <a:latin typeface="Tw Cen MT"/>
              </a:rPr>
              <a:t>FOR EVIDENCE BASED BEST PRACTICES</a:t>
            </a:r>
          </a:p>
          <a:p>
            <a:pPr lvl="0"/>
            <a:endParaRPr dirty="0">
              <a:latin typeface="Tw Cen MT"/>
            </a:endParaRPr>
          </a:p>
        </p:txBody>
      </p:sp>
      <p:sp>
        <p:nvSpPr>
          <p:cNvPr id="246" name="Shape 246"/>
          <p:cNvSpPr/>
          <p:nvPr/>
        </p:nvSpPr>
        <p:spPr>
          <a:xfrm>
            <a:off x="4774300" y="5006034"/>
            <a:ext cx="4598498" cy="6502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r>
              <a:rPr dirty="0">
                <a:latin typeface="Tw Cen MT"/>
              </a:rPr>
              <a:t>WITHOUT JUDGEMENT</a:t>
            </a:r>
          </a:p>
          <a:p>
            <a:pPr lvl="0"/>
            <a:r>
              <a:rPr dirty="0">
                <a:latin typeface="Tw Cen MT"/>
              </a:rPr>
              <a:t>WITH EMPATHY</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5DD15"/>
            </a:gs>
            <a:gs pos="100000">
              <a:srgbClr val="FFD91E"/>
            </a:gs>
          </a:gsLst>
          <a:lin ang="16200000" scaled="0"/>
        </a:gradFill>
        <a:effectLst/>
      </p:bgPr>
    </p:bg>
    <p:spTree>
      <p:nvGrpSpPr>
        <p:cNvPr id="1" name=""/>
        <p:cNvGrpSpPr/>
        <p:nvPr/>
      </p:nvGrpSpPr>
      <p:grpSpPr>
        <a:xfrm>
          <a:off x="0" y="0"/>
          <a:ext cx="0" cy="0"/>
          <a:chOff x="0" y="0"/>
          <a:chExt cx="0" cy="0"/>
        </a:xfrm>
      </p:grpSpPr>
      <p:sp>
        <p:nvSpPr>
          <p:cNvPr id="248" name="Shape 248"/>
          <p:cNvSpPr>
            <a:spLocks noGrp="1"/>
          </p:cNvSpPr>
          <p:nvPr>
            <p:ph type="title"/>
          </p:nvPr>
        </p:nvSpPr>
        <p:spPr>
          <a:prstGeom prst="rect">
            <a:avLst/>
          </a:prstGeom>
        </p:spPr>
        <p:txBody>
          <a:bodyPr/>
          <a:lstStyle/>
          <a:p>
            <a:pPr lvl="0"/>
            <a:endParaRPr dirty="0"/>
          </a:p>
        </p:txBody>
      </p:sp>
      <p:sp>
        <p:nvSpPr>
          <p:cNvPr id="249" name="Shape 249"/>
          <p:cNvSpPr>
            <a:spLocks noGrp="1"/>
          </p:cNvSpPr>
          <p:nvPr>
            <p:ph type="body" idx="1"/>
          </p:nvPr>
        </p:nvSpPr>
        <p:spPr>
          <a:prstGeom prst="rect">
            <a:avLst/>
          </a:prstGeom>
        </p:spPr>
        <p:txBody>
          <a:bodyPr/>
          <a:lstStyle/>
          <a:p>
            <a:pPr lvl="0"/>
            <a:endParaRPr dirty="0"/>
          </a:p>
        </p:txBody>
      </p:sp>
      <p:sp>
        <p:nvSpPr>
          <p:cNvPr id="250" name="Shape 250"/>
          <p:cNvSpPr>
            <a:spLocks noGrp="1"/>
          </p:cNvSpPr>
          <p:nvPr>
            <p:ph type="sldNum" sz="quarter" idx="2"/>
          </p:nvPr>
        </p:nvSpPr>
        <p:spPr>
          <a:xfrm>
            <a:off x="8077200" y="6328092"/>
            <a:ext cx="2133600" cy="165101"/>
          </a:xfrm>
          <a:prstGeom prst="rect">
            <a:avLst/>
          </a:prstGeom>
          <a:extLst>
            <a:ext uri="{C572A759-6A51-4108-AA02-DFA0A04FC94B}">
              <ma14:wrappingTextBoxFlag xmlns="" xmlns:ma14="http://schemas.microsoft.com/office/mac/drawingml/2011/main" val="1"/>
            </a:ext>
          </a:extLst>
        </p:spPr>
        <p:txBody>
          <a:bodyPr>
            <a:normAutofit lnSpcReduction="10000"/>
          </a:bodyPr>
          <a:lstStyle/>
          <a:p>
            <a:pPr lvl="0">
              <a:defRPr sz="1800">
                <a:solidFill>
                  <a:srgbClr val="000000"/>
                </a:solidFill>
              </a:defRPr>
            </a:pPr>
            <a:fld id="{86CB4B4D-7CA3-9044-876B-883B54F8677D}" type="slidenum">
              <a:rPr sz="1200">
                <a:solidFill>
                  <a:srgbClr val="888888"/>
                </a:solidFill>
              </a:rPr>
              <a:t>28</a:t>
            </a:fld>
            <a:endParaRPr sz="1200" dirty="0">
              <a:solidFill>
                <a:srgbClr val="888888"/>
              </a:solidFill>
            </a:endParaRPr>
          </a:p>
        </p:txBody>
      </p:sp>
      <p:pic>
        <p:nvPicPr>
          <p:cNvPr id="251" name="image3.jpeg"/>
          <p:cNvPicPr/>
          <p:nvPr/>
        </p:nvPicPr>
        <p:blipFill>
          <a:blip r:embed="rId2">
            <a:extLst/>
          </a:blip>
          <a:stretch>
            <a:fillRect/>
          </a:stretch>
        </p:blipFill>
        <p:spPr>
          <a:xfrm>
            <a:off x="1524000" y="0"/>
            <a:ext cx="9144000" cy="6858000"/>
          </a:xfrm>
          <a:prstGeom prst="rect">
            <a:avLst/>
          </a:prstGeom>
          <a:ln w="12700">
            <a:miter lim="400000"/>
          </a:ln>
        </p:spPr>
      </p:pic>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5DD15"/>
            </a:gs>
            <a:gs pos="100000">
              <a:srgbClr val="FFD91E"/>
            </a:gs>
          </a:gsLst>
          <a:lin ang="16200000" scaled="0"/>
        </a:gradFill>
        <a:effectLst/>
      </p:bgPr>
    </p:bg>
    <p:spTree>
      <p:nvGrpSpPr>
        <p:cNvPr id="1" name=""/>
        <p:cNvGrpSpPr/>
        <p:nvPr/>
      </p:nvGrpSpPr>
      <p:grpSpPr>
        <a:xfrm>
          <a:off x="0" y="0"/>
          <a:ext cx="0" cy="0"/>
          <a:chOff x="0" y="0"/>
          <a:chExt cx="0" cy="0"/>
        </a:xfrm>
      </p:grpSpPr>
      <p:sp>
        <p:nvSpPr>
          <p:cNvPr id="253" name="Shape 253"/>
          <p:cNvSpPr>
            <a:spLocks noGrp="1"/>
          </p:cNvSpPr>
          <p:nvPr>
            <p:ph type="sldNum" sz="quarter" idx="2"/>
          </p:nvPr>
        </p:nvSpPr>
        <p:spPr>
          <a:xfrm>
            <a:off x="8077200" y="6328092"/>
            <a:ext cx="2133600" cy="165101"/>
          </a:xfrm>
          <a:prstGeom prst="rect">
            <a:avLst/>
          </a:prstGeom>
          <a:extLst>
            <a:ext uri="{C572A759-6A51-4108-AA02-DFA0A04FC94B}">
              <ma14:wrappingTextBoxFlag xmlns="" xmlns:ma14="http://schemas.microsoft.com/office/mac/drawingml/2011/main" val="1"/>
            </a:ext>
          </a:extLst>
        </p:spPr>
        <p:txBody>
          <a:bodyPr>
            <a:normAutofit lnSpcReduction="10000"/>
          </a:bodyPr>
          <a:lstStyle/>
          <a:p>
            <a:pPr lvl="0">
              <a:defRPr sz="1800">
                <a:solidFill>
                  <a:srgbClr val="000000"/>
                </a:solidFill>
              </a:defRPr>
            </a:pPr>
            <a:fld id="{86CB4B4D-7CA3-9044-876B-883B54F8677D}" type="slidenum">
              <a:rPr sz="1200">
                <a:solidFill>
                  <a:srgbClr val="888888"/>
                </a:solidFill>
              </a:rPr>
              <a:t>29</a:t>
            </a:fld>
            <a:endParaRPr sz="1200" dirty="0">
              <a:solidFill>
                <a:srgbClr val="888888"/>
              </a:solidFill>
            </a:endParaRPr>
          </a:p>
        </p:txBody>
      </p:sp>
      <p:sp>
        <p:nvSpPr>
          <p:cNvPr id="254" name="Shape 254"/>
          <p:cNvSpPr/>
          <p:nvPr/>
        </p:nvSpPr>
        <p:spPr>
          <a:xfrm>
            <a:off x="1173706" y="1370776"/>
            <a:ext cx="8926367" cy="4247313"/>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r>
              <a:rPr lang="en-US" sz="2100" dirty="0" smtClean="0">
                <a:latin typeface="+mj-lt"/>
                <a:ea typeface="+mj-ea"/>
                <a:cs typeface="+mj-cs"/>
                <a:sym typeface="Helvetica Neue"/>
              </a:rPr>
              <a:t>Acknowledgements</a:t>
            </a:r>
          </a:p>
          <a:p>
            <a:pPr lvl="0">
              <a:spcBef>
                <a:spcPts val="1200"/>
              </a:spcBef>
            </a:pPr>
            <a:r>
              <a:rPr lang="en-US" sz="2100" dirty="0" smtClean="0">
                <a:latin typeface="+mj-lt"/>
                <a:ea typeface="+mj-ea"/>
                <a:cs typeface="+mj-cs"/>
                <a:sym typeface="Helvetica Neue"/>
              </a:rPr>
              <a:t>TMA President Dr. Carlos Cardenas</a:t>
            </a:r>
          </a:p>
          <a:p>
            <a:pPr lvl="0">
              <a:spcBef>
                <a:spcPts val="1200"/>
              </a:spcBef>
            </a:pPr>
            <a:r>
              <a:rPr lang="en-US" sz="2100" dirty="0" smtClean="0">
                <a:latin typeface="+mj-lt"/>
                <a:ea typeface="+mj-ea"/>
                <a:cs typeface="+mj-cs"/>
                <a:sym typeface="Helvetica Neue"/>
              </a:rPr>
              <a:t>TMA Staff Helen Kent Davis, Margaret Mendez, Sam Cooper, Karen Batory and </a:t>
            </a:r>
            <a:r>
              <a:rPr lang="en-US" sz="2100" dirty="0">
                <a:latin typeface="+mj-lt"/>
                <a:ea typeface="+mj-ea"/>
                <a:cs typeface="+mj-cs"/>
                <a:sym typeface="Helvetica Neue"/>
              </a:rPr>
              <a:t>t</a:t>
            </a:r>
            <a:r>
              <a:rPr lang="en-US" sz="2100" dirty="0" smtClean="0">
                <a:latin typeface="+mj-lt"/>
                <a:ea typeface="+mj-ea"/>
                <a:cs typeface="+mj-cs"/>
                <a:sym typeface="Helvetica Neue"/>
              </a:rPr>
              <a:t>heir teams</a:t>
            </a:r>
          </a:p>
          <a:p>
            <a:pPr lvl="0">
              <a:spcBef>
                <a:spcPts val="1200"/>
              </a:spcBef>
            </a:pPr>
            <a:r>
              <a:rPr lang="en-US" sz="2100" dirty="0" smtClean="0">
                <a:latin typeface="+mj-lt"/>
                <a:ea typeface="+mj-ea"/>
                <a:cs typeface="+mj-cs"/>
                <a:sym typeface="Helvetica Neue"/>
              </a:rPr>
              <a:t>DSHS: Dr. Manda Hall, Dr. Karen Ruggiero, Sonia Baeva, Julie Stagg and their teams</a:t>
            </a:r>
          </a:p>
          <a:p>
            <a:pPr lvl="0">
              <a:spcBef>
                <a:spcPts val="1200"/>
              </a:spcBef>
            </a:pPr>
            <a:r>
              <a:rPr lang="en-US" sz="2100" dirty="0" smtClean="0">
                <a:latin typeface="+mj-lt"/>
                <a:ea typeface="+mj-ea"/>
                <a:cs typeface="+mj-cs"/>
                <a:sym typeface="Helvetica Neue"/>
              </a:rPr>
              <a:t>Maternal Mortality and Morbidity Task Force – Dr. Lisa Hollier</a:t>
            </a:r>
          </a:p>
          <a:p>
            <a:pPr lvl="0">
              <a:spcBef>
                <a:spcPts val="1200"/>
              </a:spcBef>
            </a:pPr>
            <a:r>
              <a:rPr lang="en-US" sz="2100" dirty="0" smtClean="0">
                <a:latin typeface="+mj-lt"/>
                <a:ea typeface="+mj-ea"/>
                <a:cs typeface="+mj-cs"/>
                <a:sym typeface="Helvetica Neue"/>
              </a:rPr>
              <a:t>Texas Collaborative for Healthy Mothers And Babies</a:t>
            </a:r>
            <a:r>
              <a:rPr lang="en-US" dirty="0">
                <a:sym typeface="Helvetica Neue"/>
              </a:rPr>
              <a:t> </a:t>
            </a:r>
            <a:r>
              <a:rPr lang="en-US" b="1" dirty="0">
                <a:sym typeface="Helvetica Neue"/>
              </a:rPr>
              <a:t>–</a:t>
            </a:r>
            <a:r>
              <a:rPr lang="en-US" dirty="0" smtClean="0">
                <a:sym typeface="Helvetica Neue"/>
              </a:rPr>
              <a:t> </a:t>
            </a:r>
            <a:r>
              <a:rPr lang="en-US" sz="2100" dirty="0" smtClean="0">
                <a:latin typeface="+mj-lt"/>
                <a:ea typeface="+mj-ea"/>
                <a:cs typeface="+mj-cs"/>
                <a:sym typeface="Helvetica Neue"/>
              </a:rPr>
              <a:t>Drs. George Saade And Michael Speer</a:t>
            </a:r>
          </a:p>
          <a:p>
            <a:pPr lvl="0">
              <a:spcBef>
                <a:spcPts val="1200"/>
              </a:spcBef>
            </a:pPr>
            <a:r>
              <a:rPr lang="en-US" sz="2100" dirty="0" smtClean="0">
                <a:latin typeface="+mj-lt"/>
                <a:ea typeface="+mj-ea"/>
                <a:cs typeface="+mj-cs"/>
                <a:sym typeface="Helvetica Neue"/>
              </a:rPr>
              <a:t>March Of Dimes Honey Child Program </a:t>
            </a:r>
            <a:r>
              <a:rPr lang="en-US" sz="2100" dirty="0">
                <a:sym typeface="Helvetica Neue"/>
              </a:rPr>
              <a:t>– </a:t>
            </a:r>
            <a:r>
              <a:rPr lang="en-US" sz="2100" dirty="0" smtClean="0">
                <a:latin typeface="+mj-lt"/>
                <a:ea typeface="+mj-ea"/>
                <a:cs typeface="+mj-cs"/>
                <a:sym typeface="Helvetica Neue"/>
              </a:rPr>
              <a:t>Dr. Charleta Guillory</a:t>
            </a:r>
            <a:endParaRPr sz="2100" dirty="0">
              <a:latin typeface="+mj-lt"/>
              <a:ea typeface="+mj-ea"/>
              <a:cs typeface="+mj-cs"/>
              <a:sym typeface="Helvetica Neue"/>
            </a:endParaRPr>
          </a:p>
        </p:txBody>
      </p:sp>
      <p:sp>
        <p:nvSpPr>
          <p:cNvPr id="255" name="Shape 255"/>
          <p:cNvSpPr/>
          <p:nvPr/>
        </p:nvSpPr>
        <p:spPr>
          <a:xfrm>
            <a:off x="1173706" y="5919156"/>
            <a:ext cx="4498819" cy="5740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nSpc>
                <a:spcPct val="90000"/>
              </a:lnSpc>
              <a:defRPr sz="3200">
                <a:latin typeface="Calibri Light"/>
                <a:ea typeface="Calibri Light"/>
                <a:cs typeface="Calibri Light"/>
                <a:sym typeface="Calibri Light"/>
              </a:defRPr>
            </a:lvl1pPr>
          </a:lstStyle>
          <a:p>
            <a:pPr lvl="0">
              <a:defRPr sz="1800"/>
            </a:pPr>
            <a:r>
              <a:rPr sz="3200" dirty="0"/>
              <a:t>THANK YOU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CE60E"/>
            </a:gs>
            <a:gs pos="100000">
              <a:srgbClr val="FFD91E"/>
            </a:gs>
          </a:gsLst>
          <a:lin ang="16200000" scaled="0"/>
        </a:gradFill>
        <a:effectLst/>
      </p:bgPr>
    </p:bg>
    <p:spTree>
      <p:nvGrpSpPr>
        <p:cNvPr id="1" name=""/>
        <p:cNvGrpSpPr/>
        <p:nvPr/>
      </p:nvGrpSpPr>
      <p:grpSpPr>
        <a:xfrm>
          <a:off x="0" y="0"/>
          <a:ext cx="0" cy="0"/>
          <a:chOff x="0" y="0"/>
          <a:chExt cx="0" cy="0"/>
        </a:xfrm>
      </p:grpSpPr>
      <p:sp>
        <p:nvSpPr>
          <p:cNvPr id="107" name="Shape 107"/>
          <p:cNvSpPr>
            <a:spLocks noGrp="1"/>
          </p:cNvSpPr>
          <p:nvPr>
            <p:ph type="sldNum" sz="quarter" idx="2"/>
          </p:nvPr>
        </p:nvSpPr>
        <p:spPr>
          <a:xfrm>
            <a:off x="8077200" y="6328092"/>
            <a:ext cx="2133600" cy="165101"/>
          </a:xfrm>
          <a:prstGeom prst="rect">
            <a:avLst/>
          </a:prstGeom>
          <a:extLst>
            <a:ext uri="{C572A759-6A51-4108-AA02-DFA0A04FC94B}">
              <ma14:wrappingTextBoxFlag xmlns="" xmlns:ma14="http://schemas.microsoft.com/office/mac/drawingml/2011/main" val="1"/>
            </a:ext>
          </a:extLst>
        </p:spPr>
        <p:txBody>
          <a:bodyPr>
            <a:normAutofit lnSpcReduction="10000"/>
          </a:bodyPr>
          <a:lstStyle/>
          <a:p>
            <a:pPr lvl="0">
              <a:defRPr sz="1800">
                <a:solidFill>
                  <a:srgbClr val="000000"/>
                </a:solidFill>
              </a:defRPr>
            </a:pPr>
            <a:fld id="{86CB4B4D-7CA3-9044-876B-883B54F8677D}" type="slidenum">
              <a:rPr sz="1200">
                <a:solidFill>
                  <a:srgbClr val="888888"/>
                </a:solidFill>
              </a:rPr>
              <a:t>3</a:t>
            </a:fld>
            <a:endParaRPr sz="1200" dirty="0">
              <a:solidFill>
                <a:srgbClr val="888888"/>
              </a:solidFill>
            </a:endParaRPr>
          </a:p>
        </p:txBody>
      </p:sp>
      <p:pic>
        <p:nvPicPr>
          <p:cNvPr id="108" name="image1.jpeg"/>
          <p:cNvPicPr/>
          <p:nvPr/>
        </p:nvPicPr>
        <p:blipFill>
          <a:blip r:embed="rId2">
            <a:extLst/>
          </a:blip>
          <a:stretch>
            <a:fillRect/>
          </a:stretch>
        </p:blipFill>
        <p:spPr>
          <a:xfrm>
            <a:off x="7137400" y="291316"/>
            <a:ext cx="9105553" cy="6503969"/>
          </a:xfrm>
          <a:prstGeom prst="rect">
            <a:avLst/>
          </a:prstGeom>
          <a:ln w="12700">
            <a:miter lim="400000"/>
          </a:ln>
        </p:spPr>
      </p:pic>
      <p:sp>
        <p:nvSpPr>
          <p:cNvPr id="109" name="Shape 109"/>
          <p:cNvSpPr/>
          <p:nvPr/>
        </p:nvSpPr>
        <p:spPr>
          <a:xfrm>
            <a:off x="610134" y="1938681"/>
            <a:ext cx="6085268" cy="310408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2800">
                <a:latin typeface="+mj-lt"/>
                <a:ea typeface="+mj-ea"/>
                <a:cs typeface="+mj-cs"/>
                <a:sym typeface="Helvetica Neue"/>
              </a:defRPr>
            </a:lvl1pPr>
          </a:lstStyle>
          <a:p>
            <a:pPr lvl="0">
              <a:defRPr sz="1800"/>
            </a:pPr>
            <a:r>
              <a:rPr sz="2800" dirty="0">
                <a:latin typeface="Tw Cen MT"/>
              </a:rPr>
              <a:t>“Women are not dying because the diseases cannot be prevented but because societies have not decided their lives are worth saving.” Professor </a:t>
            </a:r>
            <a:r>
              <a:rPr sz="2800" dirty="0" smtClean="0">
                <a:latin typeface="Tw Cen MT"/>
              </a:rPr>
              <a:t>Fathalla</a:t>
            </a:r>
            <a:r>
              <a:rPr lang="en-US" sz="2800" dirty="0" smtClean="0">
                <a:latin typeface="Tw Cen MT"/>
              </a:rPr>
              <a:t>,</a:t>
            </a:r>
            <a:r>
              <a:rPr sz="2800" dirty="0" smtClean="0">
                <a:latin typeface="Tw Cen MT"/>
              </a:rPr>
              <a:t> </a:t>
            </a:r>
            <a:r>
              <a:rPr sz="2800" dirty="0">
                <a:latin typeface="Tw Cen MT"/>
              </a:rPr>
              <a:t>Past President International Federation of Obstetrics and Gynecology to the UN 2006</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9D711"/>
            </a:gs>
            <a:gs pos="100000">
              <a:srgbClr val="FFD91E"/>
            </a:gs>
          </a:gsLst>
          <a:lin ang="16200000" scaled="0"/>
        </a:gradFill>
        <a:effectLst/>
      </p:bgPr>
    </p:bg>
    <p:spTree>
      <p:nvGrpSpPr>
        <p:cNvPr id="1" name=""/>
        <p:cNvGrpSpPr/>
        <p:nvPr/>
      </p:nvGrpSpPr>
      <p:grpSpPr>
        <a:xfrm>
          <a:off x="0" y="0"/>
          <a:ext cx="0" cy="0"/>
          <a:chOff x="0" y="0"/>
          <a:chExt cx="0" cy="0"/>
        </a:xfrm>
      </p:grpSpPr>
      <p:sp>
        <p:nvSpPr>
          <p:cNvPr id="111" name="Shape 111"/>
          <p:cNvSpPr>
            <a:spLocks noGrp="1"/>
          </p:cNvSpPr>
          <p:nvPr>
            <p:ph type="title"/>
          </p:nvPr>
        </p:nvSpPr>
        <p:spPr>
          <a:xfrm>
            <a:off x="2185859" y="74123"/>
            <a:ext cx="8479952" cy="743003"/>
          </a:xfrm>
          <a:prstGeom prst="rect">
            <a:avLst/>
          </a:prstGeom>
          <a:solidFill>
            <a:srgbClr val="FFC000"/>
          </a:solidFill>
          <a:ln>
            <a:solidFill>
              <a:srgbClr val="BA8C00"/>
            </a:solidFill>
            <a:miter lim="800000"/>
          </a:ln>
        </p:spPr>
        <p:txBody>
          <a:bodyPr>
            <a:normAutofit/>
          </a:bodyPr>
          <a:lstStyle/>
          <a:p>
            <a:pPr lvl="0" algn="ctr" defTabSz="914400">
              <a:defRPr sz="1800" b="0">
                <a:solidFill>
                  <a:srgbClr val="000000"/>
                </a:solidFill>
              </a:defRPr>
            </a:pPr>
            <a:r>
              <a:rPr sz="3200" dirty="0" smtClean="0">
                <a:latin typeface="Tw Cen MT"/>
                <a:ea typeface="Calibri"/>
                <a:cs typeface="Calibri"/>
                <a:sym typeface="Calibri"/>
              </a:rPr>
              <a:t>Texas </a:t>
            </a:r>
            <a:r>
              <a:rPr sz="3200" dirty="0">
                <a:latin typeface="Tw Cen MT"/>
                <a:ea typeface="Calibri"/>
                <a:cs typeface="Calibri"/>
                <a:sym typeface="Calibri"/>
              </a:rPr>
              <a:t>Maternal Mortality</a:t>
            </a:r>
          </a:p>
        </p:txBody>
      </p:sp>
      <p:sp>
        <p:nvSpPr>
          <p:cNvPr id="112" name="Shape 112"/>
          <p:cNvSpPr>
            <a:spLocks noGrp="1"/>
          </p:cNvSpPr>
          <p:nvPr>
            <p:ph type="sldNum" sz="quarter" idx="2"/>
          </p:nvPr>
        </p:nvSpPr>
        <p:spPr>
          <a:xfrm>
            <a:off x="9817982" y="5868270"/>
            <a:ext cx="2057402" cy="266701"/>
          </a:xfrm>
          <a:prstGeom prst="rect">
            <a:avLst/>
          </a:prstGeom>
          <a:extLst>
            <a:ext uri="{C572A759-6A51-4108-AA02-DFA0A04FC94B}">
              <ma14:wrappingTextBoxFlag xmlns="" xmlns:ma14="http://schemas.microsoft.com/office/mac/drawingml/2011/main" val="1"/>
            </a:ext>
          </a:extLst>
        </p:spPr>
        <p:txBody>
          <a:bodyPr>
            <a:normAutofit lnSpcReduction="10000"/>
          </a:bodyPr>
          <a:lstStyle>
            <a:lvl1pPr>
              <a:defRPr sz="1800" b="1">
                <a:solidFill>
                  <a:srgbClr val="FFFFFF"/>
                </a:solidFill>
                <a:latin typeface="Calibri"/>
                <a:ea typeface="Calibri"/>
                <a:cs typeface="Calibri"/>
                <a:sym typeface="Calibri"/>
              </a:defRPr>
            </a:lvl1pPr>
          </a:lstStyle>
          <a:p>
            <a:pPr lvl="0">
              <a:defRPr b="0">
                <a:solidFill>
                  <a:srgbClr val="000000"/>
                </a:solidFill>
              </a:defRPr>
            </a:pPr>
            <a:fld id="{86CB4B4D-7CA3-9044-876B-883B54F8677D}" type="slidenum">
              <a:rPr b="1">
                <a:solidFill>
                  <a:srgbClr val="FFFFFF"/>
                </a:solidFill>
              </a:rPr>
              <a:t>4</a:t>
            </a:fld>
            <a:endParaRPr b="1" dirty="0">
              <a:solidFill>
                <a:srgbClr val="FFFFFF"/>
              </a:solidFill>
            </a:endParaRPr>
          </a:p>
        </p:txBody>
      </p:sp>
      <p:pic>
        <p:nvPicPr>
          <p:cNvPr id="113" name="image2.png"/>
          <p:cNvPicPr/>
          <p:nvPr/>
        </p:nvPicPr>
        <p:blipFill>
          <a:blip r:embed="rId3">
            <a:extLst/>
          </a:blip>
          <a:srcRect t="9679" b="4622"/>
          <a:stretch>
            <a:fillRect/>
          </a:stretch>
        </p:blipFill>
        <p:spPr>
          <a:xfrm>
            <a:off x="2185859" y="907067"/>
            <a:ext cx="8479952" cy="5882180"/>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5DD15"/>
            </a:gs>
            <a:gs pos="100000">
              <a:srgbClr val="FFD91E"/>
            </a:gs>
          </a:gsLst>
          <a:lin ang="16200000" scaled="0"/>
        </a:gradFill>
        <a:effectLst/>
      </p:bgPr>
    </p:bg>
    <p:spTree>
      <p:nvGrpSpPr>
        <p:cNvPr id="1" name=""/>
        <p:cNvGrpSpPr/>
        <p:nvPr/>
      </p:nvGrpSpPr>
      <p:grpSpPr>
        <a:xfrm>
          <a:off x="0" y="0"/>
          <a:ext cx="0" cy="0"/>
          <a:chOff x="0" y="0"/>
          <a:chExt cx="0" cy="0"/>
        </a:xfrm>
      </p:grpSpPr>
      <p:sp>
        <p:nvSpPr>
          <p:cNvPr id="117" name="Shape 117"/>
          <p:cNvSpPr>
            <a:spLocks noGrp="1"/>
          </p:cNvSpPr>
          <p:nvPr>
            <p:ph type="title"/>
          </p:nvPr>
        </p:nvSpPr>
        <p:spPr>
          <a:xfrm>
            <a:off x="531687" y="449362"/>
            <a:ext cx="11126913" cy="699942"/>
          </a:xfrm>
          <a:prstGeom prst="rect">
            <a:avLst/>
          </a:prstGeom>
          <a:solidFill>
            <a:srgbClr val="FFC000"/>
          </a:solidFill>
          <a:ln>
            <a:solidFill>
              <a:srgbClr val="BA8C00"/>
            </a:solidFill>
            <a:miter lim="800000"/>
          </a:ln>
        </p:spPr>
        <p:txBody>
          <a:bodyPr>
            <a:normAutofit/>
          </a:bodyPr>
          <a:lstStyle/>
          <a:p>
            <a:pPr lvl="0" algn="ctr" defTabSz="914400">
              <a:defRPr sz="1800" b="0">
                <a:solidFill>
                  <a:srgbClr val="000000"/>
                </a:solidFill>
              </a:defRPr>
            </a:pPr>
            <a:r>
              <a:rPr dirty="0">
                <a:latin typeface="Calibri"/>
                <a:ea typeface="Calibri"/>
                <a:cs typeface="Calibri"/>
                <a:sym typeface="Calibri"/>
              </a:rPr>
              <a:t>        </a:t>
            </a:r>
            <a:r>
              <a:rPr sz="3200" dirty="0">
                <a:latin typeface="Tw Cen MT"/>
                <a:ea typeface="Calibri"/>
                <a:cs typeface="Calibri"/>
                <a:sym typeface="Calibri"/>
              </a:rPr>
              <a:t>Texas Maternal Mortality by Racial/Ethnic Group</a:t>
            </a:r>
          </a:p>
        </p:txBody>
      </p:sp>
      <p:sp>
        <p:nvSpPr>
          <p:cNvPr id="118" name="Shape 118"/>
          <p:cNvSpPr>
            <a:spLocks noGrp="1"/>
          </p:cNvSpPr>
          <p:nvPr>
            <p:ph type="sldNum" sz="quarter" idx="2"/>
          </p:nvPr>
        </p:nvSpPr>
        <p:spPr>
          <a:xfrm>
            <a:off x="8915400" y="6015964"/>
            <a:ext cx="2743200" cy="266701"/>
          </a:xfrm>
          <a:prstGeom prst="rect">
            <a:avLst/>
          </a:prstGeom>
          <a:extLst>
            <a:ext uri="{C572A759-6A51-4108-AA02-DFA0A04FC94B}">
              <ma14:wrappingTextBoxFlag xmlns="" xmlns:ma14="http://schemas.microsoft.com/office/mac/drawingml/2011/main" val="1"/>
            </a:ext>
          </a:extLst>
        </p:spPr>
        <p:txBody>
          <a:bodyPr>
            <a:normAutofit lnSpcReduction="10000"/>
          </a:bodyPr>
          <a:lstStyle>
            <a:lvl1pPr>
              <a:defRPr sz="1800" b="1">
                <a:solidFill>
                  <a:srgbClr val="FFFFFF"/>
                </a:solidFill>
                <a:latin typeface="Calibri"/>
                <a:ea typeface="Calibri"/>
                <a:cs typeface="Calibri"/>
                <a:sym typeface="Calibri"/>
              </a:defRPr>
            </a:lvl1pPr>
          </a:lstStyle>
          <a:p>
            <a:pPr lvl="0">
              <a:defRPr b="0">
                <a:solidFill>
                  <a:srgbClr val="000000"/>
                </a:solidFill>
              </a:defRPr>
            </a:pPr>
            <a:fld id="{86CB4B4D-7CA3-9044-876B-883B54F8677D}" type="slidenum">
              <a:rPr b="1">
                <a:solidFill>
                  <a:srgbClr val="FFFFFF"/>
                </a:solidFill>
              </a:rPr>
              <a:t>5</a:t>
            </a:fld>
            <a:endParaRPr b="1" dirty="0">
              <a:solidFill>
                <a:srgbClr val="FFFFFF"/>
              </a:solidFill>
            </a:endParaRPr>
          </a:p>
        </p:txBody>
      </p:sp>
      <p:pic>
        <p:nvPicPr>
          <p:cNvPr id="119" name="image3.png"/>
          <p:cNvPicPr/>
          <p:nvPr/>
        </p:nvPicPr>
        <p:blipFill>
          <a:blip r:embed="rId3">
            <a:extLst/>
          </a:blip>
          <a:srcRect t="12609"/>
          <a:stretch>
            <a:fillRect/>
          </a:stretch>
        </p:blipFill>
        <p:spPr>
          <a:xfrm>
            <a:off x="531687" y="1174747"/>
            <a:ext cx="11128810" cy="5864913"/>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5DD15"/>
            </a:gs>
            <a:gs pos="100000">
              <a:srgbClr val="FFD91E"/>
            </a:gs>
          </a:gsLst>
          <a:lin ang="16200000" scaled="0"/>
        </a:gradFill>
        <a:effectLst/>
      </p:bgPr>
    </p:bg>
    <p:spTree>
      <p:nvGrpSpPr>
        <p:cNvPr id="1" name=""/>
        <p:cNvGrpSpPr/>
        <p:nvPr/>
      </p:nvGrpSpPr>
      <p:grpSpPr>
        <a:xfrm>
          <a:off x="0" y="0"/>
          <a:ext cx="0" cy="0"/>
          <a:chOff x="0" y="0"/>
          <a:chExt cx="0" cy="0"/>
        </a:xfrm>
      </p:grpSpPr>
      <p:pic>
        <p:nvPicPr>
          <p:cNvPr id="123" name="image4.png"/>
          <p:cNvPicPr/>
          <p:nvPr/>
        </p:nvPicPr>
        <p:blipFill>
          <a:blip r:embed="rId3">
            <a:extLst/>
          </a:blip>
          <a:stretch>
            <a:fillRect/>
          </a:stretch>
        </p:blipFill>
        <p:spPr>
          <a:xfrm>
            <a:off x="275068" y="1072115"/>
            <a:ext cx="5778628" cy="4248760"/>
          </a:xfrm>
          <a:prstGeom prst="rect">
            <a:avLst/>
          </a:prstGeom>
          <a:ln w="12700">
            <a:miter lim="400000"/>
          </a:ln>
        </p:spPr>
      </p:pic>
      <p:sp>
        <p:nvSpPr>
          <p:cNvPr id="124" name="Shape 124"/>
          <p:cNvSpPr>
            <a:spLocks noGrp="1"/>
          </p:cNvSpPr>
          <p:nvPr>
            <p:ph type="title"/>
          </p:nvPr>
        </p:nvSpPr>
        <p:spPr>
          <a:xfrm>
            <a:off x="2730708" y="335723"/>
            <a:ext cx="8229600" cy="1143002"/>
          </a:xfrm>
          <a:prstGeom prst="rect">
            <a:avLst/>
          </a:prstGeom>
        </p:spPr>
        <p:txBody>
          <a:bodyPr/>
          <a:lstStyle/>
          <a:p>
            <a:pPr lvl="0">
              <a:defRPr sz="1800"/>
            </a:pPr>
            <a:r>
              <a:rPr sz="3200" dirty="0"/>
              <a:t>Demographic Shift: </a:t>
            </a:r>
            <a:br>
              <a:rPr sz="3200" dirty="0"/>
            </a:br>
            <a:r>
              <a:rPr sz="3200" dirty="0"/>
              <a:t>Race/Ethnicity of Mothers</a:t>
            </a:r>
          </a:p>
        </p:txBody>
      </p:sp>
      <p:sp>
        <p:nvSpPr>
          <p:cNvPr id="125" name="Shape 125"/>
          <p:cNvSpPr>
            <a:spLocks noGrp="1"/>
          </p:cNvSpPr>
          <p:nvPr>
            <p:ph type="body" idx="1"/>
          </p:nvPr>
        </p:nvSpPr>
        <p:spPr>
          <a:xfrm>
            <a:off x="6921708" y="1600200"/>
            <a:ext cx="4038600" cy="4525963"/>
          </a:xfrm>
          <a:prstGeom prst="rect">
            <a:avLst/>
          </a:prstGeom>
        </p:spPr>
        <p:txBody>
          <a:bodyPr/>
          <a:lstStyle/>
          <a:p>
            <a:pPr marL="457200" lvl="0" indent="-457200">
              <a:defRPr sz="1800"/>
            </a:pPr>
            <a:r>
              <a:rPr sz="2400" dirty="0"/>
              <a:t>Races in the “Other” category have increased their percentage of births in the past 10 years</a:t>
            </a:r>
          </a:p>
          <a:p>
            <a:pPr marL="774700" lvl="1" indent="-317500">
              <a:spcBef>
                <a:spcPts val="400"/>
              </a:spcBef>
              <a:defRPr sz="1800"/>
            </a:pPr>
            <a:r>
              <a:rPr sz="2000" dirty="0"/>
              <a:t>In 2013, 25.5% of women in the “Other” category were Indian and 12.5% were Vietnamese</a:t>
            </a:r>
          </a:p>
          <a:p>
            <a:pPr marL="457200" lvl="0" indent="-457200">
              <a:defRPr sz="1800"/>
            </a:pPr>
            <a:r>
              <a:rPr sz="2400" dirty="0"/>
              <a:t>Blacks have maintained a steady proportion of resident births in Texas since 2006</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5">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2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2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5DD15"/>
            </a:gs>
            <a:gs pos="100000">
              <a:srgbClr val="FFD91E"/>
            </a:gs>
          </a:gsLst>
          <a:lin ang="16200000" scaled="0"/>
        </a:gradFill>
        <a:effectLst/>
      </p:bgPr>
    </p:bg>
    <p:spTree>
      <p:nvGrpSpPr>
        <p:cNvPr id="1" name=""/>
        <p:cNvGrpSpPr/>
        <p:nvPr/>
      </p:nvGrpSpPr>
      <p:grpSpPr>
        <a:xfrm>
          <a:off x="0" y="0"/>
          <a:ext cx="0" cy="0"/>
          <a:chOff x="0" y="0"/>
          <a:chExt cx="0" cy="0"/>
        </a:xfrm>
      </p:grpSpPr>
      <p:sp>
        <p:nvSpPr>
          <p:cNvPr id="127" name="Shape 127"/>
          <p:cNvSpPr>
            <a:spLocks noGrp="1"/>
          </p:cNvSpPr>
          <p:nvPr>
            <p:ph type="sldNum" sz="quarter" idx="2"/>
          </p:nvPr>
        </p:nvSpPr>
        <p:spPr>
          <a:xfrm>
            <a:off x="8077200" y="6328092"/>
            <a:ext cx="2133600" cy="165101"/>
          </a:xfrm>
          <a:prstGeom prst="rect">
            <a:avLst/>
          </a:prstGeom>
          <a:extLst>
            <a:ext uri="{C572A759-6A51-4108-AA02-DFA0A04FC94B}">
              <ma14:wrappingTextBoxFlag xmlns="" xmlns:ma14="http://schemas.microsoft.com/office/mac/drawingml/2011/main" val="1"/>
            </a:ext>
          </a:extLst>
        </p:spPr>
        <p:txBody>
          <a:bodyPr>
            <a:normAutofit lnSpcReduction="10000"/>
          </a:bodyPr>
          <a:lstStyle/>
          <a:p>
            <a:pPr lvl="0">
              <a:defRPr sz="1800">
                <a:solidFill>
                  <a:srgbClr val="000000"/>
                </a:solidFill>
              </a:defRPr>
            </a:pPr>
            <a:fld id="{86CB4B4D-7CA3-9044-876B-883B54F8677D}" type="slidenum">
              <a:rPr sz="1200">
                <a:solidFill>
                  <a:srgbClr val="888888"/>
                </a:solidFill>
              </a:rPr>
              <a:t>7</a:t>
            </a:fld>
            <a:endParaRPr sz="1200" dirty="0">
              <a:solidFill>
                <a:srgbClr val="888888"/>
              </a:solidFill>
            </a:endParaRPr>
          </a:p>
        </p:txBody>
      </p:sp>
      <p:pic>
        <p:nvPicPr>
          <p:cNvPr id="128" name="image5.png"/>
          <p:cNvPicPr/>
          <p:nvPr/>
        </p:nvPicPr>
        <p:blipFill>
          <a:blip r:embed="rId3">
            <a:extLst/>
          </a:blip>
          <a:stretch>
            <a:fillRect/>
          </a:stretch>
        </p:blipFill>
        <p:spPr>
          <a:xfrm>
            <a:off x="1274922" y="38100"/>
            <a:ext cx="9642156" cy="5715000"/>
          </a:xfrm>
          <a:prstGeom prst="rect">
            <a:avLst/>
          </a:prstGeom>
          <a:ln w="12700">
            <a:miter lim="400000"/>
          </a:ln>
        </p:spPr>
      </p:pic>
      <p:sp>
        <p:nvSpPr>
          <p:cNvPr id="129" name="Shape 129"/>
          <p:cNvSpPr/>
          <p:nvPr/>
        </p:nvSpPr>
        <p:spPr>
          <a:xfrm>
            <a:off x="1313219" y="5709153"/>
            <a:ext cx="9768762" cy="109260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lnSpc>
                <a:spcPts val="2500"/>
              </a:lnSpc>
              <a:spcBef>
                <a:spcPts val="1200"/>
              </a:spcBef>
              <a:defRPr sz="1300">
                <a:latin typeface="Times"/>
                <a:ea typeface="Times"/>
                <a:cs typeface="Times"/>
                <a:sym typeface="Times"/>
              </a:defRPr>
            </a:lvl1pPr>
          </a:lstStyle>
          <a:p>
            <a:pPr lvl="0">
              <a:lnSpc>
                <a:spcPct val="100000"/>
              </a:lnSpc>
              <a:spcBef>
                <a:spcPts val="0"/>
              </a:spcBef>
              <a:defRPr sz="1800"/>
            </a:pPr>
            <a:r>
              <a:rPr sz="1300" dirty="0"/>
              <a:t>Prepared by: Office of Program Decision Support, Division for Family and Community Health Services, Texas Department of State Health Services, 08/24/2016. Data Sources: Death and Birth Files, Center for Health Statistics, Texas Department of State Health Services. MMR — computed within 42 days following the end of pregnancy, using ICD‐10 codes A34, O00‐095, O98‐O99. Pre‐pregnancy obesity; diabetes before and/or during pregnancy (including diabetes mellitus and gestational diabetes); and hypertension before and/or during pregnancy (including chronic hypertension, pre‐eclampsia, and eclampsia) </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5DD15"/>
            </a:gs>
            <a:gs pos="100000">
              <a:srgbClr val="FFD91E"/>
            </a:gs>
          </a:gsLst>
          <a:lin ang="16200000" scaled="0"/>
        </a:gradFill>
        <a:effectLst/>
      </p:bgPr>
    </p:bg>
    <p:spTree>
      <p:nvGrpSpPr>
        <p:cNvPr id="1" name=""/>
        <p:cNvGrpSpPr/>
        <p:nvPr/>
      </p:nvGrpSpPr>
      <p:grpSpPr>
        <a:xfrm>
          <a:off x="0" y="0"/>
          <a:ext cx="0" cy="0"/>
          <a:chOff x="0" y="0"/>
          <a:chExt cx="0" cy="0"/>
        </a:xfrm>
      </p:grpSpPr>
      <p:sp>
        <p:nvSpPr>
          <p:cNvPr id="132" name="Shape 132"/>
          <p:cNvSpPr>
            <a:spLocks noGrp="1"/>
          </p:cNvSpPr>
          <p:nvPr>
            <p:ph type="body" idx="1"/>
          </p:nvPr>
        </p:nvSpPr>
        <p:spPr>
          <a:prstGeom prst="rect">
            <a:avLst/>
          </a:prstGeom>
        </p:spPr>
        <p:txBody>
          <a:bodyPr/>
          <a:lstStyle/>
          <a:p>
            <a:pPr marL="0" lvl="0" indent="0" defTabSz="457200">
              <a:lnSpc>
                <a:spcPts val="2800"/>
              </a:lnSpc>
              <a:spcBef>
                <a:spcPts val="0"/>
              </a:spcBef>
              <a:buSzTx/>
              <a:buNone/>
              <a:defRPr sz="1800"/>
            </a:pPr>
            <a:r>
              <a:rPr sz="1200" dirty="0">
                <a:latin typeface="Times"/>
                <a:ea typeface="Times"/>
                <a:cs typeface="Times"/>
                <a:sym typeface="Times"/>
              </a:rPr>
              <a:t>  </a:t>
            </a:r>
          </a:p>
          <a:p>
            <a:pPr marL="0" lvl="0" indent="0" defTabSz="457200">
              <a:lnSpc>
                <a:spcPts val="2800"/>
              </a:lnSpc>
              <a:spcBef>
                <a:spcPts val="0"/>
              </a:spcBef>
              <a:buSzTx/>
              <a:buNone/>
              <a:defRPr sz="1800"/>
            </a:pPr>
            <a:r>
              <a:rPr sz="1200" dirty="0">
                <a:latin typeface="Times"/>
                <a:ea typeface="Times"/>
                <a:cs typeface="Times"/>
                <a:sym typeface="Times"/>
              </a:rPr>
              <a:t>  </a:t>
            </a:r>
          </a:p>
        </p:txBody>
      </p:sp>
      <p:sp>
        <p:nvSpPr>
          <p:cNvPr id="133" name="Shape 133"/>
          <p:cNvSpPr>
            <a:spLocks noGrp="1"/>
          </p:cNvSpPr>
          <p:nvPr>
            <p:ph type="sldNum" sz="quarter" idx="2"/>
          </p:nvPr>
        </p:nvSpPr>
        <p:spPr>
          <a:xfrm>
            <a:off x="8077200" y="6328092"/>
            <a:ext cx="2133600" cy="165101"/>
          </a:xfrm>
          <a:prstGeom prst="rect">
            <a:avLst/>
          </a:prstGeom>
          <a:extLst>
            <a:ext uri="{C572A759-6A51-4108-AA02-DFA0A04FC94B}">
              <ma14:wrappingTextBoxFlag xmlns="" xmlns:ma14="http://schemas.microsoft.com/office/mac/drawingml/2011/main" val="1"/>
            </a:ext>
          </a:extLst>
        </p:spPr>
        <p:txBody>
          <a:bodyPr>
            <a:normAutofit lnSpcReduction="10000"/>
          </a:bodyPr>
          <a:lstStyle/>
          <a:p>
            <a:pPr lvl="0">
              <a:defRPr sz="1800">
                <a:solidFill>
                  <a:srgbClr val="000000"/>
                </a:solidFill>
              </a:defRPr>
            </a:pPr>
            <a:fld id="{86CB4B4D-7CA3-9044-876B-883B54F8677D}" type="slidenum">
              <a:rPr sz="1200">
                <a:solidFill>
                  <a:srgbClr val="888888"/>
                </a:solidFill>
              </a:rPr>
              <a:t>8</a:t>
            </a:fld>
            <a:endParaRPr sz="1200" dirty="0">
              <a:solidFill>
                <a:srgbClr val="888888"/>
              </a:solidFill>
            </a:endParaRPr>
          </a:p>
        </p:txBody>
      </p:sp>
      <p:pic>
        <p:nvPicPr>
          <p:cNvPr id="134" name="image6.png"/>
          <p:cNvPicPr/>
          <p:nvPr/>
        </p:nvPicPr>
        <p:blipFill>
          <a:blip r:embed="rId2">
            <a:extLst/>
          </a:blip>
          <a:stretch>
            <a:fillRect/>
          </a:stretch>
        </p:blipFill>
        <p:spPr>
          <a:xfrm>
            <a:off x="1390650" y="666750"/>
            <a:ext cx="9410700" cy="55245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5DD15"/>
            </a:gs>
            <a:gs pos="100000">
              <a:srgbClr val="FFD91E"/>
            </a:gs>
          </a:gsLst>
          <a:lin ang="16200000" scaled="0"/>
        </a:gradFill>
        <a:effectLst/>
      </p:bgPr>
    </p:bg>
    <p:spTree>
      <p:nvGrpSpPr>
        <p:cNvPr id="1" name=""/>
        <p:cNvGrpSpPr/>
        <p:nvPr/>
      </p:nvGrpSpPr>
      <p:grpSpPr>
        <a:xfrm>
          <a:off x="0" y="0"/>
          <a:ext cx="0" cy="0"/>
          <a:chOff x="0" y="0"/>
          <a:chExt cx="0" cy="0"/>
        </a:xfrm>
      </p:grpSpPr>
      <p:sp>
        <p:nvSpPr>
          <p:cNvPr id="136" name="Shape 136"/>
          <p:cNvSpPr>
            <a:spLocks noGrp="1"/>
          </p:cNvSpPr>
          <p:nvPr>
            <p:ph type="sldNum" sz="quarter" idx="2"/>
          </p:nvPr>
        </p:nvSpPr>
        <p:spPr>
          <a:xfrm>
            <a:off x="8077200" y="6328092"/>
            <a:ext cx="2133600" cy="165101"/>
          </a:xfrm>
          <a:prstGeom prst="rect">
            <a:avLst/>
          </a:prstGeom>
          <a:extLst>
            <a:ext uri="{C572A759-6A51-4108-AA02-DFA0A04FC94B}">
              <ma14:wrappingTextBoxFlag xmlns="" xmlns:ma14="http://schemas.microsoft.com/office/mac/drawingml/2011/main" val="1"/>
            </a:ext>
          </a:extLst>
        </p:spPr>
        <p:txBody>
          <a:bodyPr>
            <a:normAutofit lnSpcReduction="10000"/>
          </a:bodyPr>
          <a:lstStyle/>
          <a:p>
            <a:pPr lvl="0">
              <a:defRPr sz="1800">
                <a:solidFill>
                  <a:srgbClr val="000000"/>
                </a:solidFill>
              </a:defRPr>
            </a:pPr>
            <a:fld id="{86CB4B4D-7CA3-9044-876B-883B54F8677D}" type="slidenum">
              <a:rPr sz="1200">
                <a:solidFill>
                  <a:srgbClr val="888888"/>
                </a:solidFill>
              </a:rPr>
              <a:t>9</a:t>
            </a:fld>
            <a:endParaRPr sz="1200" dirty="0">
              <a:solidFill>
                <a:srgbClr val="888888"/>
              </a:solidFill>
            </a:endParaRPr>
          </a:p>
        </p:txBody>
      </p:sp>
      <p:pic>
        <p:nvPicPr>
          <p:cNvPr id="137" name="image7.png"/>
          <p:cNvPicPr/>
          <p:nvPr/>
        </p:nvPicPr>
        <p:blipFill>
          <a:blip r:embed="rId2">
            <a:extLst/>
          </a:blip>
          <a:stretch>
            <a:fillRect/>
          </a:stretch>
        </p:blipFill>
        <p:spPr>
          <a:xfrm>
            <a:off x="1336129" y="72726"/>
            <a:ext cx="9519741" cy="5651403"/>
          </a:xfrm>
          <a:prstGeom prst="rect">
            <a:avLst/>
          </a:prstGeom>
          <a:ln w="12700">
            <a:miter lim="400000"/>
          </a:ln>
        </p:spPr>
      </p:pic>
      <p:sp>
        <p:nvSpPr>
          <p:cNvPr id="138" name="Shape 138"/>
          <p:cNvSpPr/>
          <p:nvPr/>
        </p:nvSpPr>
        <p:spPr>
          <a:xfrm>
            <a:off x="1336130" y="5852240"/>
            <a:ext cx="9519740" cy="103104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defTabSz="457200"/>
            <a:r>
              <a:rPr sz="1300" dirty="0">
                <a:latin typeface="Times"/>
                <a:ea typeface="Times"/>
                <a:cs typeface="Times"/>
                <a:sym typeface="Times"/>
              </a:rPr>
              <a:t>Prepared by: </a:t>
            </a:r>
            <a:r>
              <a:rPr sz="1200" dirty="0">
                <a:latin typeface="Times"/>
                <a:ea typeface="Times"/>
                <a:cs typeface="Times"/>
                <a:sym typeface="Times"/>
              </a:rPr>
              <a:t>Office of Program Decision Support, Division for Family and Community Health Services, Texas Department of State Health Services, 08/24/2016. Data Sources: Death and Birth Files, Center for Health Statistics, Texas Department of State Health Services. MMR — computed within 42 days following the end of pregnancy, using ICD‐10 codes A34, O00‐095, O98‐O99. Pre‐pregnancy obesity; diabetes before and/or during pregnancy (including diabetes mellitus and gestational diabetes); and hypertension before and/or during pregnancy (including chronic hypertension, pre‐eclampsia, and eclampsia</a:t>
            </a:r>
            <a:r>
              <a:rPr sz="1200" dirty="0" smtClean="0">
                <a:latin typeface="Times"/>
                <a:ea typeface="Times"/>
                <a:cs typeface="Times"/>
                <a:sym typeface="Times"/>
              </a:rPr>
              <a:t>)</a:t>
            </a:r>
            <a:r>
              <a:rPr lang="en-US" sz="1200" dirty="0" smtClean="0">
                <a:latin typeface="Times"/>
                <a:ea typeface="Times"/>
                <a:cs typeface="Times"/>
                <a:sym typeface="Times"/>
              </a:rPr>
              <a:t>.</a:t>
            </a:r>
            <a:endParaRPr sz="1200" dirty="0">
              <a:latin typeface="Times"/>
              <a:ea typeface="Times"/>
              <a:cs typeface="Times"/>
              <a:sym typeface="Times"/>
            </a:endParaRPr>
          </a:p>
        </p:txBody>
      </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5B9BD5"/>
          </a:solidFill>
          <a:prstDash val="solid"/>
          <a:bevel/>
        </a:ln>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B9BD5"/>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5B9BD5"/>
          </a:solidFill>
          <a:prstDash val="solid"/>
          <a:bevel/>
        </a:ln>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B9BD5"/>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AF0F5524A1B4439EE2326FA4410A86" ma:contentTypeVersion="0" ma:contentTypeDescription="Create a new document." ma:contentTypeScope="" ma:versionID="3786a35e54436442f860858eeed246e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D40798-56FF-4431-B74A-75DABCC5A977}"/>
</file>

<file path=customXml/itemProps2.xml><?xml version="1.0" encoding="utf-8"?>
<ds:datastoreItem xmlns:ds="http://schemas.openxmlformats.org/officeDocument/2006/customXml" ds:itemID="{4F2FE272-F5CB-408A-A982-19819D8DECCE}"/>
</file>

<file path=customXml/itemProps3.xml><?xml version="1.0" encoding="utf-8"?>
<ds:datastoreItem xmlns:ds="http://schemas.openxmlformats.org/officeDocument/2006/customXml" ds:itemID="{D678C9C5-3A73-4259-97D4-5B10B76A205A}"/>
</file>

<file path=docProps/app.xml><?xml version="1.0" encoding="utf-8"?>
<Properties xmlns="http://schemas.openxmlformats.org/officeDocument/2006/extended-properties" xmlns:vt="http://schemas.openxmlformats.org/officeDocument/2006/docPropsVTypes">
  <TotalTime>54</TotalTime>
  <Words>2147</Words>
  <Application>Microsoft Office PowerPoint</Application>
  <PresentationFormat>Widescreen</PresentationFormat>
  <Paragraphs>280</Paragraphs>
  <Slides>29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Helvetica</vt:lpstr>
      <vt:lpstr>Helvetica Neue</vt:lpstr>
      <vt:lpstr>Times</vt:lpstr>
      <vt:lpstr>Trebuchet MS</vt:lpstr>
      <vt:lpstr>Tw Cen MT</vt:lpstr>
      <vt:lpstr>Verdana</vt:lpstr>
      <vt:lpstr>Default</vt:lpstr>
      <vt:lpstr>PowerPoint Presentation</vt:lpstr>
      <vt:lpstr>Objectives</vt:lpstr>
      <vt:lpstr>PowerPoint Presentation</vt:lpstr>
      <vt:lpstr>Texas Maternal Mortality</vt:lpstr>
      <vt:lpstr>        Texas Maternal Mortality by Racial/Ethnic Group</vt:lpstr>
      <vt:lpstr>Demographic Shift:  Race/Ethnicity of Mothers</vt:lpstr>
      <vt:lpstr>PowerPoint Presentation</vt:lpstr>
      <vt:lpstr>PowerPoint Presentation</vt:lpstr>
      <vt:lpstr>PowerPoint Presentation</vt:lpstr>
      <vt:lpstr>PowerPoint Presentation</vt:lpstr>
      <vt:lpstr>Contributing Factors</vt:lpstr>
      <vt:lpstr>PowerPoint Presentation</vt:lpstr>
      <vt:lpstr>PowerPoint Presentation</vt:lpstr>
      <vt:lpstr>Maternal Care:  Prenatal Care</vt:lpstr>
      <vt:lpstr>PowerPoint Presentation</vt:lpstr>
      <vt:lpstr>Institutional Disparities</vt:lpstr>
      <vt:lpstr>Stereotypical Beliefs Lead to Bias</vt:lpstr>
      <vt:lpstr>Implicit Bias</vt:lpstr>
      <vt:lpstr>Impact</vt:lpstr>
      <vt:lpstr>Persistent Inequity</vt:lpstr>
      <vt:lpstr>Definitions</vt:lpstr>
      <vt:lpstr>Maternal Mortality Rate,  California and United States; 1999-2010</vt:lpstr>
      <vt:lpstr>PowerPoint Presentation</vt:lpstr>
      <vt:lpstr>Maternal Mortality Rates by Race/Ethnicity, California Residents; 1999-2010</vt:lpstr>
      <vt:lpstr>Births &amp; Maternal Deaths: 2005-2010 (CDC)</vt:lpstr>
      <vt:lpstr>SOLUTIONS</vt:lpstr>
      <vt:lpstr>Solutions - Individual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Terry</dc:creator>
  <cp:lastModifiedBy>Danny Chavez</cp:lastModifiedBy>
  <cp:revision>6</cp:revision>
  <dcterms:modified xsi:type="dcterms:W3CDTF">2018-03-22T21:09:27Z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0x010100C8AF0F5524A1B4439EE2326FA4410A86</vt:lpwstr>
  </property>
</Properties>
</file>