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60" r:id="rId6"/>
    <p:sldId id="257" r:id="rId7"/>
    <p:sldId id="265" r:id="rId8"/>
    <p:sldId id="266" r:id="rId9"/>
    <p:sldId id="267" r:id="rId10"/>
    <p:sldId id="268" r:id="rId11"/>
    <p:sldId id="269" r:id="rId12"/>
    <p:sldId id="270" r:id="rId13"/>
    <p:sldId id="271" r:id="rId14"/>
    <p:sldId id="259" r:id="rId15"/>
    <p:sldId id="2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85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3447" autoAdjust="0"/>
  </p:normalViewPr>
  <p:slideViewPr>
    <p:cSldViewPr snapToGrid="0">
      <p:cViewPr varScale="1">
        <p:scale>
          <a:sx n="63" d="100"/>
          <a:sy n="63" d="100"/>
        </p:scale>
        <p:origin x="780" y="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Kollar" userId="5aa58a4b-5768-4c8b-84ab-e2d87dee763a" providerId="ADAL" clId="{90C08E09-F485-4CF6-88C0-505FFEAB1D2D}"/>
    <pc:docChg chg="undo custSel modSld">
      <pc:chgData name="Karen Kollar" userId="5aa58a4b-5768-4c8b-84ab-e2d87dee763a" providerId="ADAL" clId="{90C08E09-F485-4CF6-88C0-505FFEAB1D2D}" dt="2026-06-18T13:58:32.270" v="603" actId="1037"/>
      <pc:docMkLst>
        <pc:docMk/>
      </pc:docMkLst>
      <pc:sldChg chg="addSp delSp modSp mod setBg modNotesTx">
        <pc:chgData name="Karen Kollar" userId="5aa58a4b-5768-4c8b-84ab-e2d87dee763a" providerId="ADAL" clId="{90C08E09-F485-4CF6-88C0-505FFEAB1D2D}" dt="2026-06-15T14:20:59.669" v="308" actId="20577"/>
        <pc:sldMkLst>
          <pc:docMk/>
          <pc:sldMk cId="2884699244" sldId="256"/>
        </pc:sldMkLst>
      </pc:sldChg>
      <pc:sldChg chg="addSp delSp modSp mod modNotesTx">
        <pc:chgData name="Karen Kollar" userId="5aa58a4b-5768-4c8b-84ab-e2d87dee763a" providerId="ADAL" clId="{90C08E09-F485-4CF6-88C0-505FFEAB1D2D}" dt="2026-06-15T14:23:03.579" v="310" actId="20577"/>
        <pc:sldMkLst>
          <pc:docMk/>
          <pc:sldMk cId="4236896364" sldId="257"/>
        </pc:sldMkLst>
        <pc:picChg chg="add mod modCrop">
          <ac:chgData name="Karen Kollar" userId="5aa58a4b-5768-4c8b-84ab-e2d87dee763a" providerId="ADAL" clId="{90C08E09-F485-4CF6-88C0-505FFEAB1D2D}" dt="2026-06-11T20:36:29.726" v="39" actId="1076"/>
          <ac:picMkLst>
            <pc:docMk/>
            <pc:sldMk cId="4236896364" sldId="257"/>
            <ac:picMk id="6" creationId="{AE849D7F-D0A1-9084-5383-41D6982A2BB0}"/>
          </ac:picMkLst>
        </pc:picChg>
      </pc:sldChg>
      <pc:sldChg chg="modNotesTx">
        <pc:chgData name="Karen Kollar" userId="5aa58a4b-5768-4c8b-84ab-e2d87dee763a" providerId="ADAL" clId="{90C08E09-F485-4CF6-88C0-505FFEAB1D2D}" dt="2026-06-15T20:48:56.844" v="596" actId="20577"/>
        <pc:sldMkLst>
          <pc:docMk/>
          <pc:sldMk cId="1424812792" sldId="259"/>
        </pc:sldMkLst>
      </pc:sldChg>
      <pc:sldChg chg="modNotesTx">
        <pc:chgData name="Karen Kollar" userId="5aa58a4b-5768-4c8b-84ab-e2d87dee763a" providerId="ADAL" clId="{90C08E09-F485-4CF6-88C0-505FFEAB1D2D}" dt="2026-06-15T14:21:45.379" v="309" actId="20577"/>
        <pc:sldMkLst>
          <pc:docMk/>
          <pc:sldMk cId="2233065928" sldId="260"/>
        </pc:sldMkLst>
      </pc:sldChg>
      <pc:sldChg chg="addSp delSp modSp mod modNotesTx">
        <pc:chgData name="Karen Kollar" userId="5aa58a4b-5768-4c8b-84ab-e2d87dee763a" providerId="ADAL" clId="{90C08E09-F485-4CF6-88C0-505FFEAB1D2D}" dt="2026-06-18T13:58:32.270" v="603" actId="1037"/>
        <pc:sldMkLst>
          <pc:docMk/>
          <pc:sldMk cId="415654747" sldId="265"/>
        </pc:sldMkLst>
        <pc:spChg chg="mod">
          <ac:chgData name="Karen Kollar" userId="5aa58a4b-5768-4c8b-84ab-e2d87dee763a" providerId="ADAL" clId="{90C08E09-F485-4CF6-88C0-505FFEAB1D2D}" dt="2026-06-11T21:23:16.489" v="123" actId="20577"/>
          <ac:spMkLst>
            <pc:docMk/>
            <pc:sldMk cId="415654747" sldId="265"/>
            <ac:spMk id="2" creationId="{4933D8CD-0885-276B-0130-C0BA0E2835C5}"/>
          </ac:spMkLst>
        </pc:spChg>
        <pc:graphicFrameChg chg="mod modGraphic">
          <ac:chgData name="Karen Kollar" userId="5aa58a4b-5768-4c8b-84ab-e2d87dee763a" providerId="ADAL" clId="{90C08E09-F485-4CF6-88C0-505FFEAB1D2D}" dt="2026-06-18T13:58:27.753" v="599"/>
          <ac:graphicFrameMkLst>
            <pc:docMk/>
            <pc:sldMk cId="415654747" sldId="265"/>
            <ac:graphicFrameMk id="7" creationId="{C9772F52-106C-F1ED-FB7C-B214CF5875E9}"/>
          </ac:graphicFrameMkLst>
        </pc:graphicFrameChg>
        <pc:picChg chg="add mod">
          <ac:chgData name="Karen Kollar" userId="5aa58a4b-5768-4c8b-84ab-e2d87dee763a" providerId="ADAL" clId="{90C08E09-F485-4CF6-88C0-505FFEAB1D2D}" dt="2026-06-15T14:12:37.552" v="175" actId="14100"/>
          <ac:picMkLst>
            <pc:docMk/>
            <pc:sldMk cId="415654747" sldId="265"/>
            <ac:picMk id="4" creationId="{2DA8B748-D7DE-EDDB-ABE8-75ECC323D8AC}"/>
          </ac:picMkLst>
        </pc:picChg>
        <pc:picChg chg="add mod">
          <ac:chgData name="Karen Kollar" userId="5aa58a4b-5768-4c8b-84ab-e2d87dee763a" providerId="ADAL" clId="{90C08E09-F485-4CF6-88C0-505FFEAB1D2D}" dt="2026-06-15T14:13:15.012" v="181" actId="14100"/>
          <ac:picMkLst>
            <pc:docMk/>
            <pc:sldMk cId="415654747" sldId="265"/>
            <ac:picMk id="6" creationId="{F5DB6C66-D97C-BBD8-6950-E6E06AA3F8C6}"/>
          </ac:picMkLst>
        </pc:picChg>
        <pc:picChg chg="mod">
          <ac:chgData name="Karen Kollar" userId="5aa58a4b-5768-4c8b-84ab-e2d87dee763a" providerId="ADAL" clId="{90C08E09-F485-4CF6-88C0-505FFEAB1D2D}" dt="2026-06-11T21:09:04.621" v="108" actId="1076"/>
          <ac:picMkLst>
            <pc:docMk/>
            <pc:sldMk cId="415654747" sldId="265"/>
            <ac:picMk id="9" creationId="{C848E170-CF18-1C93-BB65-B41B8EFF8AA6}"/>
          </ac:picMkLst>
        </pc:picChg>
        <pc:picChg chg="mod">
          <ac:chgData name="Karen Kollar" userId="5aa58a4b-5768-4c8b-84ab-e2d87dee763a" providerId="ADAL" clId="{90C08E09-F485-4CF6-88C0-505FFEAB1D2D}" dt="2026-06-11T21:09:10.139" v="109" actId="1076"/>
          <ac:picMkLst>
            <pc:docMk/>
            <pc:sldMk cId="415654747" sldId="265"/>
            <ac:picMk id="11" creationId="{78370A7B-2A4A-BD77-4EBE-92B37FD18242}"/>
          </ac:picMkLst>
        </pc:picChg>
        <pc:picChg chg="mod">
          <ac:chgData name="Karen Kollar" userId="5aa58a4b-5768-4c8b-84ab-e2d87dee763a" providerId="ADAL" clId="{90C08E09-F485-4CF6-88C0-505FFEAB1D2D}" dt="2026-06-15T14:12:48.795" v="177" actId="14100"/>
          <ac:picMkLst>
            <pc:docMk/>
            <pc:sldMk cId="415654747" sldId="265"/>
            <ac:picMk id="12" creationId="{B7A2E7A2-D3A4-6286-C4D0-32BC8D6D7DCD}"/>
          </ac:picMkLst>
        </pc:picChg>
        <pc:picChg chg="mod">
          <ac:chgData name="Karen Kollar" userId="5aa58a4b-5768-4c8b-84ab-e2d87dee763a" providerId="ADAL" clId="{90C08E09-F485-4CF6-88C0-505FFEAB1D2D}" dt="2026-06-15T14:13:08.279" v="180" actId="14100"/>
          <ac:picMkLst>
            <pc:docMk/>
            <pc:sldMk cId="415654747" sldId="265"/>
            <ac:picMk id="13" creationId="{E5809472-CF27-4ADD-69B5-354C954C550B}"/>
          </ac:picMkLst>
        </pc:picChg>
        <pc:picChg chg="mod">
          <ac:chgData name="Karen Kollar" userId="5aa58a4b-5768-4c8b-84ab-e2d87dee763a" providerId="ADAL" clId="{90C08E09-F485-4CF6-88C0-505FFEAB1D2D}" dt="2026-06-15T14:13:27.579" v="183" actId="14100"/>
          <ac:picMkLst>
            <pc:docMk/>
            <pc:sldMk cId="415654747" sldId="265"/>
            <ac:picMk id="14" creationId="{0A6DE205-06C4-2354-C628-3A2D217BE37E}"/>
          </ac:picMkLst>
        </pc:picChg>
        <pc:picChg chg="mod">
          <ac:chgData name="Karen Kollar" userId="5aa58a4b-5768-4c8b-84ab-e2d87dee763a" providerId="ADAL" clId="{90C08E09-F485-4CF6-88C0-505FFEAB1D2D}" dt="2026-06-15T14:12:26.317" v="173" actId="14100"/>
          <ac:picMkLst>
            <pc:docMk/>
            <pc:sldMk cId="415654747" sldId="265"/>
            <ac:picMk id="16" creationId="{09E9D361-3F20-1B14-1CE6-82E01976A378}"/>
          </ac:picMkLst>
        </pc:picChg>
        <pc:picChg chg="mod">
          <ac:chgData name="Karen Kollar" userId="5aa58a4b-5768-4c8b-84ab-e2d87dee763a" providerId="ADAL" clId="{90C08E09-F485-4CF6-88C0-505FFEAB1D2D}" dt="2026-06-18T13:58:32.270" v="603" actId="1037"/>
          <ac:picMkLst>
            <pc:docMk/>
            <pc:sldMk cId="415654747" sldId="265"/>
            <ac:picMk id="17" creationId="{990707AD-1452-8FC7-6CD8-93FD1CACA715}"/>
          </ac:picMkLst>
        </pc:picChg>
      </pc:sldChg>
      <pc:sldChg chg="modNotesTx">
        <pc:chgData name="Karen Kollar" userId="5aa58a4b-5768-4c8b-84ab-e2d87dee763a" providerId="ADAL" clId="{90C08E09-F485-4CF6-88C0-505FFEAB1D2D}" dt="2026-06-15T20:46:12.812" v="567" actId="20577"/>
        <pc:sldMkLst>
          <pc:docMk/>
          <pc:sldMk cId="305832487" sldId="267"/>
        </pc:sldMkLst>
      </pc:sldChg>
      <pc:sldChg chg="modNotesTx">
        <pc:chgData name="Karen Kollar" userId="5aa58a4b-5768-4c8b-84ab-e2d87dee763a" providerId="ADAL" clId="{90C08E09-F485-4CF6-88C0-505FFEAB1D2D}" dt="2026-06-15T20:48:18.028" v="595" actId="20577"/>
        <pc:sldMkLst>
          <pc:docMk/>
          <pc:sldMk cId="1616603408" sldId="270"/>
        </pc:sldMkLst>
      </pc:sldChg>
      <pc:sldChg chg="modNotesTx">
        <pc:chgData name="Karen Kollar" userId="5aa58a4b-5768-4c8b-84ab-e2d87dee763a" providerId="ADAL" clId="{90C08E09-F485-4CF6-88C0-505FFEAB1D2D}" dt="2026-06-15T20:49:15.811" v="597" actId="20577"/>
        <pc:sldMkLst>
          <pc:docMk/>
          <pc:sldMk cId="3411738914" sldId="272"/>
        </pc:sldMkLst>
      </pc:sldChg>
    </pc:docChg>
  </pc:docChgLst>
  <pc:docChgLst>
    <pc:chgData name="Laura Lang" userId="75d318ca-165a-45d1-b993-8cf3b53bc5a5" providerId="ADAL" clId="{A89C9614-B87D-44C8-9773-4C2770158410}"/>
    <pc:docChg chg="modSld">
      <pc:chgData name="Laura Lang" userId="75d318ca-165a-45d1-b993-8cf3b53bc5a5" providerId="ADAL" clId="{A89C9614-B87D-44C8-9773-4C2770158410}" dt="2026-06-17T22:14:44.137" v="6" actId="1076"/>
      <pc:docMkLst>
        <pc:docMk/>
      </pc:docMkLst>
      <pc:sldChg chg="modNotesTx">
        <pc:chgData name="Laura Lang" userId="75d318ca-165a-45d1-b993-8cf3b53bc5a5" providerId="ADAL" clId="{A89C9614-B87D-44C8-9773-4C2770158410}" dt="2026-06-16T18:24:51.670" v="1" actId="20577"/>
        <pc:sldMkLst>
          <pc:docMk/>
          <pc:sldMk cId="2884699244" sldId="256"/>
        </pc:sldMkLst>
      </pc:sldChg>
      <pc:sldChg chg="addSp modSp mod">
        <pc:chgData name="Laura Lang" userId="75d318ca-165a-45d1-b993-8cf3b53bc5a5" providerId="ADAL" clId="{A89C9614-B87D-44C8-9773-4C2770158410}" dt="2026-06-17T22:14:44.137" v="6" actId="1076"/>
        <pc:sldMkLst>
          <pc:docMk/>
          <pc:sldMk cId="415654747" sldId="265"/>
        </pc:sldMkLst>
        <pc:picChg chg="add mod">
          <ac:chgData name="Laura Lang" userId="75d318ca-165a-45d1-b993-8cf3b53bc5a5" providerId="ADAL" clId="{A89C9614-B87D-44C8-9773-4C2770158410}" dt="2026-06-17T22:14:44.137" v="6" actId="1076"/>
          <ac:picMkLst>
            <pc:docMk/>
            <pc:sldMk cId="415654747" sldId="265"/>
            <ac:picMk id="5" creationId="{1F2E28A0-070E-CDD2-7231-A325E5A7FDCA}"/>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A674ED-DE2A-48F5-BF3A-F4ACE9175D8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A145DF6D-0CA0-49D7-8B96-F659E0291E49}">
      <dgm:prSet/>
      <dgm:spPr/>
      <dgm:t>
        <a:bodyPr/>
        <a:lstStyle/>
        <a:p>
          <a:r>
            <a:rPr lang="en-US" b="0" i="0" dirty="0"/>
            <a:t>Nation’s largest state medical Association</a:t>
          </a:r>
          <a:endParaRPr lang="en-US" dirty="0"/>
        </a:p>
      </dgm:t>
    </dgm:pt>
    <dgm:pt modelId="{A9795969-9058-4A43-928F-5E5348F816B8}" type="parTrans" cxnId="{438B398D-E38D-44D2-98C9-F3E91C12F86D}">
      <dgm:prSet/>
      <dgm:spPr/>
      <dgm:t>
        <a:bodyPr/>
        <a:lstStyle/>
        <a:p>
          <a:endParaRPr lang="en-US"/>
        </a:p>
      </dgm:t>
    </dgm:pt>
    <dgm:pt modelId="{1513BBCD-D322-4F5D-9564-5A572C64D21E}" type="sibTrans" cxnId="{438B398D-E38D-44D2-98C9-F3E91C12F86D}">
      <dgm:prSet/>
      <dgm:spPr/>
      <dgm:t>
        <a:bodyPr/>
        <a:lstStyle/>
        <a:p>
          <a:endParaRPr lang="en-US"/>
        </a:p>
      </dgm:t>
    </dgm:pt>
    <dgm:pt modelId="{CE87706E-DD3D-4435-9404-5F6714F0A841}">
      <dgm:prSet/>
      <dgm:spPr/>
      <dgm:t>
        <a:bodyPr/>
        <a:lstStyle/>
        <a:p>
          <a:r>
            <a:rPr lang="en-US" b="0" i="0"/>
            <a:t>60,000</a:t>
          </a:r>
          <a:r>
            <a:rPr lang="en-US" b="0" i="0" dirty="0"/>
            <a:t>+ physician and medical student members</a:t>
          </a:r>
          <a:endParaRPr lang="en-US" dirty="0"/>
        </a:p>
      </dgm:t>
    </dgm:pt>
    <dgm:pt modelId="{E867AD84-8F63-4E75-964C-E92AE61A89B8}" type="parTrans" cxnId="{55527997-BB5C-4991-B8FA-8F5DAFD1E497}">
      <dgm:prSet/>
      <dgm:spPr/>
      <dgm:t>
        <a:bodyPr/>
        <a:lstStyle/>
        <a:p>
          <a:endParaRPr lang="en-US"/>
        </a:p>
      </dgm:t>
    </dgm:pt>
    <dgm:pt modelId="{792BE990-AE9A-446F-AB0C-602B990FBF21}" type="sibTrans" cxnId="{55527997-BB5C-4991-B8FA-8F5DAFD1E497}">
      <dgm:prSet/>
      <dgm:spPr/>
      <dgm:t>
        <a:bodyPr/>
        <a:lstStyle/>
        <a:p>
          <a:endParaRPr lang="en-US"/>
        </a:p>
      </dgm:t>
    </dgm:pt>
    <dgm:pt modelId="{146BB38B-65C4-4FD0-94F0-B0A0DDA0D930}">
      <dgm:prSet/>
      <dgm:spPr/>
      <dgm:t>
        <a:bodyPr/>
        <a:lstStyle/>
        <a:p>
          <a:r>
            <a:rPr lang="en-US" b="0" i="0" dirty="0"/>
            <a:t>110 component medical societies</a:t>
          </a:r>
          <a:endParaRPr lang="en-US" dirty="0"/>
        </a:p>
      </dgm:t>
    </dgm:pt>
    <dgm:pt modelId="{8A966494-2D01-4E85-BC3B-68C3B1303309}" type="parTrans" cxnId="{DF2DF430-E4B3-48CB-A1CE-1E74C5805E09}">
      <dgm:prSet/>
      <dgm:spPr/>
      <dgm:t>
        <a:bodyPr/>
        <a:lstStyle/>
        <a:p>
          <a:endParaRPr lang="en-US"/>
        </a:p>
      </dgm:t>
    </dgm:pt>
    <dgm:pt modelId="{77A9884A-7B55-4ED3-9332-C3ACA035A228}" type="sibTrans" cxnId="{DF2DF430-E4B3-48CB-A1CE-1E74C5805E09}">
      <dgm:prSet/>
      <dgm:spPr/>
      <dgm:t>
        <a:bodyPr/>
        <a:lstStyle/>
        <a:p>
          <a:endParaRPr lang="en-US"/>
        </a:p>
      </dgm:t>
    </dgm:pt>
    <dgm:pt modelId="{8099E9A8-569D-429E-8E68-31B7B6ABA0AC}">
      <dgm:prSet/>
      <dgm:spPr/>
      <dgm:t>
        <a:bodyPr/>
        <a:lstStyle/>
        <a:p>
          <a:r>
            <a:rPr lang="en-US" b="0" i="0" dirty="0"/>
            <a:t>Representing all medical specialties and practice settings</a:t>
          </a:r>
          <a:endParaRPr lang="en-US" dirty="0"/>
        </a:p>
      </dgm:t>
    </dgm:pt>
    <dgm:pt modelId="{AF40171A-21BE-44C3-A48E-D846F90049DA}" type="parTrans" cxnId="{89782B88-F119-4DAD-94D2-69BAE1CF603F}">
      <dgm:prSet/>
      <dgm:spPr/>
      <dgm:t>
        <a:bodyPr/>
        <a:lstStyle/>
        <a:p>
          <a:endParaRPr lang="en-US"/>
        </a:p>
      </dgm:t>
    </dgm:pt>
    <dgm:pt modelId="{E7CF0F02-FAD0-48C0-8130-97A10F6D73B6}" type="sibTrans" cxnId="{89782B88-F119-4DAD-94D2-69BAE1CF603F}">
      <dgm:prSet/>
      <dgm:spPr/>
      <dgm:t>
        <a:bodyPr/>
        <a:lstStyle/>
        <a:p>
          <a:endParaRPr lang="en-US"/>
        </a:p>
      </dgm:t>
    </dgm:pt>
    <dgm:pt modelId="{F0EC143F-9255-4CDD-9F32-EB4C25D38183}">
      <dgm:prSet/>
      <dgm:spPr/>
      <dgm:t>
        <a:bodyPr/>
        <a:lstStyle/>
        <a:p>
          <a:r>
            <a:rPr lang="en-US" b="0" i="0" dirty="0"/>
            <a:t>Proven legislative regulatory, and legal advocacy successes </a:t>
          </a:r>
          <a:endParaRPr lang="en-US" dirty="0"/>
        </a:p>
      </dgm:t>
    </dgm:pt>
    <dgm:pt modelId="{0524CD14-AB47-402C-9892-D43FAB233292}" type="parTrans" cxnId="{311969BD-468D-40B4-BE7E-FDD298110198}">
      <dgm:prSet/>
      <dgm:spPr/>
      <dgm:t>
        <a:bodyPr/>
        <a:lstStyle/>
        <a:p>
          <a:endParaRPr lang="en-US"/>
        </a:p>
      </dgm:t>
    </dgm:pt>
    <dgm:pt modelId="{774F16A0-E840-4D35-96AB-5D2E5A2B3355}" type="sibTrans" cxnId="{311969BD-468D-40B4-BE7E-FDD298110198}">
      <dgm:prSet/>
      <dgm:spPr/>
      <dgm:t>
        <a:bodyPr/>
        <a:lstStyle/>
        <a:p>
          <a:endParaRPr lang="en-US"/>
        </a:p>
      </dgm:t>
    </dgm:pt>
    <dgm:pt modelId="{282ABB5D-10FD-4686-BCDC-51BD241AAC86}" type="pres">
      <dgm:prSet presAssocID="{F4A674ED-DE2A-48F5-BF3A-F4ACE9175D81}" presName="vert0" presStyleCnt="0">
        <dgm:presLayoutVars>
          <dgm:dir/>
          <dgm:animOne val="branch"/>
          <dgm:animLvl val="lvl"/>
        </dgm:presLayoutVars>
      </dgm:prSet>
      <dgm:spPr/>
    </dgm:pt>
    <dgm:pt modelId="{F6E2ADFE-A4BB-49EB-A9A4-20768EBB9711}" type="pres">
      <dgm:prSet presAssocID="{A145DF6D-0CA0-49D7-8B96-F659E0291E49}" presName="thickLine" presStyleLbl="alignNode1" presStyleIdx="0" presStyleCnt="5"/>
      <dgm:spPr/>
    </dgm:pt>
    <dgm:pt modelId="{772051AF-2096-4D92-A125-42BF085AF187}" type="pres">
      <dgm:prSet presAssocID="{A145DF6D-0CA0-49D7-8B96-F659E0291E49}" presName="horz1" presStyleCnt="0"/>
      <dgm:spPr/>
    </dgm:pt>
    <dgm:pt modelId="{9C7E5D37-975D-41B6-9ACD-FE2AA58568F0}" type="pres">
      <dgm:prSet presAssocID="{A145DF6D-0CA0-49D7-8B96-F659E0291E49}" presName="tx1" presStyleLbl="revTx" presStyleIdx="0" presStyleCnt="5"/>
      <dgm:spPr/>
    </dgm:pt>
    <dgm:pt modelId="{7E0CAEC5-0ECE-4F15-A6EA-EBD5B185D399}" type="pres">
      <dgm:prSet presAssocID="{A145DF6D-0CA0-49D7-8B96-F659E0291E49}" presName="vert1" presStyleCnt="0"/>
      <dgm:spPr/>
    </dgm:pt>
    <dgm:pt modelId="{E22FE931-B10B-4046-ACDE-820ABAF24258}" type="pres">
      <dgm:prSet presAssocID="{CE87706E-DD3D-4435-9404-5F6714F0A841}" presName="thickLine" presStyleLbl="alignNode1" presStyleIdx="1" presStyleCnt="5"/>
      <dgm:spPr/>
    </dgm:pt>
    <dgm:pt modelId="{D635B1C8-5BF3-4ED3-8A19-892B6DEA939B}" type="pres">
      <dgm:prSet presAssocID="{CE87706E-DD3D-4435-9404-5F6714F0A841}" presName="horz1" presStyleCnt="0"/>
      <dgm:spPr/>
    </dgm:pt>
    <dgm:pt modelId="{B4243BA3-AFE2-44AB-AF8F-CA4EBE99B49F}" type="pres">
      <dgm:prSet presAssocID="{CE87706E-DD3D-4435-9404-5F6714F0A841}" presName="tx1" presStyleLbl="revTx" presStyleIdx="1" presStyleCnt="5"/>
      <dgm:spPr/>
    </dgm:pt>
    <dgm:pt modelId="{574E326C-D7F4-4AE1-A614-47A96FF8CB35}" type="pres">
      <dgm:prSet presAssocID="{CE87706E-DD3D-4435-9404-5F6714F0A841}" presName="vert1" presStyleCnt="0"/>
      <dgm:spPr/>
    </dgm:pt>
    <dgm:pt modelId="{100C39BF-5EE3-47CF-8F4C-FEF40F7A85A5}" type="pres">
      <dgm:prSet presAssocID="{146BB38B-65C4-4FD0-94F0-B0A0DDA0D930}" presName="thickLine" presStyleLbl="alignNode1" presStyleIdx="2" presStyleCnt="5"/>
      <dgm:spPr/>
    </dgm:pt>
    <dgm:pt modelId="{A55DF3EB-0C57-4AF1-85A4-989F6484402D}" type="pres">
      <dgm:prSet presAssocID="{146BB38B-65C4-4FD0-94F0-B0A0DDA0D930}" presName="horz1" presStyleCnt="0"/>
      <dgm:spPr/>
    </dgm:pt>
    <dgm:pt modelId="{CA4FE0E9-AD58-46AD-ABA1-7B2536900A87}" type="pres">
      <dgm:prSet presAssocID="{146BB38B-65C4-4FD0-94F0-B0A0DDA0D930}" presName="tx1" presStyleLbl="revTx" presStyleIdx="2" presStyleCnt="5"/>
      <dgm:spPr/>
    </dgm:pt>
    <dgm:pt modelId="{25FDDEA8-823E-4F65-8BA7-4D4747B98B75}" type="pres">
      <dgm:prSet presAssocID="{146BB38B-65C4-4FD0-94F0-B0A0DDA0D930}" presName="vert1" presStyleCnt="0"/>
      <dgm:spPr/>
    </dgm:pt>
    <dgm:pt modelId="{885CB00F-A044-455E-827A-9366C4437B30}" type="pres">
      <dgm:prSet presAssocID="{8099E9A8-569D-429E-8E68-31B7B6ABA0AC}" presName="thickLine" presStyleLbl="alignNode1" presStyleIdx="3" presStyleCnt="5"/>
      <dgm:spPr/>
    </dgm:pt>
    <dgm:pt modelId="{EF1CACE9-A309-4568-8E20-954106B452C4}" type="pres">
      <dgm:prSet presAssocID="{8099E9A8-569D-429E-8E68-31B7B6ABA0AC}" presName="horz1" presStyleCnt="0"/>
      <dgm:spPr/>
    </dgm:pt>
    <dgm:pt modelId="{EE655FF0-97A0-4C5C-B23B-A8D6533A5AB2}" type="pres">
      <dgm:prSet presAssocID="{8099E9A8-569D-429E-8E68-31B7B6ABA0AC}" presName="tx1" presStyleLbl="revTx" presStyleIdx="3" presStyleCnt="5"/>
      <dgm:spPr/>
    </dgm:pt>
    <dgm:pt modelId="{D7649633-92B4-41DD-8B14-37941523448C}" type="pres">
      <dgm:prSet presAssocID="{8099E9A8-569D-429E-8E68-31B7B6ABA0AC}" presName="vert1" presStyleCnt="0"/>
      <dgm:spPr/>
    </dgm:pt>
    <dgm:pt modelId="{33CFFF59-2F6B-48B3-8F79-66CCC2AD986C}" type="pres">
      <dgm:prSet presAssocID="{F0EC143F-9255-4CDD-9F32-EB4C25D38183}" presName="thickLine" presStyleLbl="alignNode1" presStyleIdx="4" presStyleCnt="5"/>
      <dgm:spPr/>
    </dgm:pt>
    <dgm:pt modelId="{C4B291E8-88F6-45A8-913C-872987D97A7B}" type="pres">
      <dgm:prSet presAssocID="{F0EC143F-9255-4CDD-9F32-EB4C25D38183}" presName="horz1" presStyleCnt="0"/>
      <dgm:spPr/>
    </dgm:pt>
    <dgm:pt modelId="{1D3EFA4F-7AAC-471D-AC75-3ACEF55A9117}" type="pres">
      <dgm:prSet presAssocID="{F0EC143F-9255-4CDD-9F32-EB4C25D38183}" presName="tx1" presStyleLbl="revTx" presStyleIdx="4" presStyleCnt="5"/>
      <dgm:spPr/>
    </dgm:pt>
    <dgm:pt modelId="{04C83B15-5EAA-4C76-BF3C-EBD84627C1F4}" type="pres">
      <dgm:prSet presAssocID="{F0EC143F-9255-4CDD-9F32-EB4C25D38183}" presName="vert1" presStyleCnt="0"/>
      <dgm:spPr/>
    </dgm:pt>
  </dgm:ptLst>
  <dgm:cxnLst>
    <dgm:cxn modelId="{DF2DF430-E4B3-48CB-A1CE-1E74C5805E09}" srcId="{F4A674ED-DE2A-48F5-BF3A-F4ACE9175D81}" destId="{146BB38B-65C4-4FD0-94F0-B0A0DDA0D930}" srcOrd="2" destOrd="0" parTransId="{8A966494-2D01-4E85-BC3B-68C3B1303309}" sibTransId="{77A9884A-7B55-4ED3-9332-C3ACA035A228}"/>
    <dgm:cxn modelId="{89782B88-F119-4DAD-94D2-69BAE1CF603F}" srcId="{F4A674ED-DE2A-48F5-BF3A-F4ACE9175D81}" destId="{8099E9A8-569D-429E-8E68-31B7B6ABA0AC}" srcOrd="3" destOrd="0" parTransId="{AF40171A-21BE-44C3-A48E-D846F90049DA}" sibTransId="{E7CF0F02-FAD0-48C0-8130-97A10F6D73B6}"/>
    <dgm:cxn modelId="{438B398D-E38D-44D2-98C9-F3E91C12F86D}" srcId="{F4A674ED-DE2A-48F5-BF3A-F4ACE9175D81}" destId="{A145DF6D-0CA0-49D7-8B96-F659E0291E49}" srcOrd="0" destOrd="0" parTransId="{A9795969-9058-4A43-928F-5E5348F816B8}" sibTransId="{1513BBCD-D322-4F5D-9564-5A572C64D21E}"/>
    <dgm:cxn modelId="{55527997-BB5C-4991-B8FA-8F5DAFD1E497}" srcId="{F4A674ED-DE2A-48F5-BF3A-F4ACE9175D81}" destId="{CE87706E-DD3D-4435-9404-5F6714F0A841}" srcOrd="1" destOrd="0" parTransId="{E867AD84-8F63-4E75-964C-E92AE61A89B8}" sibTransId="{792BE990-AE9A-446F-AB0C-602B990FBF21}"/>
    <dgm:cxn modelId="{60F55E99-3BB3-4194-A72F-B4B2A85F1CED}" type="presOf" srcId="{F4A674ED-DE2A-48F5-BF3A-F4ACE9175D81}" destId="{282ABB5D-10FD-4686-BCDC-51BD241AAC86}" srcOrd="0" destOrd="0" presId="urn:microsoft.com/office/officeart/2008/layout/LinedList"/>
    <dgm:cxn modelId="{6A778D9C-312A-451B-B3FA-C78782E84A9A}" type="presOf" srcId="{F0EC143F-9255-4CDD-9F32-EB4C25D38183}" destId="{1D3EFA4F-7AAC-471D-AC75-3ACEF55A9117}" srcOrd="0" destOrd="0" presId="urn:microsoft.com/office/officeart/2008/layout/LinedList"/>
    <dgm:cxn modelId="{2EC837AC-1988-4F2C-B059-13AAAF280685}" type="presOf" srcId="{8099E9A8-569D-429E-8E68-31B7B6ABA0AC}" destId="{EE655FF0-97A0-4C5C-B23B-A8D6533A5AB2}" srcOrd="0" destOrd="0" presId="urn:microsoft.com/office/officeart/2008/layout/LinedList"/>
    <dgm:cxn modelId="{311969BD-468D-40B4-BE7E-FDD298110198}" srcId="{F4A674ED-DE2A-48F5-BF3A-F4ACE9175D81}" destId="{F0EC143F-9255-4CDD-9F32-EB4C25D38183}" srcOrd="4" destOrd="0" parTransId="{0524CD14-AB47-402C-9892-D43FAB233292}" sibTransId="{774F16A0-E840-4D35-96AB-5D2E5A2B3355}"/>
    <dgm:cxn modelId="{508647D0-6EF0-4976-9F2F-DD4CCA7CED6F}" type="presOf" srcId="{146BB38B-65C4-4FD0-94F0-B0A0DDA0D930}" destId="{CA4FE0E9-AD58-46AD-ABA1-7B2536900A87}" srcOrd="0" destOrd="0" presId="urn:microsoft.com/office/officeart/2008/layout/LinedList"/>
    <dgm:cxn modelId="{DBA143D9-7149-4B0F-8156-706852162AD1}" type="presOf" srcId="{A145DF6D-0CA0-49D7-8B96-F659E0291E49}" destId="{9C7E5D37-975D-41B6-9ACD-FE2AA58568F0}" srcOrd="0" destOrd="0" presId="urn:microsoft.com/office/officeart/2008/layout/LinedList"/>
    <dgm:cxn modelId="{2715F2ED-6533-433B-93ED-C6DFE2B53914}" type="presOf" srcId="{CE87706E-DD3D-4435-9404-5F6714F0A841}" destId="{B4243BA3-AFE2-44AB-AF8F-CA4EBE99B49F}" srcOrd="0" destOrd="0" presId="urn:microsoft.com/office/officeart/2008/layout/LinedList"/>
    <dgm:cxn modelId="{9C2DEA59-2B5F-432A-99C3-B2980ADBE01E}" type="presParOf" srcId="{282ABB5D-10FD-4686-BCDC-51BD241AAC86}" destId="{F6E2ADFE-A4BB-49EB-A9A4-20768EBB9711}" srcOrd="0" destOrd="0" presId="urn:microsoft.com/office/officeart/2008/layout/LinedList"/>
    <dgm:cxn modelId="{053861AA-A14A-4BBF-8038-85A3F4776019}" type="presParOf" srcId="{282ABB5D-10FD-4686-BCDC-51BD241AAC86}" destId="{772051AF-2096-4D92-A125-42BF085AF187}" srcOrd="1" destOrd="0" presId="urn:microsoft.com/office/officeart/2008/layout/LinedList"/>
    <dgm:cxn modelId="{D2A5C936-7DBB-4107-BA58-C3625050001F}" type="presParOf" srcId="{772051AF-2096-4D92-A125-42BF085AF187}" destId="{9C7E5D37-975D-41B6-9ACD-FE2AA58568F0}" srcOrd="0" destOrd="0" presId="urn:microsoft.com/office/officeart/2008/layout/LinedList"/>
    <dgm:cxn modelId="{2A6F8651-9FE2-4321-88ED-04012BE6EAC3}" type="presParOf" srcId="{772051AF-2096-4D92-A125-42BF085AF187}" destId="{7E0CAEC5-0ECE-4F15-A6EA-EBD5B185D399}" srcOrd="1" destOrd="0" presId="urn:microsoft.com/office/officeart/2008/layout/LinedList"/>
    <dgm:cxn modelId="{2A8F9A8C-3612-41F1-9A4B-BE65F6F3BCAE}" type="presParOf" srcId="{282ABB5D-10FD-4686-BCDC-51BD241AAC86}" destId="{E22FE931-B10B-4046-ACDE-820ABAF24258}" srcOrd="2" destOrd="0" presId="urn:microsoft.com/office/officeart/2008/layout/LinedList"/>
    <dgm:cxn modelId="{30D786AA-AF53-4134-BAF1-776A97DBFD0E}" type="presParOf" srcId="{282ABB5D-10FD-4686-BCDC-51BD241AAC86}" destId="{D635B1C8-5BF3-4ED3-8A19-892B6DEA939B}" srcOrd="3" destOrd="0" presId="urn:microsoft.com/office/officeart/2008/layout/LinedList"/>
    <dgm:cxn modelId="{E0E6EA1A-20BA-42B7-AD04-4C595C4B9609}" type="presParOf" srcId="{D635B1C8-5BF3-4ED3-8A19-892B6DEA939B}" destId="{B4243BA3-AFE2-44AB-AF8F-CA4EBE99B49F}" srcOrd="0" destOrd="0" presId="urn:microsoft.com/office/officeart/2008/layout/LinedList"/>
    <dgm:cxn modelId="{112B8E18-7A1B-4326-BC27-843288DF5A8B}" type="presParOf" srcId="{D635B1C8-5BF3-4ED3-8A19-892B6DEA939B}" destId="{574E326C-D7F4-4AE1-A614-47A96FF8CB35}" srcOrd="1" destOrd="0" presId="urn:microsoft.com/office/officeart/2008/layout/LinedList"/>
    <dgm:cxn modelId="{1C9BB19E-8FCD-439E-BA63-C28A1ACD5878}" type="presParOf" srcId="{282ABB5D-10FD-4686-BCDC-51BD241AAC86}" destId="{100C39BF-5EE3-47CF-8F4C-FEF40F7A85A5}" srcOrd="4" destOrd="0" presId="urn:microsoft.com/office/officeart/2008/layout/LinedList"/>
    <dgm:cxn modelId="{2D82CB7A-E6E9-45D3-B919-2CEA953AC0AD}" type="presParOf" srcId="{282ABB5D-10FD-4686-BCDC-51BD241AAC86}" destId="{A55DF3EB-0C57-4AF1-85A4-989F6484402D}" srcOrd="5" destOrd="0" presId="urn:microsoft.com/office/officeart/2008/layout/LinedList"/>
    <dgm:cxn modelId="{67BB89DE-0FE4-481C-A35A-19AB1FA72624}" type="presParOf" srcId="{A55DF3EB-0C57-4AF1-85A4-989F6484402D}" destId="{CA4FE0E9-AD58-46AD-ABA1-7B2536900A87}" srcOrd="0" destOrd="0" presId="urn:microsoft.com/office/officeart/2008/layout/LinedList"/>
    <dgm:cxn modelId="{5C6F4BE3-D8BD-411A-9D4F-8D84401ADBD5}" type="presParOf" srcId="{A55DF3EB-0C57-4AF1-85A4-989F6484402D}" destId="{25FDDEA8-823E-4F65-8BA7-4D4747B98B75}" srcOrd="1" destOrd="0" presId="urn:microsoft.com/office/officeart/2008/layout/LinedList"/>
    <dgm:cxn modelId="{A6234450-655B-4A24-BF42-A82A079F2AB8}" type="presParOf" srcId="{282ABB5D-10FD-4686-BCDC-51BD241AAC86}" destId="{885CB00F-A044-455E-827A-9366C4437B30}" srcOrd="6" destOrd="0" presId="urn:microsoft.com/office/officeart/2008/layout/LinedList"/>
    <dgm:cxn modelId="{2EE8798B-C1F0-4EA6-9E9B-CF97860BDA27}" type="presParOf" srcId="{282ABB5D-10FD-4686-BCDC-51BD241AAC86}" destId="{EF1CACE9-A309-4568-8E20-954106B452C4}" srcOrd="7" destOrd="0" presId="urn:microsoft.com/office/officeart/2008/layout/LinedList"/>
    <dgm:cxn modelId="{90975ABE-1D31-4EDE-BADD-446E18613195}" type="presParOf" srcId="{EF1CACE9-A309-4568-8E20-954106B452C4}" destId="{EE655FF0-97A0-4C5C-B23B-A8D6533A5AB2}" srcOrd="0" destOrd="0" presId="urn:microsoft.com/office/officeart/2008/layout/LinedList"/>
    <dgm:cxn modelId="{3C5DE16C-F4CA-47F5-B570-3BA6C5940BC3}" type="presParOf" srcId="{EF1CACE9-A309-4568-8E20-954106B452C4}" destId="{D7649633-92B4-41DD-8B14-37941523448C}" srcOrd="1" destOrd="0" presId="urn:microsoft.com/office/officeart/2008/layout/LinedList"/>
    <dgm:cxn modelId="{5D438E6C-653A-4591-A719-3F90479B6698}" type="presParOf" srcId="{282ABB5D-10FD-4686-BCDC-51BD241AAC86}" destId="{33CFFF59-2F6B-48B3-8F79-66CCC2AD986C}" srcOrd="8" destOrd="0" presId="urn:microsoft.com/office/officeart/2008/layout/LinedList"/>
    <dgm:cxn modelId="{6221B587-7671-449B-B003-8CDB2830904D}" type="presParOf" srcId="{282ABB5D-10FD-4686-BCDC-51BD241AAC86}" destId="{C4B291E8-88F6-45A8-913C-872987D97A7B}" srcOrd="9" destOrd="0" presId="urn:microsoft.com/office/officeart/2008/layout/LinedList"/>
    <dgm:cxn modelId="{64F37D32-4EDC-4D69-A6B5-F4920271A256}" type="presParOf" srcId="{C4B291E8-88F6-45A8-913C-872987D97A7B}" destId="{1D3EFA4F-7AAC-471D-AC75-3ACEF55A9117}" srcOrd="0" destOrd="0" presId="urn:microsoft.com/office/officeart/2008/layout/LinedList"/>
    <dgm:cxn modelId="{34AFA2A1-FB8F-455A-82DC-DCA664423579}" type="presParOf" srcId="{C4B291E8-88F6-45A8-913C-872987D97A7B}" destId="{04C83B15-5EAA-4C76-BF3C-EBD84627C1F4}" srcOrd="1" destOrd="0" presId="urn:microsoft.com/office/officeart/2008/layout/LinedList"/>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F4A674ED-DE2A-48F5-BF3A-F4ACE9175D8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A145DF6D-0CA0-49D7-8B96-F659E0291E49}">
      <dgm:prSet/>
      <dgm:spPr/>
      <dgm:t>
        <a:bodyPr/>
        <a:lstStyle/>
        <a:p>
          <a:r>
            <a:rPr lang="en-US" b="0" i="0"/>
            <a:t>1.  Advocacy</a:t>
          </a:r>
          <a:endParaRPr lang="en-US" dirty="0"/>
        </a:p>
      </dgm:t>
    </dgm:pt>
    <dgm:pt modelId="{A9795969-9058-4A43-928F-5E5348F816B8}" type="parTrans" cxnId="{438B398D-E38D-44D2-98C9-F3E91C12F86D}">
      <dgm:prSet/>
      <dgm:spPr/>
      <dgm:t>
        <a:bodyPr/>
        <a:lstStyle/>
        <a:p>
          <a:endParaRPr lang="en-US"/>
        </a:p>
      </dgm:t>
    </dgm:pt>
    <dgm:pt modelId="{1513BBCD-D322-4F5D-9564-5A572C64D21E}" type="sibTrans" cxnId="{438B398D-E38D-44D2-98C9-F3E91C12F86D}">
      <dgm:prSet/>
      <dgm:spPr/>
      <dgm:t>
        <a:bodyPr/>
        <a:lstStyle/>
        <a:p>
          <a:endParaRPr lang="en-US"/>
        </a:p>
      </dgm:t>
    </dgm:pt>
    <dgm:pt modelId="{CE87706E-DD3D-4435-9404-5F6714F0A841}">
      <dgm:prSet/>
      <dgm:spPr/>
      <dgm:t>
        <a:bodyPr/>
        <a:lstStyle/>
        <a:p>
          <a:r>
            <a:rPr lang="en-US" b="0" i="0"/>
            <a:t>2.  Benefits and Services</a:t>
          </a:r>
          <a:endParaRPr lang="en-US" dirty="0"/>
        </a:p>
      </dgm:t>
    </dgm:pt>
    <dgm:pt modelId="{E867AD84-8F63-4E75-964C-E92AE61A89B8}" type="parTrans" cxnId="{55527997-BB5C-4991-B8FA-8F5DAFD1E497}">
      <dgm:prSet/>
      <dgm:spPr/>
      <dgm:t>
        <a:bodyPr/>
        <a:lstStyle/>
        <a:p>
          <a:endParaRPr lang="en-US"/>
        </a:p>
      </dgm:t>
    </dgm:pt>
    <dgm:pt modelId="{792BE990-AE9A-446F-AB0C-602B990FBF21}" type="sibTrans" cxnId="{55527997-BB5C-4991-B8FA-8F5DAFD1E497}">
      <dgm:prSet/>
      <dgm:spPr/>
      <dgm:t>
        <a:bodyPr/>
        <a:lstStyle/>
        <a:p>
          <a:endParaRPr lang="en-US"/>
        </a:p>
      </dgm:t>
    </dgm:pt>
    <dgm:pt modelId="{146BB38B-65C4-4FD0-94F0-B0A0DDA0D930}">
      <dgm:prSet/>
      <dgm:spPr/>
      <dgm:t>
        <a:bodyPr/>
        <a:lstStyle/>
        <a:p>
          <a:r>
            <a:rPr lang="en-US" b="0" i="0"/>
            <a:t>3.  News and Information</a:t>
          </a:r>
          <a:endParaRPr lang="en-US" dirty="0"/>
        </a:p>
      </dgm:t>
    </dgm:pt>
    <dgm:pt modelId="{8A966494-2D01-4E85-BC3B-68C3B1303309}" type="parTrans" cxnId="{DF2DF430-E4B3-48CB-A1CE-1E74C5805E09}">
      <dgm:prSet/>
      <dgm:spPr/>
      <dgm:t>
        <a:bodyPr/>
        <a:lstStyle/>
        <a:p>
          <a:endParaRPr lang="en-US"/>
        </a:p>
      </dgm:t>
    </dgm:pt>
    <dgm:pt modelId="{77A9884A-7B55-4ED3-9332-C3ACA035A228}" type="sibTrans" cxnId="{DF2DF430-E4B3-48CB-A1CE-1E74C5805E09}">
      <dgm:prSet/>
      <dgm:spPr/>
      <dgm:t>
        <a:bodyPr/>
        <a:lstStyle/>
        <a:p>
          <a:endParaRPr lang="en-US"/>
        </a:p>
      </dgm:t>
    </dgm:pt>
    <dgm:pt modelId="{8099E9A8-569D-429E-8E68-31B7B6ABA0AC}">
      <dgm:prSet/>
      <dgm:spPr/>
      <dgm:t>
        <a:bodyPr/>
        <a:lstStyle/>
        <a:p>
          <a:r>
            <a:rPr lang="en-US" b="0" i="0"/>
            <a:t>4.  Insurance</a:t>
          </a:r>
          <a:endParaRPr lang="en-US" dirty="0"/>
        </a:p>
      </dgm:t>
    </dgm:pt>
    <dgm:pt modelId="{AF40171A-21BE-44C3-A48E-D846F90049DA}" type="parTrans" cxnId="{89782B88-F119-4DAD-94D2-69BAE1CF603F}">
      <dgm:prSet/>
      <dgm:spPr/>
      <dgm:t>
        <a:bodyPr/>
        <a:lstStyle/>
        <a:p>
          <a:endParaRPr lang="en-US"/>
        </a:p>
      </dgm:t>
    </dgm:pt>
    <dgm:pt modelId="{E7CF0F02-FAD0-48C0-8130-97A10F6D73B6}" type="sibTrans" cxnId="{89782B88-F119-4DAD-94D2-69BAE1CF603F}">
      <dgm:prSet/>
      <dgm:spPr/>
      <dgm:t>
        <a:bodyPr/>
        <a:lstStyle/>
        <a:p>
          <a:endParaRPr lang="en-US"/>
        </a:p>
      </dgm:t>
    </dgm:pt>
    <dgm:pt modelId="{F0EC143F-9255-4CDD-9F32-EB4C25D38183}">
      <dgm:prSet/>
      <dgm:spPr/>
      <dgm:t>
        <a:bodyPr/>
        <a:lstStyle/>
        <a:p>
          <a:endParaRPr lang="en-US" dirty="0"/>
        </a:p>
      </dgm:t>
    </dgm:pt>
    <dgm:pt modelId="{0524CD14-AB47-402C-9892-D43FAB233292}" type="parTrans" cxnId="{311969BD-468D-40B4-BE7E-FDD298110198}">
      <dgm:prSet/>
      <dgm:spPr/>
      <dgm:t>
        <a:bodyPr/>
        <a:lstStyle/>
        <a:p>
          <a:endParaRPr lang="en-US"/>
        </a:p>
      </dgm:t>
    </dgm:pt>
    <dgm:pt modelId="{774F16A0-E840-4D35-96AB-5D2E5A2B3355}" type="sibTrans" cxnId="{311969BD-468D-40B4-BE7E-FDD298110198}">
      <dgm:prSet/>
      <dgm:spPr/>
      <dgm:t>
        <a:bodyPr/>
        <a:lstStyle/>
        <a:p>
          <a:endParaRPr lang="en-US"/>
        </a:p>
      </dgm:t>
    </dgm:pt>
    <dgm:pt modelId="{282ABB5D-10FD-4686-BCDC-51BD241AAC86}" type="pres">
      <dgm:prSet presAssocID="{F4A674ED-DE2A-48F5-BF3A-F4ACE9175D81}" presName="vert0" presStyleCnt="0">
        <dgm:presLayoutVars>
          <dgm:dir/>
          <dgm:animOne val="branch"/>
          <dgm:animLvl val="lvl"/>
        </dgm:presLayoutVars>
      </dgm:prSet>
      <dgm:spPr/>
    </dgm:pt>
    <dgm:pt modelId="{F6E2ADFE-A4BB-49EB-A9A4-20768EBB9711}" type="pres">
      <dgm:prSet presAssocID="{A145DF6D-0CA0-49D7-8B96-F659E0291E49}" presName="thickLine" presStyleLbl="alignNode1" presStyleIdx="0" presStyleCnt="5"/>
      <dgm:spPr/>
    </dgm:pt>
    <dgm:pt modelId="{772051AF-2096-4D92-A125-42BF085AF187}" type="pres">
      <dgm:prSet presAssocID="{A145DF6D-0CA0-49D7-8B96-F659E0291E49}" presName="horz1" presStyleCnt="0"/>
      <dgm:spPr/>
    </dgm:pt>
    <dgm:pt modelId="{9C7E5D37-975D-41B6-9ACD-FE2AA58568F0}" type="pres">
      <dgm:prSet presAssocID="{A145DF6D-0CA0-49D7-8B96-F659E0291E49}" presName="tx1" presStyleLbl="revTx" presStyleIdx="0" presStyleCnt="5"/>
      <dgm:spPr/>
    </dgm:pt>
    <dgm:pt modelId="{7E0CAEC5-0ECE-4F15-A6EA-EBD5B185D399}" type="pres">
      <dgm:prSet presAssocID="{A145DF6D-0CA0-49D7-8B96-F659E0291E49}" presName="vert1" presStyleCnt="0"/>
      <dgm:spPr/>
    </dgm:pt>
    <dgm:pt modelId="{E22FE931-B10B-4046-ACDE-820ABAF24258}" type="pres">
      <dgm:prSet presAssocID="{CE87706E-DD3D-4435-9404-5F6714F0A841}" presName="thickLine" presStyleLbl="alignNode1" presStyleIdx="1" presStyleCnt="5"/>
      <dgm:spPr/>
    </dgm:pt>
    <dgm:pt modelId="{D635B1C8-5BF3-4ED3-8A19-892B6DEA939B}" type="pres">
      <dgm:prSet presAssocID="{CE87706E-DD3D-4435-9404-5F6714F0A841}" presName="horz1" presStyleCnt="0"/>
      <dgm:spPr/>
    </dgm:pt>
    <dgm:pt modelId="{B4243BA3-AFE2-44AB-AF8F-CA4EBE99B49F}" type="pres">
      <dgm:prSet presAssocID="{CE87706E-DD3D-4435-9404-5F6714F0A841}" presName="tx1" presStyleLbl="revTx" presStyleIdx="1" presStyleCnt="5"/>
      <dgm:spPr/>
    </dgm:pt>
    <dgm:pt modelId="{574E326C-D7F4-4AE1-A614-47A96FF8CB35}" type="pres">
      <dgm:prSet presAssocID="{CE87706E-DD3D-4435-9404-5F6714F0A841}" presName="vert1" presStyleCnt="0"/>
      <dgm:spPr/>
    </dgm:pt>
    <dgm:pt modelId="{100C39BF-5EE3-47CF-8F4C-FEF40F7A85A5}" type="pres">
      <dgm:prSet presAssocID="{146BB38B-65C4-4FD0-94F0-B0A0DDA0D930}" presName="thickLine" presStyleLbl="alignNode1" presStyleIdx="2" presStyleCnt="5"/>
      <dgm:spPr/>
    </dgm:pt>
    <dgm:pt modelId="{A55DF3EB-0C57-4AF1-85A4-989F6484402D}" type="pres">
      <dgm:prSet presAssocID="{146BB38B-65C4-4FD0-94F0-B0A0DDA0D930}" presName="horz1" presStyleCnt="0"/>
      <dgm:spPr/>
    </dgm:pt>
    <dgm:pt modelId="{CA4FE0E9-AD58-46AD-ABA1-7B2536900A87}" type="pres">
      <dgm:prSet presAssocID="{146BB38B-65C4-4FD0-94F0-B0A0DDA0D930}" presName="tx1" presStyleLbl="revTx" presStyleIdx="2" presStyleCnt="5"/>
      <dgm:spPr/>
    </dgm:pt>
    <dgm:pt modelId="{25FDDEA8-823E-4F65-8BA7-4D4747B98B75}" type="pres">
      <dgm:prSet presAssocID="{146BB38B-65C4-4FD0-94F0-B0A0DDA0D930}" presName="vert1" presStyleCnt="0"/>
      <dgm:spPr/>
    </dgm:pt>
    <dgm:pt modelId="{885CB00F-A044-455E-827A-9366C4437B30}" type="pres">
      <dgm:prSet presAssocID="{8099E9A8-569D-429E-8E68-31B7B6ABA0AC}" presName="thickLine" presStyleLbl="alignNode1" presStyleIdx="3" presStyleCnt="5"/>
      <dgm:spPr/>
    </dgm:pt>
    <dgm:pt modelId="{EF1CACE9-A309-4568-8E20-954106B452C4}" type="pres">
      <dgm:prSet presAssocID="{8099E9A8-569D-429E-8E68-31B7B6ABA0AC}" presName="horz1" presStyleCnt="0"/>
      <dgm:spPr/>
    </dgm:pt>
    <dgm:pt modelId="{EE655FF0-97A0-4C5C-B23B-A8D6533A5AB2}" type="pres">
      <dgm:prSet presAssocID="{8099E9A8-569D-429E-8E68-31B7B6ABA0AC}" presName="tx1" presStyleLbl="revTx" presStyleIdx="3" presStyleCnt="5"/>
      <dgm:spPr/>
    </dgm:pt>
    <dgm:pt modelId="{D7649633-92B4-41DD-8B14-37941523448C}" type="pres">
      <dgm:prSet presAssocID="{8099E9A8-569D-429E-8E68-31B7B6ABA0AC}" presName="vert1" presStyleCnt="0"/>
      <dgm:spPr/>
    </dgm:pt>
    <dgm:pt modelId="{33CFFF59-2F6B-48B3-8F79-66CCC2AD986C}" type="pres">
      <dgm:prSet presAssocID="{F0EC143F-9255-4CDD-9F32-EB4C25D38183}" presName="thickLine" presStyleLbl="alignNode1" presStyleIdx="4" presStyleCnt="5"/>
      <dgm:spPr/>
    </dgm:pt>
    <dgm:pt modelId="{C4B291E8-88F6-45A8-913C-872987D97A7B}" type="pres">
      <dgm:prSet presAssocID="{F0EC143F-9255-4CDD-9F32-EB4C25D38183}" presName="horz1" presStyleCnt="0"/>
      <dgm:spPr/>
    </dgm:pt>
    <dgm:pt modelId="{1D3EFA4F-7AAC-471D-AC75-3ACEF55A9117}" type="pres">
      <dgm:prSet presAssocID="{F0EC143F-9255-4CDD-9F32-EB4C25D38183}" presName="tx1" presStyleLbl="revTx" presStyleIdx="4" presStyleCnt="5"/>
      <dgm:spPr/>
    </dgm:pt>
    <dgm:pt modelId="{04C83B15-5EAA-4C76-BF3C-EBD84627C1F4}" type="pres">
      <dgm:prSet presAssocID="{F0EC143F-9255-4CDD-9F32-EB4C25D38183}" presName="vert1" presStyleCnt="0"/>
      <dgm:spPr/>
    </dgm:pt>
  </dgm:ptLst>
  <dgm:cxnLst>
    <dgm:cxn modelId="{A74D4324-F71E-44C4-A978-3D144581CC65}" type="presOf" srcId="{F4A674ED-DE2A-48F5-BF3A-F4ACE9175D81}" destId="{282ABB5D-10FD-4686-BCDC-51BD241AAC86}" srcOrd="0" destOrd="0" presId="urn:microsoft.com/office/officeart/2008/layout/LinedList"/>
    <dgm:cxn modelId="{DF2DF430-E4B3-48CB-A1CE-1E74C5805E09}" srcId="{F4A674ED-DE2A-48F5-BF3A-F4ACE9175D81}" destId="{146BB38B-65C4-4FD0-94F0-B0A0DDA0D930}" srcOrd="2" destOrd="0" parTransId="{8A966494-2D01-4E85-BC3B-68C3B1303309}" sibTransId="{77A9884A-7B55-4ED3-9332-C3ACA035A228}"/>
    <dgm:cxn modelId="{686D7848-C3A9-4DF5-BE03-7630CE31EFF5}" type="presOf" srcId="{8099E9A8-569D-429E-8E68-31B7B6ABA0AC}" destId="{EE655FF0-97A0-4C5C-B23B-A8D6533A5AB2}" srcOrd="0" destOrd="0" presId="urn:microsoft.com/office/officeart/2008/layout/LinedList"/>
    <dgm:cxn modelId="{378A5055-23A9-43D8-B22D-C4BFC121BAE4}" type="presOf" srcId="{F0EC143F-9255-4CDD-9F32-EB4C25D38183}" destId="{1D3EFA4F-7AAC-471D-AC75-3ACEF55A9117}" srcOrd="0" destOrd="0" presId="urn:microsoft.com/office/officeart/2008/layout/LinedList"/>
    <dgm:cxn modelId="{89782B88-F119-4DAD-94D2-69BAE1CF603F}" srcId="{F4A674ED-DE2A-48F5-BF3A-F4ACE9175D81}" destId="{8099E9A8-569D-429E-8E68-31B7B6ABA0AC}" srcOrd="3" destOrd="0" parTransId="{AF40171A-21BE-44C3-A48E-D846F90049DA}" sibTransId="{E7CF0F02-FAD0-48C0-8130-97A10F6D73B6}"/>
    <dgm:cxn modelId="{438B398D-E38D-44D2-98C9-F3E91C12F86D}" srcId="{F4A674ED-DE2A-48F5-BF3A-F4ACE9175D81}" destId="{A145DF6D-0CA0-49D7-8B96-F659E0291E49}" srcOrd="0" destOrd="0" parTransId="{A9795969-9058-4A43-928F-5E5348F816B8}" sibTransId="{1513BBCD-D322-4F5D-9564-5A572C64D21E}"/>
    <dgm:cxn modelId="{55527997-BB5C-4991-B8FA-8F5DAFD1E497}" srcId="{F4A674ED-DE2A-48F5-BF3A-F4ACE9175D81}" destId="{CE87706E-DD3D-4435-9404-5F6714F0A841}" srcOrd="1" destOrd="0" parTransId="{E867AD84-8F63-4E75-964C-E92AE61A89B8}" sibTransId="{792BE990-AE9A-446F-AB0C-602B990FBF21}"/>
    <dgm:cxn modelId="{9CE5B097-8DEC-46D2-8EFA-0A6A1CC34377}" type="presOf" srcId="{CE87706E-DD3D-4435-9404-5F6714F0A841}" destId="{B4243BA3-AFE2-44AB-AF8F-CA4EBE99B49F}" srcOrd="0" destOrd="0" presId="urn:microsoft.com/office/officeart/2008/layout/LinedList"/>
    <dgm:cxn modelId="{311969BD-468D-40B4-BE7E-FDD298110198}" srcId="{F4A674ED-DE2A-48F5-BF3A-F4ACE9175D81}" destId="{F0EC143F-9255-4CDD-9F32-EB4C25D38183}" srcOrd="4" destOrd="0" parTransId="{0524CD14-AB47-402C-9892-D43FAB233292}" sibTransId="{774F16A0-E840-4D35-96AB-5D2E5A2B3355}"/>
    <dgm:cxn modelId="{EC63EBE0-B9C9-4E63-9B9B-E7FB219F94D1}" type="presOf" srcId="{A145DF6D-0CA0-49D7-8B96-F659E0291E49}" destId="{9C7E5D37-975D-41B6-9ACD-FE2AA58568F0}" srcOrd="0" destOrd="0" presId="urn:microsoft.com/office/officeart/2008/layout/LinedList"/>
    <dgm:cxn modelId="{B871DEEE-D800-4B00-B824-DEF9A488A453}" type="presOf" srcId="{146BB38B-65C4-4FD0-94F0-B0A0DDA0D930}" destId="{CA4FE0E9-AD58-46AD-ABA1-7B2536900A87}" srcOrd="0" destOrd="0" presId="urn:microsoft.com/office/officeart/2008/layout/LinedList"/>
    <dgm:cxn modelId="{2089A4F0-D292-4C4F-867C-8E9A7ACACEBF}" type="presParOf" srcId="{282ABB5D-10FD-4686-BCDC-51BD241AAC86}" destId="{F6E2ADFE-A4BB-49EB-A9A4-20768EBB9711}" srcOrd="0" destOrd="0" presId="urn:microsoft.com/office/officeart/2008/layout/LinedList"/>
    <dgm:cxn modelId="{FD7C838F-53C8-4092-A0BE-B919219CA2A2}" type="presParOf" srcId="{282ABB5D-10FD-4686-BCDC-51BD241AAC86}" destId="{772051AF-2096-4D92-A125-42BF085AF187}" srcOrd="1" destOrd="0" presId="urn:microsoft.com/office/officeart/2008/layout/LinedList"/>
    <dgm:cxn modelId="{A6A0E1E1-7087-4EFC-9EEB-8A608139B679}" type="presParOf" srcId="{772051AF-2096-4D92-A125-42BF085AF187}" destId="{9C7E5D37-975D-41B6-9ACD-FE2AA58568F0}" srcOrd="0" destOrd="0" presId="urn:microsoft.com/office/officeart/2008/layout/LinedList"/>
    <dgm:cxn modelId="{18FB35F1-314A-4301-92FC-523A355EFCE1}" type="presParOf" srcId="{772051AF-2096-4D92-A125-42BF085AF187}" destId="{7E0CAEC5-0ECE-4F15-A6EA-EBD5B185D399}" srcOrd="1" destOrd="0" presId="urn:microsoft.com/office/officeart/2008/layout/LinedList"/>
    <dgm:cxn modelId="{90B93A0E-B0D2-47FA-8F7C-699BB293798E}" type="presParOf" srcId="{282ABB5D-10FD-4686-BCDC-51BD241AAC86}" destId="{E22FE931-B10B-4046-ACDE-820ABAF24258}" srcOrd="2" destOrd="0" presId="urn:microsoft.com/office/officeart/2008/layout/LinedList"/>
    <dgm:cxn modelId="{6BAD7827-F6A6-4357-8461-EF027CC3D85B}" type="presParOf" srcId="{282ABB5D-10FD-4686-BCDC-51BD241AAC86}" destId="{D635B1C8-5BF3-4ED3-8A19-892B6DEA939B}" srcOrd="3" destOrd="0" presId="urn:microsoft.com/office/officeart/2008/layout/LinedList"/>
    <dgm:cxn modelId="{38B7EE79-A9FA-4E2D-A090-80D613107E04}" type="presParOf" srcId="{D635B1C8-5BF3-4ED3-8A19-892B6DEA939B}" destId="{B4243BA3-AFE2-44AB-AF8F-CA4EBE99B49F}" srcOrd="0" destOrd="0" presId="urn:microsoft.com/office/officeart/2008/layout/LinedList"/>
    <dgm:cxn modelId="{639EA8C9-6D0A-4231-AE31-31198DBAAFE7}" type="presParOf" srcId="{D635B1C8-5BF3-4ED3-8A19-892B6DEA939B}" destId="{574E326C-D7F4-4AE1-A614-47A96FF8CB35}" srcOrd="1" destOrd="0" presId="urn:microsoft.com/office/officeart/2008/layout/LinedList"/>
    <dgm:cxn modelId="{DA02E444-925B-4675-B079-DF5F1393F03D}" type="presParOf" srcId="{282ABB5D-10FD-4686-BCDC-51BD241AAC86}" destId="{100C39BF-5EE3-47CF-8F4C-FEF40F7A85A5}" srcOrd="4" destOrd="0" presId="urn:microsoft.com/office/officeart/2008/layout/LinedList"/>
    <dgm:cxn modelId="{C479945F-AD69-46FE-8BF3-4629A5C7D61D}" type="presParOf" srcId="{282ABB5D-10FD-4686-BCDC-51BD241AAC86}" destId="{A55DF3EB-0C57-4AF1-85A4-989F6484402D}" srcOrd="5" destOrd="0" presId="urn:microsoft.com/office/officeart/2008/layout/LinedList"/>
    <dgm:cxn modelId="{DF6E0F6D-E9A6-4FA5-AD87-4108107862B0}" type="presParOf" srcId="{A55DF3EB-0C57-4AF1-85A4-989F6484402D}" destId="{CA4FE0E9-AD58-46AD-ABA1-7B2536900A87}" srcOrd="0" destOrd="0" presId="urn:microsoft.com/office/officeart/2008/layout/LinedList"/>
    <dgm:cxn modelId="{5234AADE-5659-4EE5-86CC-1B8F0EA86316}" type="presParOf" srcId="{A55DF3EB-0C57-4AF1-85A4-989F6484402D}" destId="{25FDDEA8-823E-4F65-8BA7-4D4747B98B75}" srcOrd="1" destOrd="0" presId="urn:microsoft.com/office/officeart/2008/layout/LinedList"/>
    <dgm:cxn modelId="{06A7033C-0A0B-4A4D-978E-BAF896A7EC73}" type="presParOf" srcId="{282ABB5D-10FD-4686-BCDC-51BD241AAC86}" destId="{885CB00F-A044-455E-827A-9366C4437B30}" srcOrd="6" destOrd="0" presId="urn:microsoft.com/office/officeart/2008/layout/LinedList"/>
    <dgm:cxn modelId="{76D26F9A-FEE2-431F-B18A-236551011B81}" type="presParOf" srcId="{282ABB5D-10FD-4686-BCDC-51BD241AAC86}" destId="{EF1CACE9-A309-4568-8E20-954106B452C4}" srcOrd="7" destOrd="0" presId="urn:microsoft.com/office/officeart/2008/layout/LinedList"/>
    <dgm:cxn modelId="{900F17E9-2552-430F-B218-199AF49F843A}" type="presParOf" srcId="{EF1CACE9-A309-4568-8E20-954106B452C4}" destId="{EE655FF0-97A0-4C5C-B23B-A8D6533A5AB2}" srcOrd="0" destOrd="0" presId="urn:microsoft.com/office/officeart/2008/layout/LinedList"/>
    <dgm:cxn modelId="{C7839AE0-3AA0-448B-A552-C2D250A74A0F}" type="presParOf" srcId="{EF1CACE9-A309-4568-8E20-954106B452C4}" destId="{D7649633-92B4-41DD-8B14-37941523448C}" srcOrd="1" destOrd="0" presId="urn:microsoft.com/office/officeart/2008/layout/LinedList"/>
    <dgm:cxn modelId="{DAA10CAD-16FB-41FE-ABA2-5514D581BDD9}" type="presParOf" srcId="{282ABB5D-10FD-4686-BCDC-51BD241AAC86}" destId="{33CFFF59-2F6B-48B3-8F79-66CCC2AD986C}" srcOrd="8" destOrd="0" presId="urn:microsoft.com/office/officeart/2008/layout/LinedList"/>
    <dgm:cxn modelId="{59A9C05F-791D-471C-BBEC-21BB80F97AD0}" type="presParOf" srcId="{282ABB5D-10FD-4686-BCDC-51BD241AAC86}" destId="{C4B291E8-88F6-45A8-913C-872987D97A7B}" srcOrd="9" destOrd="0" presId="urn:microsoft.com/office/officeart/2008/layout/LinedList"/>
    <dgm:cxn modelId="{9A8E4FC3-3FC4-42FE-A537-7EED38A4900E}" type="presParOf" srcId="{C4B291E8-88F6-45A8-913C-872987D97A7B}" destId="{1D3EFA4F-7AAC-471D-AC75-3ACEF55A9117}" srcOrd="0" destOrd="0" presId="urn:microsoft.com/office/officeart/2008/layout/LinedList"/>
    <dgm:cxn modelId="{B3BEDA5B-2454-4678-9F2C-7FE9F2AFD22A}" type="presParOf" srcId="{C4B291E8-88F6-45A8-913C-872987D97A7B}" destId="{04C83B15-5EAA-4C76-BF3C-EBD84627C1F4}"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E2ADFE-A4BB-49EB-A9A4-20768EBB9711}">
      <dsp:nvSpPr>
        <dsp:cNvPr id="0" name=""/>
        <dsp:cNvSpPr/>
      </dsp:nvSpPr>
      <dsp:spPr>
        <a:xfrm>
          <a:off x="0" y="53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7E5D37-975D-41B6-9ACD-FE2AA58568F0}">
      <dsp:nvSpPr>
        <dsp:cNvPr id="0" name=""/>
        <dsp:cNvSpPr/>
      </dsp:nvSpPr>
      <dsp:spPr>
        <a:xfrm>
          <a:off x="0" y="53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b="0" i="0" kern="1200" dirty="0"/>
            <a:t>Nation’s largest state medical Association</a:t>
          </a:r>
          <a:endParaRPr lang="en-US" sz="3400" kern="1200" dirty="0"/>
        </a:p>
      </dsp:txBody>
      <dsp:txXfrm>
        <a:off x="0" y="531"/>
        <a:ext cx="10515600" cy="870055"/>
      </dsp:txXfrm>
    </dsp:sp>
    <dsp:sp modelId="{E22FE931-B10B-4046-ACDE-820ABAF24258}">
      <dsp:nvSpPr>
        <dsp:cNvPr id="0" name=""/>
        <dsp:cNvSpPr/>
      </dsp:nvSpPr>
      <dsp:spPr>
        <a:xfrm>
          <a:off x="0" y="870586"/>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243BA3-AFE2-44AB-AF8F-CA4EBE99B49F}">
      <dsp:nvSpPr>
        <dsp:cNvPr id="0" name=""/>
        <dsp:cNvSpPr/>
      </dsp:nvSpPr>
      <dsp:spPr>
        <a:xfrm>
          <a:off x="0" y="870586"/>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b="0" i="0" kern="1200"/>
            <a:t>60,000</a:t>
          </a:r>
          <a:r>
            <a:rPr lang="en-US" sz="3400" b="0" i="0" kern="1200" dirty="0"/>
            <a:t>+ physician and medical student members</a:t>
          </a:r>
          <a:endParaRPr lang="en-US" sz="3400" kern="1200" dirty="0"/>
        </a:p>
      </dsp:txBody>
      <dsp:txXfrm>
        <a:off x="0" y="870586"/>
        <a:ext cx="10515600" cy="870055"/>
      </dsp:txXfrm>
    </dsp:sp>
    <dsp:sp modelId="{100C39BF-5EE3-47CF-8F4C-FEF40F7A85A5}">
      <dsp:nvSpPr>
        <dsp:cNvPr id="0" name=""/>
        <dsp:cNvSpPr/>
      </dsp:nvSpPr>
      <dsp:spPr>
        <a:xfrm>
          <a:off x="0" y="174064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4FE0E9-AD58-46AD-ABA1-7B2536900A87}">
      <dsp:nvSpPr>
        <dsp:cNvPr id="0" name=""/>
        <dsp:cNvSpPr/>
      </dsp:nvSpPr>
      <dsp:spPr>
        <a:xfrm>
          <a:off x="0" y="174064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b="0" i="0" kern="1200" dirty="0"/>
            <a:t>110 component medical societies</a:t>
          </a:r>
          <a:endParaRPr lang="en-US" sz="3400" kern="1200" dirty="0"/>
        </a:p>
      </dsp:txBody>
      <dsp:txXfrm>
        <a:off x="0" y="1740641"/>
        <a:ext cx="10515600" cy="870055"/>
      </dsp:txXfrm>
    </dsp:sp>
    <dsp:sp modelId="{885CB00F-A044-455E-827A-9366C4437B30}">
      <dsp:nvSpPr>
        <dsp:cNvPr id="0" name=""/>
        <dsp:cNvSpPr/>
      </dsp:nvSpPr>
      <dsp:spPr>
        <a:xfrm>
          <a:off x="0" y="2610696"/>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655FF0-97A0-4C5C-B23B-A8D6533A5AB2}">
      <dsp:nvSpPr>
        <dsp:cNvPr id="0" name=""/>
        <dsp:cNvSpPr/>
      </dsp:nvSpPr>
      <dsp:spPr>
        <a:xfrm>
          <a:off x="0" y="2610696"/>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b="0" i="0" kern="1200" dirty="0"/>
            <a:t>Representing all medical specialties and practice settings</a:t>
          </a:r>
          <a:endParaRPr lang="en-US" sz="3400" kern="1200" dirty="0"/>
        </a:p>
      </dsp:txBody>
      <dsp:txXfrm>
        <a:off x="0" y="2610696"/>
        <a:ext cx="10515600" cy="870055"/>
      </dsp:txXfrm>
    </dsp:sp>
    <dsp:sp modelId="{33CFFF59-2F6B-48B3-8F79-66CCC2AD986C}">
      <dsp:nvSpPr>
        <dsp:cNvPr id="0" name=""/>
        <dsp:cNvSpPr/>
      </dsp:nvSpPr>
      <dsp:spPr>
        <a:xfrm>
          <a:off x="0" y="348075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3EFA4F-7AAC-471D-AC75-3ACEF55A9117}">
      <dsp:nvSpPr>
        <dsp:cNvPr id="0" name=""/>
        <dsp:cNvSpPr/>
      </dsp:nvSpPr>
      <dsp:spPr>
        <a:xfrm>
          <a:off x="0" y="348075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b="0" i="0" kern="1200" dirty="0"/>
            <a:t>Proven legislative regulatory, and legal advocacy successes </a:t>
          </a:r>
          <a:endParaRPr lang="en-US" sz="3400" kern="1200" dirty="0"/>
        </a:p>
      </dsp:txBody>
      <dsp:txXfrm>
        <a:off x="0" y="3480751"/>
        <a:ext cx="10515600" cy="8700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E2ADFE-A4BB-49EB-A9A4-20768EBB9711}">
      <dsp:nvSpPr>
        <dsp:cNvPr id="0" name=""/>
        <dsp:cNvSpPr/>
      </dsp:nvSpPr>
      <dsp:spPr>
        <a:xfrm>
          <a:off x="0" y="53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7E5D37-975D-41B6-9ACD-FE2AA58568F0}">
      <dsp:nvSpPr>
        <dsp:cNvPr id="0" name=""/>
        <dsp:cNvSpPr/>
      </dsp:nvSpPr>
      <dsp:spPr>
        <a:xfrm>
          <a:off x="0" y="53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b="0" i="0" kern="1200"/>
            <a:t>1.  Advocacy</a:t>
          </a:r>
          <a:endParaRPr lang="en-US" sz="4000" kern="1200" dirty="0"/>
        </a:p>
      </dsp:txBody>
      <dsp:txXfrm>
        <a:off x="0" y="531"/>
        <a:ext cx="10515600" cy="870055"/>
      </dsp:txXfrm>
    </dsp:sp>
    <dsp:sp modelId="{E22FE931-B10B-4046-ACDE-820ABAF24258}">
      <dsp:nvSpPr>
        <dsp:cNvPr id="0" name=""/>
        <dsp:cNvSpPr/>
      </dsp:nvSpPr>
      <dsp:spPr>
        <a:xfrm>
          <a:off x="0" y="870586"/>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243BA3-AFE2-44AB-AF8F-CA4EBE99B49F}">
      <dsp:nvSpPr>
        <dsp:cNvPr id="0" name=""/>
        <dsp:cNvSpPr/>
      </dsp:nvSpPr>
      <dsp:spPr>
        <a:xfrm>
          <a:off x="0" y="870586"/>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b="0" i="0" kern="1200"/>
            <a:t>2.  Benefits and Services</a:t>
          </a:r>
          <a:endParaRPr lang="en-US" sz="4000" kern="1200" dirty="0"/>
        </a:p>
      </dsp:txBody>
      <dsp:txXfrm>
        <a:off x="0" y="870586"/>
        <a:ext cx="10515600" cy="870055"/>
      </dsp:txXfrm>
    </dsp:sp>
    <dsp:sp modelId="{100C39BF-5EE3-47CF-8F4C-FEF40F7A85A5}">
      <dsp:nvSpPr>
        <dsp:cNvPr id="0" name=""/>
        <dsp:cNvSpPr/>
      </dsp:nvSpPr>
      <dsp:spPr>
        <a:xfrm>
          <a:off x="0" y="174064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4FE0E9-AD58-46AD-ABA1-7B2536900A87}">
      <dsp:nvSpPr>
        <dsp:cNvPr id="0" name=""/>
        <dsp:cNvSpPr/>
      </dsp:nvSpPr>
      <dsp:spPr>
        <a:xfrm>
          <a:off x="0" y="174064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b="0" i="0" kern="1200"/>
            <a:t>3.  News and Information</a:t>
          </a:r>
          <a:endParaRPr lang="en-US" sz="4000" kern="1200" dirty="0"/>
        </a:p>
      </dsp:txBody>
      <dsp:txXfrm>
        <a:off x="0" y="1740641"/>
        <a:ext cx="10515600" cy="870055"/>
      </dsp:txXfrm>
    </dsp:sp>
    <dsp:sp modelId="{885CB00F-A044-455E-827A-9366C4437B30}">
      <dsp:nvSpPr>
        <dsp:cNvPr id="0" name=""/>
        <dsp:cNvSpPr/>
      </dsp:nvSpPr>
      <dsp:spPr>
        <a:xfrm>
          <a:off x="0" y="2610696"/>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655FF0-97A0-4C5C-B23B-A8D6533A5AB2}">
      <dsp:nvSpPr>
        <dsp:cNvPr id="0" name=""/>
        <dsp:cNvSpPr/>
      </dsp:nvSpPr>
      <dsp:spPr>
        <a:xfrm>
          <a:off x="0" y="2610696"/>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b="0" i="0" kern="1200"/>
            <a:t>4.  Insurance</a:t>
          </a:r>
          <a:endParaRPr lang="en-US" sz="4000" kern="1200" dirty="0"/>
        </a:p>
      </dsp:txBody>
      <dsp:txXfrm>
        <a:off x="0" y="2610696"/>
        <a:ext cx="10515600" cy="870055"/>
      </dsp:txXfrm>
    </dsp:sp>
    <dsp:sp modelId="{33CFFF59-2F6B-48B3-8F79-66CCC2AD986C}">
      <dsp:nvSpPr>
        <dsp:cNvPr id="0" name=""/>
        <dsp:cNvSpPr/>
      </dsp:nvSpPr>
      <dsp:spPr>
        <a:xfrm>
          <a:off x="0" y="348075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3EFA4F-7AAC-471D-AC75-3ACEF55A9117}">
      <dsp:nvSpPr>
        <dsp:cNvPr id="0" name=""/>
        <dsp:cNvSpPr/>
      </dsp:nvSpPr>
      <dsp:spPr>
        <a:xfrm>
          <a:off x="0" y="348075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endParaRPr lang="en-US" sz="4000" kern="1200" dirty="0"/>
        </a:p>
      </dsp:txBody>
      <dsp:txXfrm>
        <a:off x="0" y="3480751"/>
        <a:ext cx="10515600" cy="87005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04D5F0-9635-4069-815D-8F3C6907F596}" type="datetimeFigureOut">
              <a:rPr lang="en-US" smtClean="0"/>
              <a:t>6/18/2026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F982FD-AAD1-413F-AF09-669046002533}" type="slidenum">
              <a:rPr lang="en-US" smtClean="0"/>
              <a:t>‹#›</a:t>
            </a:fld>
            <a:endParaRPr lang="en-US"/>
          </a:p>
        </p:txBody>
      </p:sp>
    </p:spTree>
    <p:extLst>
      <p:ext uri="{BB962C8B-B14F-4D97-AF65-F5344CB8AC3E}">
        <p14:creationId xmlns:p14="http://schemas.microsoft.com/office/powerpoint/2010/main" val="3833046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urldefense.proofpoint.com/v2/url?u=http-3A__TXMA.informz.net_z_cjUucD9taT03NzMwMzIxJnU9Nzc2ODA2MjMzJmxpPTYyMzI1MTgxJmw9aHR0cHM6Ly93d3cudGV4bWVkLm9yZy9BTC5hc3B4P2V1aWQ9ODQwOTJFMzIyODAxRDhBMDIzNzZBRUQxMkVDQzAyMDhGMjQxQTY4RTI5Nzk3RUU4fHVybD1Qcm9maWxlL0dlbmVyYWwvfHV0bV9zb3VyY2U9SW5mb3Jtenx1dG1fbWVkaXVtPUVt_YWlsfHV0bV9jYW1wYWlnbj1NU1M_index.html&amp;d=DwMCaQ&amp;c=euGZstcaTDllvimEN8b7jXrwqOf-v5A_CdpgnVfiiMM&amp;r=o9MsycOlPAry8N9uRQX77MiLBgcl7uEdzqSmJBf8Fh4&amp;m=mewjosZBmQI4FZZuEWICj4wCR0_6mTHqX33Lt1BFxJY&amp;s=hJ6rzC3UixMxZtBexpn0SGAWsVIQ41YINlpA_vsclnM&amp;e="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Hello, my name is _</a:t>
            </a:r>
            <a:r>
              <a:rPr lang="en-US" sz="1200" u="sng" kern="1200" dirty="0">
                <a:solidFill>
                  <a:schemeClr val="tx1"/>
                </a:solidFill>
                <a:effectLst/>
                <a:latin typeface="+mn-lt"/>
                <a:ea typeface="+mn-ea"/>
                <a:cs typeface="+mn-cs"/>
              </a:rPr>
              <a:t>Name</a:t>
            </a:r>
            <a:r>
              <a:rPr lang="en-US" sz="1200" kern="1200" dirty="0">
                <a:solidFill>
                  <a:schemeClr val="tx1"/>
                </a:solidFill>
                <a:effectLst/>
                <a:latin typeface="+mn-lt"/>
                <a:ea typeface="+mn-ea"/>
                <a:cs typeface="+mn-cs"/>
              </a:rPr>
              <a:t>_________ and as the current _</a:t>
            </a:r>
            <a:r>
              <a:rPr lang="en-US" sz="1200" u="sng" kern="1200" dirty="0">
                <a:solidFill>
                  <a:schemeClr val="tx1"/>
                </a:solidFill>
                <a:effectLst/>
                <a:latin typeface="+mn-lt"/>
                <a:ea typeface="+mn-ea"/>
                <a:cs typeface="+mn-cs"/>
              </a:rPr>
              <a:t>Title</a:t>
            </a:r>
            <a:r>
              <a:rPr lang="en-US" sz="1200" kern="1200" dirty="0">
                <a:solidFill>
                  <a:schemeClr val="tx1"/>
                </a:solidFill>
                <a:effectLst/>
                <a:latin typeface="+mn-lt"/>
                <a:ea typeface="+mn-ea"/>
                <a:cs typeface="+mn-cs"/>
              </a:rPr>
              <a:t>________ of the TMA Medical Student Section it’s my pleasure to congratulate you for being accepted into medical school. We are so glad to have you in Texas!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also want to welcome you to membership in the Texas Medical Association and your county medical society, where student membership is completely FREE! Simply activate your account on the TMA Website.</a:t>
            </a:r>
            <a:endParaRPr lang="en-US" dirty="0"/>
          </a:p>
        </p:txBody>
      </p:sp>
      <p:sp>
        <p:nvSpPr>
          <p:cNvPr id="4" name="Slide Number Placeholder 3"/>
          <p:cNvSpPr>
            <a:spLocks noGrp="1"/>
          </p:cNvSpPr>
          <p:nvPr>
            <p:ph type="sldNum" sz="quarter" idx="5"/>
          </p:nvPr>
        </p:nvSpPr>
        <p:spPr/>
        <p:txBody>
          <a:bodyPr/>
          <a:lstStyle/>
          <a:p>
            <a:fld id="{95F982FD-AAD1-413F-AF09-669046002533}" type="slidenum">
              <a:rPr lang="en-US" smtClean="0"/>
              <a:t>1</a:t>
            </a:fld>
            <a:endParaRPr lang="en-US"/>
          </a:p>
        </p:txBody>
      </p:sp>
    </p:spTree>
    <p:extLst>
      <p:ext uri="{BB962C8B-B14F-4D97-AF65-F5344CB8AC3E}">
        <p14:creationId xmlns:p14="http://schemas.microsoft.com/office/powerpoint/2010/main" val="985321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Texas Medical Association is your professional organization. But we are also much more than that, we are the largest state medical association in the country representing more than 60,000 physicians, resident/fellow and medical students in all specialties.  And we are best known for our legislative, regulatory and legal advocacy successes.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Additionally, the amount of benefits and services provided through your membership is vast. Over the next few minutes, I will provide a brief overview of the opportunities provided with your membership. </a:t>
            </a:r>
          </a:p>
          <a:p>
            <a:endParaRPr lang="en-US" dirty="0"/>
          </a:p>
        </p:txBody>
      </p:sp>
      <p:sp>
        <p:nvSpPr>
          <p:cNvPr id="4" name="Slide Number Placeholder 3"/>
          <p:cNvSpPr>
            <a:spLocks noGrp="1"/>
          </p:cNvSpPr>
          <p:nvPr>
            <p:ph type="sldNum" sz="quarter" idx="5"/>
          </p:nvPr>
        </p:nvSpPr>
        <p:spPr/>
        <p:txBody>
          <a:bodyPr/>
          <a:lstStyle/>
          <a:p>
            <a:fld id="{95F982FD-AAD1-413F-AF09-669046002533}" type="slidenum">
              <a:rPr lang="en-US" smtClean="0"/>
              <a:t>2</a:t>
            </a:fld>
            <a:endParaRPr lang="en-US"/>
          </a:p>
        </p:txBody>
      </p:sp>
    </p:spTree>
    <p:extLst>
      <p:ext uri="{BB962C8B-B14F-4D97-AF65-F5344CB8AC3E}">
        <p14:creationId xmlns:p14="http://schemas.microsoft.com/office/powerpoint/2010/main" val="2611955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TMA Medical Student Section, or MSS, is an interest group within TMA that was established to address issues and provide services specific to student needs. You automatically become a member of the Medical Student Section with membership in TMA. The section typically meets three times annually in conjunction with TMA conferences to conduct business, hear from speakers, and find time to have some fun.</a:t>
            </a:r>
          </a:p>
        </p:txBody>
      </p:sp>
      <p:sp>
        <p:nvSpPr>
          <p:cNvPr id="4" name="Slide Number Placeholder 3"/>
          <p:cNvSpPr>
            <a:spLocks noGrp="1"/>
          </p:cNvSpPr>
          <p:nvPr>
            <p:ph type="sldNum" sz="quarter" idx="5"/>
          </p:nvPr>
        </p:nvSpPr>
        <p:spPr/>
        <p:txBody>
          <a:bodyPr/>
          <a:lstStyle/>
          <a:p>
            <a:fld id="{95F982FD-AAD1-413F-AF09-669046002533}" type="slidenum">
              <a:rPr lang="en-US" smtClean="0"/>
              <a:t>3</a:t>
            </a:fld>
            <a:endParaRPr lang="en-US"/>
          </a:p>
        </p:txBody>
      </p:sp>
    </p:spTree>
    <p:extLst>
      <p:ext uri="{BB962C8B-B14F-4D97-AF65-F5344CB8AC3E}">
        <p14:creationId xmlns:p14="http://schemas.microsoft.com/office/powerpoint/2010/main" val="233880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section’s executive council is a group of leaders who direct activities on the state level.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group consists of students who go to medical schools across TX: from UTMB, TCOM, TX Tech, Paul L Foster, A&amp;M and McGovern.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Elections for this group happen during their business meeting at TMA’s annual conference.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TexMed.org/</a:t>
            </a:r>
            <a:r>
              <a:rPr lang="en-US" sz="1200" kern="1200" dirty="0" err="1">
                <a:solidFill>
                  <a:schemeClr val="tx1"/>
                </a:solidFill>
                <a:effectLst/>
                <a:latin typeface="+mn-lt"/>
                <a:ea typeface="+mn-ea"/>
                <a:cs typeface="+mn-cs"/>
              </a:rPr>
              <a:t>mss</a:t>
            </a:r>
            <a:r>
              <a:rPr lang="en-US" sz="1200" kern="1200" dirty="0">
                <a:solidFill>
                  <a:schemeClr val="tx1"/>
                </a:solidFill>
                <a:effectLst/>
                <a:latin typeface="+mn-lt"/>
                <a:ea typeface="+mn-ea"/>
                <a:cs typeface="+mn-cs"/>
              </a:rPr>
              <a:t> will be your most valuable resource for section opportunities and deadlines.</a:t>
            </a:r>
          </a:p>
          <a:p>
            <a:endParaRPr lang="en-US" dirty="0"/>
          </a:p>
        </p:txBody>
      </p:sp>
      <p:sp>
        <p:nvSpPr>
          <p:cNvPr id="4" name="Slide Number Placeholder 3"/>
          <p:cNvSpPr>
            <a:spLocks noGrp="1"/>
          </p:cNvSpPr>
          <p:nvPr>
            <p:ph type="sldNum" sz="quarter" idx="5"/>
          </p:nvPr>
        </p:nvSpPr>
        <p:spPr/>
        <p:txBody>
          <a:bodyPr/>
          <a:lstStyle/>
          <a:p>
            <a:fld id="{95F982FD-AAD1-413F-AF09-669046002533}" type="slidenum">
              <a:rPr lang="en-US" smtClean="0"/>
              <a:t>4</a:t>
            </a:fld>
            <a:endParaRPr lang="en-US"/>
          </a:p>
        </p:txBody>
      </p:sp>
    </p:spTree>
    <p:extLst>
      <p:ext uri="{BB962C8B-B14F-4D97-AF65-F5344CB8AC3E}">
        <p14:creationId xmlns:p14="http://schemas.microsoft.com/office/powerpoint/2010/main" val="1426044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TMA members surveyed have continuously listed these as the top four reasons to belong to TMA. I’ll briefly cover each of these items, how they are beneficial to you and how you can tap into them, in the following slides.</a:t>
            </a:r>
            <a:endParaRPr lang="en-US" dirty="0"/>
          </a:p>
        </p:txBody>
      </p:sp>
      <p:sp>
        <p:nvSpPr>
          <p:cNvPr id="4" name="Slide Number Placeholder 3"/>
          <p:cNvSpPr>
            <a:spLocks noGrp="1"/>
          </p:cNvSpPr>
          <p:nvPr>
            <p:ph type="sldNum" sz="quarter" idx="5"/>
          </p:nvPr>
        </p:nvSpPr>
        <p:spPr/>
        <p:txBody>
          <a:bodyPr/>
          <a:lstStyle/>
          <a:p>
            <a:fld id="{95F982FD-AAD1-413F-AF09-669046002533}" type="slidenum">
              <a:rPr lang="en-US" smtClean="0"/>
              <a:t>5</a:t>
            </a:fld>
            <a:endParaRPr lang="en-US"/>
          </a:p>
        </p:txBody>
      </p:sp>
    </p:spTree>
    <p:extLst>
      <p:ext uri="{BB962C8B-B14F-4D97-AF65-F5344CB8AC3E}">
        <p14:creationId xmlns:p14="http://schemas.microsoft.com/office/powerpoint/2010/main" val="783212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TMA is best known for its’ legislative, regulatory, and legal advocacy efforts.   But without the grassroot support of physicians and students, their success would not be possible.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Texas legislature meets every other, odd-numbered, year for 140 days. On the first Tuesday of every month during the session, physician members arrive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masse to lobby on behalf of issues important to medicine and the patients we serve.  It is because of these grassroots efforts from members that TMA’s advocacy efforts have been strong.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- 2027 is a legislative year. Be on the lookout for opportunities to lobby your legislators at the capitol in April when students and residents are invited for a special First Tuesdays designated to students and residents.</a:t>
            </a:r>
            <a:endParaRPr lang="en-US" dirty="0"/>
          </a:p>
        </p:txBody>
      </p:sp>
      <p:sp>
        <p:nvSpPr>
          <p:cNvPr id="4" name="Slide Number Placeholder 3"/>
          <p:cNvSpPr>
            <a:spLocks noGrp="1"/>
          </p:cNvSpPr>
          <p:nvPr>
            <p:ph type="sldNum" sz="quarter" idx="5"/>
          </p:nvPr>
        </p:nvSpPr>
        <p:spPr/>
        <p:txBody>
          <a:bodyPr/>
          <a:lstStyle/>
          <a:p>
            <a:fld id="{95F982FD-AAD1-413F-AF09-669046002533}" type="slidenum">
              <a:rPr lang="en-US" smtClean="0"/>
              <a:t>6</a:t>
            </a:fld>
            <a:endParaRPr lang="en-US"/>
          </a:p>
        </p:txBody>
      </p:sp>
    </p:spTree>
    <p:extLst>
      <p:ext uri="{BB962C8B-B14F-4D97-AF65-F5344CB8AC3E}">
        <p14:creationId xmlns:p14="http://schemas.microsoft.com/office/powerpoint/2010/main" val="1102587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Via your involvement with TMA there are many opportunities to connect with peers locally or at state and national conferences. The section meets in conjunction with TMA conferences. And in Texas, there is no better way to be introduced to physician leaders, possible mentors, or future employers.</a:t>
            </a:r>
            <a:endParaRPr lang="en-US" dirty="0"/>
          </a:p>
        </p:txBody>
      </p:sp>
      <p:sp>
        <p:nvSpPr>
          <p:cNvPr id="4" name="Slide Number Placeholder 3"/>
          <p:cNvSpPr>
            <a:spLocks noGrp="1"/>
          </p:cNvSpPr>
          <p:nvPr>
            <p:ph type="sldNum" sz="quarter" idx="5"/>
          </p:nvPr>
        </p:nvSpPr>
        <p:spPr/>
        <p:txBody>
          <a:bodyPr/>
          <a:lstStyle/>
          <a:p>
            <a:fld id="{95F982FD-AAD1-413F-AF09-669046002533}" type="slidenum">
              <a:rPr lang="en-US" smtClean="0"/>
              <a:t>7</a:t>
            </a:fld>
            <a:endParaRPr lang="en-US"/>
          </a:p>
        </p:txBody>
      </p:sp>
    </p:spTree>
    <p:extLst>
      <p:ext uri="{BB962C8B-B14F-4D97-AF65-F5344CB8AC3E}">
        <p14:creationId xmlns:p14="http://schemas.microsoft.com/office/powerpoint/2010/main" val="1030723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will find various opportunities to build your CV, improve your skill set, and take on leadership roles. There are seats on every TMA Board, Council and Committee specifically for students (surely there is something of interest to you). Additionally, the section is led by an executive council made up of students elected by their peers. There are also opportunities to represent the section as a voting member within the association’s House of Delegates to help craft policies and resolutions to shape the future of medicine.</a:t>
            </a:r>
            <a:endParaRPr lang="en-US" dirty="0"/>
          </a:p>
        </p:txBody>
      </p:sp>
      <p:sp>
        <p:nvSpPr>
          <p:cNvPr id="4" name="Slide Number Placeholder 3"/>
          <p:cNvSpPr>
            <a:spLocks noGrp="1"/>
          </p:cNvSpPr>
          <p:nvPr>
            <p:ph type="sldNum" sz="quarter" idx="5"/>
          </p:nvPr>
        </p:nvSpPr>
        <p:spPr/>
        <p:txBody>
          <a:bodyPr/>
          <a:lstStyle/>
          <a:p>
            <a:fld id="{95F982FD-AAD1-413F-AF09-669046002533}" type="slidenum">
              <a:rPr lang="en-US" smtClean="0"/>
              <a:t>8</a:t>
            </a:fld>
            <a:endParaRPr lang="en-US"/>
          </a:p>
        </p:txBody>
      </p:sp>
    </p:spTree>
    <p:extLst>
      <p:ext uri="{BB962C8B-B14F-4D97-AF65-F5344CB8AC3E}">
        <p14:creationId xmlns:p14="http://schemas.microsoft.com/office/powerpoint/2010/main" val="1482324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TMA knows it’s important for you to give back and improve the health of your community. There are several turn-key opportunities to allow you to do so including:  </a:t>
            </a:r>
          </a:p>
          <a:p>
            <a:endParaRPr lang="en-US" dirty="0"/>
          </a:p>
          <a:p>
            <a:pPr marL="171450" indent="-171450">
              <a:buFontTx/>
              <a:buChar char="-"/>
            </a:pPr>
            <a:r>
              <a:rPr lang="en-US" dirty="0"/>
              <a:t>Hard Hats for Little Heads, a bicycle helmet safety program for kids.  </a:t>
            </a:r>
          </a:p>
          <a:p>
            <a:pPr marL="171450" indent="-171450">
              <a:buFontTx/>
              <a:buChar char="-"/>
            </a:pPr>
            <a:r>
              <a:rPr lang="en-US" dirty="0"/>
              <a:t>Walk With a Doc, a national program to encourage healthy physical activity through physician-led walks. </a:t>
            </a:r>
          </a:p>
          <a:p>
            <a:pPr marL="171450" indent="-171450">
              <a:buFontTx/>
              <a:buChar char="-"/>
            </a:pPr>
            <a:r>
              <a:rPr lang="en-US" dirty="0"/>
              <a:t>Vaccines Defend What Matters (formerly Be Wise – Immunize) is TMA’s integrated, multimedia public health education and advocacy effort to overcome vaccine hesitancy and increase vaccination rates in Texas.</a:t>
            </a:r>
          </a:p>
          <a:p>
            <a:pPr marL="0" indent="0">
              <a:buFontTx/>
              <a:buNone/>
            </a:pPr>
            <a:endParaRPr lang="en-US" dirty="0"/>
          </a:p>
          <a:p>
            <a:r>
              <a:rPr lang="en-US" dirty="0"/>
              <a:t>Be sure to reach out to the TMA Foundation to learn more about all of the grants they have available to host one of these programs.</a:t>
            </a:r>
          </a:p>
          <a:p>
            <a:endParaRPr lang="en-US" dirty="0"/>
          </a:p>
        </p:txBody>
      </p:sp>
      <p:sp>
        <p:nvSpPr>
          <p:cNvPr id="4" name="Slide Number Placeholder 3"/>
          <p:cNvSpPr>
            <a:spLocks noGrp="1"/>
          </p:cNvSpPr>
          <p:nvPr>
            <p:ph type="sldNum" sz="quarter" idx="5"/>
          </p:nvPr>
        </p:nvSpPr>
        <p:spPr/>
        <p:txBody>
          <a:bodyPr/>
          <a:lstStyle/>
          <a:p>
            <a:fld id="{95F982FD-AAD1-413F-AF09-669046002533}" type="slidenum">
              <a:rPr lang="en-US" smtClean="0"/>
              <a:t>9</a:t>
            </a:fld>
            <a:endParaRPr lang="en-US"/>
          </a:p>
        </p:txBody>
      </p:sp>
    </p:spTree>
    <p:extLst>
      <p:ext uri="{BB962C8B-B14F-4D97-AF65-F5344CB8AC3E}">
        <p14:creationId xmlns:p14="http://schemas.microsoft.com/office/powerpoint/2010/main" val="32896552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Be sure to </a:t>
            </a:r>
            <a:r>
              <a:rPr lang="en-US" sz="1200" u="sng" kern="1200" dirty="0">
                <a:solidFill>
                  <a:schemeClr val="tx1"/>
                </a:solidFill>
                <a:effectLst/>
                <a:latin typeface="+mn-lt"/>
                <a:ea typeface="+mn-ea"/>
                <a:cs typeface="+mn-cs"/>
                <a:hlinkClick r:id="rId3"/>
              </a:rPr>
              <a:t>login to your online</a:t>
            </a:r>
            <a:r>
              <a:rPr lang="en-US" sz="1200" kern="1200" dirty="0">
                <a:solidFill>
                  <a:schemeClr val="tx1"/>
                </a:solidFill>
                <a:effectLst/>
                <a:latin typeface="+mn-lt"/>
                <a:ea typeface="+mn-ea"/>
                <a:cs typeface="+mn-cs"/>
              </a:rPr>
              <a:t> member portal and update your personal information (including mailing address) to ensure you are receiving Texas medical news and information via </a:t>
            </a:r>
            <a:r>
              <a:rPr lang="en-US" sz="1200" i="1" kern="1200" dirty="0">
                <a:solidFill>
                  <a:schemeClr val="tx1"/>
                </a:solidFill>
                <a:effectLst/>
                <a:latin typeface="+mn-lt"/>
                <a:ea typeface="+mn-ea"/>
                <a:cs typeface="+mn-cs"/>
              </a:rPr>
              <a:t>Texas Medicine</a:t>
            </a:r>
            <a:r>
              <a:rPr lang="en-US" sz="1200" kern="1200" dirty="0">
                <a:solidFill>
                  <a:schemeClr val="tx1"/>
                </a:solidFill>
                <a:effectLst/>
                <a:latin typeface="+mn-lt"/>
                <a:ea typeface="+mn-ea"/>
                <a:cs typeface="+mn-cs"/>
              </a:rPr>
              <a:t> magazine. You can also customize your interests to tailor the latest news you receive in </a:t>
            </a:r>
            <a:r>
              <a:rPr lang="en-US" sz="1200" i="1" kern="1200" dirty="0">
                <a:solidFill>
                  <a:schemeClr val="tx1"/>
                </a:solidFill>
                <a:effectLst/>
                <a:latin typeface="+mn-lt"/>
                <a:ea typeface="+mn-ea"/>
                <a:cs typeface="+mn-cs"/>
              </a:rPr>
              <a:t>Texas Medicine Today, TMA’s daily</a:t>
            </a:r>
            <a:r>
              <a:rPr lang="en-US" sz="1200" kern="1200" dirty="0">
                <a:solidFill>
                  <a:schemeClr val="tx1"/>
                </a:solidFill>
                <a:effectLst/>
                <a:latin typeface="+mn-lt"/>
                <a:ea typeface="+mn-ea"/>
                <a:cs typeface="+mn-cs"/>
              </a:rPr>
              <a:t> e-newsletter.</a:t>
            </a:r>
            <a:endParaRPr lang="en-US" dirty="0"/>
          </a:p>
        </p:txBody>
      </p:sp>
      <p:sp>
        <p:nvSpPr>
          <p:cNvPr id="4" name="Slide Number Placeholder 3"/>
          <p:cNvSpPr>
            <a:spLocks noGrp="1"/>
          </p:cNvSpPr>
          <p:nvPr>
            <p:ph type="sldNum" sz="quarter" idx="5"/>
          </p:nvPr>
        </p:nvSpPr>
        <p:spPr/>
        <p:txBody>
          <a:bodyPr/>
          <a:lstStyle/>
          <a:p>
            <a:fld id="{95F982FD-AAD1-413F-AF09-669046002533}" type="slidenum">
              <a:rPr lang="en-US" smtClean="0"/>
              <a:t>10</a:t>
            </a:fld>
            <a:endParaRPr lang="en-US"/>
          </a:p>
        </p:txBody>
      </p:sp>
    </p:spTree>
    <p:extLst>
      <p:ext uri="{BB962C8B-B14F-4D97-AF65-F5344CB8AC3E}">
        <p14:creationId xmlns:p14="http://schemas.microsoft.com/office/powerpoint/2010/main" val="3821687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a reminder... dues to join TMA and your local county medical society are completely FREE and will take you through the remainder of your medical school training! But your membership will mean so much to our profession, to you, and to the patients we serve. Be sure to join today!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don’t forget to join AMA. If you join for 4 years at $68 you will receive a premium gift of your choice, along with so many other great benefits and services.</a:t>
            </a:r>
            <a:endParaRPr lang="en-US" dirty="0"/>
          </a:p>
        </p:txBody>
      </p:sp>
      <p:sp>
        <p:nvSpPr>
          <p:cNvPr id="4" name="Slide Number Placeholder 3"/>
          <p:cNvSpPr>
            <a:spLocks noGrp="1"/>
          </p:cNvSpPr>
          <p:nvPr>
            <p:ph type="sldNum" sz="quarter" idx="5"/>
          </p:nvPr>
        </p:nvSpPr>
        <p:spPr/>
        <p:txBody>
          <a:bodyPr/>
          <a:lstStyle/>
          <a:p>
            <a:fld id="{95F982FD-AAD1-413F-AF09-669046002533}" type="slidenum">
              <a:rPr lang="en-US" smtClean="0"/>
              <a:t>11</a:t>
            </a:fld>
            <a:endParaRPr lang="en-US"/>
          </a:p>
        </p:txBody>
      </p:sp>
    </p:spTree>
    <p:extLst>
      <p:ext uri="{BB962C8B-B14F-4D97-AF65-F5344CB8AC3E}">
        <p14:creationId xmlns:p14="http://schemas.microsoft.com/office/powerpoint/2010/main" val="1157097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I invite you to join by visiting texmed.org/join today! Once you’ve joined be on the lookout for an email from TMA with links to help you navigate the benefits and services we have talked about today. In the meantime, if you have questions or need help, don’t hesitate to reach out! ….</a:t>
            </a:r>
            <a:r>
              <a:rPr lang="en-US" sz="1200" u="sng" kern="1200" dirty="0">
                <a:solidFill>
                  <a:schemeClr val="tx1"/>
                </a:solidFill>
                <a:effectLst/>
                <a:latin typeface="+mn-lt"/>
                <a:ea typeface="+mn-ea"/>
                <a:cs typeface="+mn-cs"/>
              </a:rPr>
              <a:t>MSSInfo@texmed</a:t>
            </a:r>
            <a:r>
              <a:rPr lang="en-US" sz="1200" u="sng" kern="1200">
                <a:solidFill>
                  <a:schemeClr val="tx1"/>
                </a:solidFill>
                <a:effectLst/>
                <a:latin typeface="+mn-lt"/>
                <a:ea typeface="+mn-ea"/>
                <a:cs typeface="+mn-cs"/>
              </a:rPr>
              <a:t>.org</a:t>
            </a:r>
          </a:p>
          <a:p>
            <a:endParaRPr lang="en-US" sz="1200" kern="1200" dirty="0">
              <a:solidFill>
                <a:schemeClr val="tx1"/>
              </a:solidFill>
              <a:effectLst/>
              <a:latin typeface="+mn-lt"/>
              <a:ea typeface="+mn-ea"/>
              <a:cs typeface="+mn-cs"/>
            </a:endParaRPr>
          </a:p>
          <a:p>
            <a:r>
              <a:rPr lang="en-US" sz="1200" u="sng" kern="1200" dirty="0">
                <a:solidFill>
                  <a:schemeClr val="tx1"/>
                </a:solidFill>
                <a:effectLst/>
                <a:latin typeface="+mn-lt"/>
                <a:ea typeface="+mn-ea"/>
                <a:cs typeface="+mn-cs"/>
              </a:rPr>
              <a:t>Welcome to Texas and to Texas medicine!!!</a:t>
            </a:r>
            <a:endParaRPr lang="en-US" dirty="0"/>
          </a:p>
        </p:txBody>
      </p:sp>
      <p:sp>
        <p:nvSpPr>
          <p:cNvPr id="4" name="Slide Number Placeholder 3"/>
          <p:cNvSpPr>
            <a:spLocks noGrp="1"/>
          </p:cNvSpPr>
          <p:nvPr>
            <p:ph type="sldNum" sz="quarter" idx="5"/>
          </p:nvPr>
        </p:nvSpPr>
        <p:spPr/>
        <p:txBody>
          <a:bodyPr/>
          <a:lstStyle/>
          <a:p>
            <a:fld id="{95F982FD-AAD1-413F-AF09-669046002533}" type="slidenum">
              <a:rPr lang="en-US" smtClean="0"/>
              <a:t>12</a:t>
            </a:fld>
            <a:endParaRPr lang="en-US"/>
          </a:p>
        </p:txBody>
      </p:sp>
    </p:spTree>
    <p:extLst>
      <p:ext uri="{BB962C8B-B14F-4D97-AF65-F5344CB8AC3E}">
        <p14:creationId xmlns:p14="http://schemas.microsoft.com/office/powerpoint/2010/main" val="14404296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07017-28D0-D626-A61B-456E5EF5C0AE}"/>
              </a:ext>
            </a:extLst>
          </p:cNvPr>
          <p:cNvSpPr>
            <a:spLocks noGrp="1"/>
          </p:cNvSpPr>
          <p:nvPr>
            <p:ph type="ctrTitle"/>
          </p:nvPr>
        </p:nvSpPr>
        <p:spPr>
          <a:xfrm>
            <a:off x="1524000" y="1122363"/>
            <a:ext cx="9144000" cy="757237"/>
          </a:xfrm>
        </p:spPr>
        <p:txBody>
          <a:bodyPr anchor="b">
            <a:normAutofit/>
          </a:bodyPr>
          <a:lstStyle>
            <a:lvl1pPr algn="ctr">
              <a:defRPr sz="4400"/>
            </a:lvl1pPr>
          </a:lstStyle>
          <a:p>
            <a:r>
              <a:rPr lang="en-US"/>
              <a:t>Click to edit Master title style</a:t>
            </a:r>
          </a:p>
        </p:txBody>
      </p:sp>
      <p:sp>
        <p:nvSpPr>
          <p:cNvPr id="3" name="Subtitle 2">
            <a:extLst>
              <a:ext uri="{FF2B5EF4-FFF2-40B4-BE49-F238E27FC236}">
                <a16:creationId xmlns:a16="http://schemas.microsoft.com/office/drawing/2014/main" id="{FD4C2C5D-4790-1F40-5118-288B63DEB502}"/>
              </a:ext>
            </a:extLst>
          </p:cNvPr>
          <p:cNvSpPr>
            <a:spLocks noGrp="1"/>
          </p:cNvSpPr>
          <p:nvPr>
            <p:ph type="subTitle" idx="1"/>
          </p:nvPr>
        </p:nvSpPr>
        <p:spPr>
          <a:xfrm>
            <a:off x="1524000" y="2052320"/>
            <a:ext cx="9144000" cy="320548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31409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69455-A841-DE9C-9C72-503F3F96C1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598268-0340-B4CC-23E9-A0F175FB50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8884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3943D-0A5E-AE15-B610-0388F8069E49}"/>
              </a:ext>
            </a:extLst>
          </p:cNvPr>
          <p:cNvSpPr>
            <a:spLocks noGrp="1"/>
          </p:cNvSpPr>
          <p:nvPr>
            <p:ph type="title"/>
          </p:nvPr>
        </p:nvSpPr>
        <p:spPr>
          <a:xfrm>
            <a:off x="5862180" y="263049"/>
            <a:ext cx="5485269" cy="1403192"/>
          </a:xfrm>
        </p:spPr>
        <p:txBody>
          <a:bodyPr anchor="b">
            <a:normAutofit/>
          </a:bodyPr>
          <a:lstStyle>
            <a:lvl1pPr>
              <a:defRPr sz="4400">
                <a:solidFill>
                  <a:schemeClr val="accent3"/>
                </a:solidFill>
              </a:defRPr>
            </a:lvl1pPr>
          </a:lstStyle>
          <a:p>
            <a:r>
              <a:rPr lang="en-US"/>
              <a:t>Click to edit Master title style</a:t>
            </a:r>
          </a:p>
        </p:txBody>
      </p:sp>
      <p:sp>
        <p:nvSpPr>
          <p:cNvPr id="3" name="Text Placeholder 2">
            <a:extLst>
              <a:ext uri="{FF2B5EF4-FFF2-40B4-BE49-F238E27FC236}">
                <a16:creationId xmlns:a16="http://schemas.microsoft.com/office/drawing/2014/main" id="{09D6FE4F-6DA3-A191-2D3E-293799D79D4A}"/>
              </a:ext>
            </a:extLst>
          </p:cNvPr>
          <p:cNvSpPr>
            <a:spLocks noGrp="1"/>
          </p:cNvSpPr>
          <p:nvPr>
            <p:ph type="body" idx="1"/>
          </p:nvPr>
        </p:nvSpPr>
        <p:spPr>
          <a:xfrm>
            <a:off x="5862180" y="1879601"/>
            <a:ext cx="5485270" cy="42100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4020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C163F-0072-8932-EDD0-C66FC2AA471D}"/>
              </a:ext>
            </a:extLst>
          </p:cNvPr>
          <p:cNvSpPr>
            <a:spLocks noGrp="1"/>
          </p:cNvSpPr>
          <p:nvPr>
            <p:ph type="title"/>
          </p:nvPr>
        </p:nvSpPr>
        <p:spPr/>
        <p:txBody>
          <a:bodyPr/>
          <a:lstStyle>
            <a:lvl1pPr>
              <a:defRPr>
                <a:solidFill>
                  <a:schemeClr val="accent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E8B298C-9195-EA5E-51F5-B62A2CDC37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F45945-BBD8-B1A9-5E10-9A40446C719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2271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80D76-B164-D2BE-C3E3-99B358B94B3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2B84B7-0D7A-A5DA-F331-812B32A3F1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8E1A50-6836-AE2F-8A32-FD6EEBBD37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DE4F83E-056B-E53C-FE1E-94CEC551AF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6459672-9C45-7D37-2E55-2C7EF0005C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3806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089A0-B330-B4A9-164D-001841430CDE}"/>
              </a:ext>
            </a:extLst>
          </p:cNvPr>
          <p:cNvSpPr>
            <a:spLocks noGrp="1"/>
          </p:cNvSpPr>
          <p:nvPr>
            <p:ph type="title"/>
          </p:nvPr>
        </p:nvSpPr>
        <p:spPr>
          <a:xfrm>
            <a:off x="650240" y="365125"/>
            <a:ext cx="10871200" cy="1325563"/>
          </a:xfrm>
        </p:spPr>
        <p:txBody>
          <a:bodyPr/>
          <a:lstStyle/>
          <a:p>
            <a:r>
              <a:rPr lang="en-US"/>
              <a:t>Click to edit Master title style</a:t>
            </a:r>
          </a:p>
        </p:txBody>
      </p:sp>
    </p:spTree>
    <p:extLst>
      <p:ext uri="{BB962C8B-B14F-4D97-AF65-F5344CB8AC3E}">
        <p14:creationId xmlns:p14="http://schemas.microsoft.com/office/powerpoint/2010/main" val="4159984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089A0-B330-B4A9-164D-001841430CDE}"/>
              </a:ext>
            </a:extLst>
          </p:cNvPr>
          <p:cNvSpPr>
            <a:spLocks noGrp="1"/>
          </p:cNvSpPr>
          <p:nvPr>
            <p:ph type="title"/>
          </p:nvPr>
        </p:nvSpPr>
        <p:spPr>
          <a:xfrm>
            <a:off x="650240" y="365125"/>
            <a:ext cx="10871200" cy="1325563"/>
          </a:xfrm>
        </p:spPr>
        <p:txBody>
          <a:bodyPr/>
          <a:lstStyle>
            <a:lvl1pPr>
              <a:defRPr>
                <a:solidFill>
                  <a:schemeClr val="accent3"/>
                </a:solidFill>
              </a:defRPr>
            </a:lvl1pPr>
          </a:lstStyle>
          <a:p>
            <a:r>
              <a:rPr lang="en-US"/>
              <a:t>Click to edit Master title style</a:t>
            </a:r>
          </a:p>
        </p:txBody>
      </p:sp>
    </p:spTree>
    <p:extLst>
      <p:ext uri="{BB962C8B-B14F-4D97-AF65-F5344CB8AC3E}">
        <p14:creationId xmlns:p14="http://schemas.microsoft.com/office/powerpoint/2010/main" val="754463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9E02C18-0E77-3B6F-9BCC-A8DCA638E175}"/>
              </a:ext>
            </a:extLst>
          </p:cNvPr>
          <p:cNvSpPr>
            <a:spLocks noGrp="1"/>
          </p:cNvSpPr>
          <p:nvPr>
            <p:ph type="title"/>
          </p:nvPr>
        </p:nvSpPr>
        <p:spPr>
          <a:xfrm>
            <a:off x="609600" y="365125"/>
            <a:ext cx="11003280" cy="919063"/>
          </a:xfrm>
        </p:spPr>
        <p:txBody>
          <a:bodyPr/>
          <a:lstStyle/>
          <a:p>
            <a:r>
              <a:rPr lang="en-US"/>
              <a:t>Click to edit Master title style</a:t>
            </a:r>
          </a:p>
        </p:txBody>
      </p:sp>
    </p:spTree>
    <p:extLst>
      <p:ext uri="{BB962C8B-B14F-4D97-AF65-F5344CB8AC3E}">
        <p14:creationId xmlns:p14="http://schemas.microsoft.com/office/powerpoint/2010/main" val="1363852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CDFF81-0050-9F12-F05B-5F4B4A7BA428}"/>
              </a:ext>
            </a:extLst>
          </p:cNvPr>
          <p:cNvSpPr>
            <a:spLocks noGrp="1"/>
          </p:cNvSpPr>
          <p:nvPr>
            <p:ph type="title"/>
          </p:nvPr>
        </p:nvSpPr>
        <p:spPr>
          <a:xfrm>
            <a:off x="609600" y="365125"/>
            <a:ext cx="10993120" cy="919063"/>
          </a:xfrm>
        </p:spPr>
        <p:txBody>
          <a:bodyPr/>
          <a:lstStyle/>
          <a:p>
            <a:r>
              <a:rPr lang="en-US"/>
              <a:t>Click to edit Master title style</a:t>
            </a:r>
          </a:p>
        </p:txBody>
      </p:sp>
    </p:spTree>
    <p:extLst>
      <p:ext uri="{BB962C8B-B14F-4D97-AF65-F5344CB8AC3E}">
        <p14:creationId xmlns:p14="http://schemas.microsoft.com/office/powerpoint/2010/main" val="1243947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CDFF81-0050-9F12-F05B-5F4B4A7BA428}"/>
              </a:ext>
            </a:extLst>
          </p:cNvPr>
          <p:cNvSpPr>
            <a:spLocks noGrp="1"/>
          </p:cNvSpPr>
          <p:nvPr>
            <p:ph type="title"/>
          </p:nvPr>
        </p:nvSpPr>
        <p:spPr>
          <a:xfrm>
            <a:off x="609600" y="365125"/>
            <a:ext cx="10993120" cy="919063"/>
          </a:xfrm>
        </p:spPr>
        <p:txBody>
          <a:bodyPr/>
          <a:lstStyle/>
          <a:p>
            <a:r>
              <a:rPr lang="en-US"/>
              <a:t>Click to edit Master title style</a:t>
            </a:r>
          </a:p>
        </p:txBody>
      </p:sp>
    </p:spTree>
    <p:extLst>
      <p:ext uri="{BB962C8B-B14F-4D97-AF65-F5344CB8AC3E}">
        <p14:creationId xmlns:p14="http://schemas.microsoft.com/office/powerpoint/2010/main" val="3577774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46D26-730E-8D72-5CA6-DE53E227D076}"/>
              </a:ext>
            </a:extLst>
          </p:cNvPr>
          <p:cNvSpPr>
            <a:spLocks noGrp="1"/>
          </p:cNvSpPr>
          <p:nvPr>
            <p:ph type="title"/>
          </p:nvPr>
        </p:nvSpPr>
        <p:spPr>
          <a:xfrm>
            <a:off x="6329680" y="3326130"/>
            <a:ext cx="5090160" cy="1022350"/>
          </a:xfrm>
        </p:spPr>
        <p:txBody>
          <a:bodyPr anchor="b"/>
          <a:lstStyle>
            <a:lvl1pPr>
              <a:defRPr sz="3200">
                <a:solidFill>
                  <a:schemeClr val="accent3"/>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1C5CCED3-7C64-97EE-30EE-A39DEBA983F0}"/>
              </a:ext>
            </a:extLst>
          </p:cNvPr>
          <p:cNvSpPr>
            <a:spLocks noGrp="1"/>
          </p:cNvSpPr>
          <p:nvPr>
            <p:ph type="pic" idx="1"/>
          </p:nvPr>
        </p:nvSpPr>
        <p:spPr>
          <a:xfrm>
            <a:off x="629920" y="306070"/>
            <a:ext cx="10789920" cy="29146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0EB87D-3B22-A09B-05C6-419B637C1D15}"/>
              </a:ext>
            </a:extLst>
          </p:cNvPr>
          <p:cNvSpPr>
            <a:spLocks noGrp="1"/>
          </p:cNvSpPr>
          <p:nvPr>
            <p:ph type="body" sz="half" idx="2"/>
          </p:nvPr>
        </p:nvSpPr>
        <p:spPr>
          <a:xfrm>
            <a:off x="839787" y="3326130"/>
            <a:ext cx="5022533" cy="2542858"/>
          </a:xfrm>
        </p:spPr>
        <p:txBody>
          <a:bodyPr/>
          <a:lstStyle>
            <a:lvl1pPr marL="285750" indent="-285750">
              <a:buFont typeface="Arial" panose="020B0604020202020204" pitchFamily="34" charset="0"/>
              <a:buChar char="•"/>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276518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7A37F4-8120-FFD9-8C74-3B23B4A764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7889CA-76F6-6CFA-EEA7-A1C7DC396F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98163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0" r:id="rId7"/>
    <p:sldLayoutId id="2147483655" r:id="rId8"/>
    <p:sldLayoutId id="2147483661" r:id="rId9"/>
    <p:sldLayoutId id="2147483662" r:id="rId10"/>
    <p:sldLayoutId id="2147483657" r:id="rId11"/>
  </p:sldLayoutIdLst>
  <p:txStyles>
    <p:titleStyle>
      <a:lvl1pPr algn="l" defTabSz="914400" rtl="0" eaLnBrk="1" latinLnBrk="0" hangingPunct="1">
        <a:lnSpc>
          <a:spcPct val="90000"/>
        </a:lnSpc>
        <a:spcBef>
          <a:spcPct val="0"/>
        </a:spcBef>
        <a:buNone/>
        <a:defRPr sz="4400" b="1" i="0" kern="1200">
          <a:solidFill>
            <a:schemeClr val="accent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hyperlink" Target="mailto:Karen.Kollar@texmed.org" TargetMode="External"/><Relationship Id="rId7" Type="http://schemas.openxmlformats.org/officeDocument/2006/relationships/image" Target="../media/image13.jpeg"/><Relationship Id="rId12"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hyperlink" Target="http://www.texmed.org/" TargetMode="External"/><Relationship Id="rId15" Type="http://schemas.openxmlformats.org/officeDocument/2006/relationships/image" Target="../media/image21.jpg"/><Relationship Id="rId10" Type="http://schemas.openxmlformats.org/officeDocument/2006/relationships/image" Target="../media/image16.jpeg"/><Relationship Id="rId4" Type="http://schemas.openxmlformats.org/officeDocument/2006/relationships/hyperlink" Target="mailto:Laura.Lang@texmed.org" TargetMode="External"/><Relationship Id="rId9" Type="http://schemas.openxmlformats.org/officeDocument/2006/relationships/image" Target="../media/image15.jpeg"/><Relationship Id="rId1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5.jpe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8" Type="http://schemas.openxmlformats.org/officeDocument/2006/relationships/image" Target="../media/image37.emf"/><Relationship Id="rId3" Type="http://schemas.openxmlformats.org/officeDocument/2006/relationships/hyperlink" Target="mailto:MSSInfo@texmed.org" TargetMode="External"/><Relationship Id="rId7"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hyperlink" Target="mailto:knowledge@texme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41DF278-18F8-51E7-0253-C12A3C58638E}"/>
              </a:ext>
            </a:extLst>
          </p:cNvPr>
          <p:cNvSpPr>
            <a:spLocks noGrp="1"/>
          </p:cNvSpPr>
          <p:nvPr>
            <p:ph type="ctrTitle"/>
          </p:nvPr>
        </p:nvSpPr>
        <p:spPr>
          <a:xfrm>
            <a:off x="404553" y="3091928"/>
            <a:ext cx="9078562" cy="2387600"/>
          </a:xfrm>
        </p:spPr>
        <p:txBody>
          <a:bodyPr>
            <a:normAutofit/>
          </a:bodyPr>
          <a:lstStyle/>
          <a:p>
            <a:pPr algn="l"/>
            <a:r>
              <a:rPr lang="en-US" sz="5100" dirty="0">
                <a:solidFill>
                  <a:schemeClr val="bg1"/>
                </a:solidFill>
              </a:rPr>
              <a:t>Texas Medical Association</a:t>
            </a:r>
            <a:br>
              <a:rPr lang="en-US" sz="5100" dirty="0">
                <a:solidFill>
                  <a:schemeClr val="bg1"/>
                </a:solidFill>
              </a:rPr>
            </a:br>
            <a:r>
              <a:rPr lang="en-US" sz="5100" dirty="0">
                <a:solidFill>
                  <a:schemeClr val="bg1"/>
                </a:solidFill>
              </a:rPr>
              <a:t>Medical Student Membership</a:t>
            </a:r>
          </a:p>
        </p:txBody>
      </p:sp>
      <p:sp>
        <p:nvSpPr>
          <p:cNvPr id="19" name="Rectangle: Rounded Corners 18">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and white sign with white text&#10;&#10;Description automatically generated">
            <a:extLst>
              <a:ext uri="{FF2B5EF4-FFF2-40B4-BE49-F238E27FC236}">
                <a16:creationId xmlns:a16="http://schemas.microsoft.com/office/drawing/2014/main" id="{BE4124E2-B9C0-A9C9-AFB5-C010DFBE8DF1}"/>
              </a:ext>
            </a:extLst>
          </p:cNvPr>
          <p:cNvPicPr>
            <a:picLocks noChangeAspect="1"/>
          </p:cNvPicPr>
          <p:nvPr/>
        </p:nvPicPr>
        <p:blipFill>
          <a:blip r:embed="rId4"/>
          <a:stretch>
            <a:fillRect/>
          </a:stretch>
        </p:blipFill>
        <p:spPr>
          <a:xfrm>
            <a:off x="8877015" y="3641650"/>
            <a:ext cx="3083847" cy="1798911"/>
          </a:xfrm>
          <a:prstGeom prst="rect">
            <a:avLst/>
          </a:prstGeom>
        </p:spPr>
      </p:pic>
    </p:spTree>
    <p:extLst>
      <p:ext uri="{BB962C8B-B14F-4D97-AF65-F5344CB8AC3E}">
        <p14:creationId xmlns:p14="http://schemas.microsoft.com/office/powerpoint/2010/main" val="2884699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D8CD-0885-276B-0130-C0BA0E2835C5}"/>
              </a:ext>
            </a:extLst>
          </p:cNvPr>
          <p:cNvSpPr>
            <a:spLocks noGrp="1"/>
          </p:cNvSpPr>
          <p:nvPr>
            <p:ph type="title"/>
          </p:nvPr>
        </p:nvSpPr>
        <p:spPr/>
        <p:txBody>
          <a:bodyPr/>
          <a:lstStyle/>
          <a:p>
            <a:r>
              <a:rPr lang="en-US" dirty="0"/>
              <a:t>So, Who Is TMA?</a:t>
            </a:r>
          </a:p>
        </p:txBody>
      </p:sp>
      <p:graphicFrame>
        <p:nvGraphicFramePr>
          <p:cNvPr id="10" name="Content Placeholder 2">
            <a:extLst>
              <a:ext uri="{FF2B5EF4-FFF2-40B4-BE49-F238E27FC236}">
                <a16:creationId xmlns:a16="http://schemas.microsoft.com/office/drawing/2014/main" id="{FC1D155B-C7EE-B7BF-1F49-EE39D98893FD}"/>
              </a:ext>
            </a:extLst>
          </p:cNvPr>
          <p:cNvGraphicFramePr>
            <a:graphicFrameLocks noGrp="1"/>
          </p:cNvGraphicFramePr>
          <p:nvPr>
            <p:ph sz="half" idx="1"/>
            <p:extLst>
              <p:ext uri="{D42A27DB-BD31-4B8C-83A1-F6EECF244321}">
                <p14:modId xmlns:p14="http://schemas.microsoft.com/office/powerpoint/2010/main" val="2691257283"/>
              </p:ext>
            </p:extLst>
          </p:nvPr>
        </p:nvGraphicFramePr>
        <p:xfrm>
          <a:off x="838199"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33065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83F9D-C60B-816D-5918-728BF4D81742}"/>
              </a:ext>
            </a:extLst>
          </p:cNvPr>
          <p:cNvSpPr>
            <a:spLocks noGrp="1"/>
          </p:cNvSpPr>
          <p:nvPr>
            <p:ph type="title"/>
          </p:nvPr>
        </p:nvSpPr>
        <p:spPr/>
        <p:txBody>
          <a:bodyPr/>
          <a:lstStyle/>
          <a:p>
            <a:pPr algn="ctr"/>
            <a:r>
              <a:rPr lang="en-US" dirty="0"/>
              <a:t>TMA Medical Student Section</a:t>
            </a:r>
          </a:p>
        </p:txBody>
      </p:sp>
      <p:sp>
        <p:nvSpPr>
          <p:cNvPr id="4" name="Title 1">
            <a:extLst>
              <a:ext uri="{FF2B5EF4-FFF2-40B4-BE49-F238E27FC236}">
                <a16:creationId xmlns:a16="http://schemas.microsoft.com/office/drawing/2014/main" id="{A7A84733-EF37-B0C3-568B-5CB4895C7B21}"/>
              </a:ext>
            </a:extLst>
          </p:cNvPr>
          <p:cNvSpPr txBox="1">
            <a:spLocks/>
          </p:cNvSpPr>
          <p:nvPr/>
        </p:nvSpPr>
        <p:spPr>
          <a:xfrm>
            <a:off x="723552" y="263049"/>
            <a:ext cx="4543392" cy="504536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3200" b="1" dirty="0">
              <a:solidFill>
                <a:schemeClr val="accent3"/>
              </a:solidFill>
              <a:latin typeface="+mn-lt"/>
            </a:endParaRPr>
          </a:p>
          <a:p>
            <a:r>
              <a:rPr lang="en-US" sz="3200" b="1" dirty="0">
                <a:solidFill>
                  <a:schemeClr val="accent3"/>
                </a:solidFill>
                <a:latin typeface="+mn-lt"/>
              </a:rPr>
              <a:t>As a section member, </a:t>
            </a:r>
          </a:p>
          <a:p>
            <a:pPr>
              <a:spcAft>
                <a:spcPts val="600"/>
              </a:spcAft>
            </a:pPr>
            <a:r>
              <a:rPr lang="en-US" sz="3200" b="1" dirty="0">
                <a:solidFill>
                  <a:schemeClr val="accent3"/>
                </a:solidFill>
                <a:latin typeface="+mn-lt"/>
              </a:rPr>
              <a:t>you can:</a:t>
            </a:r>
          </a:p>
          <a:p>
            <a:pPr marL="457200" indent="-457200">
              <a:spcAft>
                <a:spcPts val="600"/>
              </a:spcAft>
              <a:buClr>
                <a:srgbClr val="0285AB"/>
              </a:buClr>
              <a:buFont typeface="Arial" panose="020B0604020202020204" pitchFamily="34" charset="0"/>
              <a:buChar char="•"/>
            </a:pPr>
            <a:r>
              <a:rPr lang="en-US" sz="2400" dirty="0">
                <a:solidFill>
                  <a:schemeClr val="accent3"/>
                </a:solidFill>
                <a:latin typeface="+mn-lt"/>
              </a:rPr>
              <a:t>Provide TMA with the student perspective.</a:t>
            </a:r>
          </a:p>
          <a:p>
            <a:pPr marL="457200" indent="-457200">
              <a:spcAft>
                <a:spcPts val="600"/>
              </a:spcAft>
              <a:buClr>
                <a:srgbClr val="0285AB"/>
              </a:buClr>
              <a:buFont typeface="Arial" panose="020B0604020202020204" pitchFamily="34" charset="0"/>
              <a:buChar char="•"/>
            </a:pPr>
            <a:r>
              <a:rPr lang="en-US" sz="2400" dirty="0">
                <a:solidFill>
                  <a:schemeClr val="accent3"/>
                </a:solidFill>
                <a:latin typeface="+mn-lt"/>
              </a:rPr>
              <a:t>Meet medical students from across the state.</a:t>
            </a:r>
          </a:p>
          <a:p>
            <a:pPr marL="457200" indent="-457200">
              <a:spcAft>
                <a:spcPts val="600"/>
              </a:spcAft>
              <a:buClr>
                <a:srgbClr val="0285AB"/>
              </a:buClr>
              <a:buFont typeface="Arial" panose="020B0604020202020204" pitchFamily="34" charset="0"/>
              <a:buChar char="•"/>
            </a:pPr>
            <a:r>
              <a:rPr lang="en-US" sz="2400" dirty="0">
                <a:solidFill>
                  <a:schemeClr val="accent3"/>
                </a:solidFill>
                <a:latin typeface="+mn-lt"/>
              </a:rPr>
              <a:t>Elect local, state and national officers.</a:t>
            </a:r>
          </a:p>
          <a:p>
            <a:pPr marL="457200" indent="-457200">
              <a:spcAft>
                <a:spcPts val="600"/>
              </a:spcAft>
              <a:buClr>
                <a:srgbClr val="0285AB"/>
              </a:buClr>
              <a:buFont typeface="Arial" panose="020B0604020202020204" pitchFamily="34" charset="0"/>
              <a:buChar char="•"/>
            </a:pPr>
            <a:r>
              <a:rPr lang="en-US" sz="2400" dirty="0">
                <a:solidFill>
                  <a:schemeClr val="accent3"/>
                </a:solidFill>
                <a:latin typeface="+mn-lt"/>
              </a:rPr>
              <a:t>Craft policies and resolutions to shape the future of medicine.</a:t>
            </a:r>
          </a:p>
          <a:p>
            <a:pPr marL="457200" indent="-457200">
              <a:spcAft>
                <a:spcPts val="600"/>
              </a:spcAft>
              <a:buClr>
                <a:srgbClr val="0285AB"/>
              </a:buClr>
              <a:buFont typeface="Arial" panose="020B0604020202020204" pitchFamily="34" charset="0"/>
              <a:buChar char="•"/>
            </a:pPr>
            <a:r>
              <a:rPr lang="en-US" sz="2400" dirty="0">
                <a:solidFill>
                  <a:schemeClr val="accent3"/>
                </a:solidFill>
                <a:latin typeface="+mn-lt"/>
              </a:rPr>
              <a:t>Adress issues unique to students</a:t>
            </a:r>
            <a:r>
              <a:rPr lang="en-US" sz="2800" dirty="0">
                <a:solidFill>
                  <a:schemeClr val="accent3"/>
                </a:solidFill>
              </a:rPr>
              <a:t>.</a:t>
            </a:r>
          </a:p>
        </p:txBody>
      </p:sp>
      <p:pic>
        <p:nvPicPr>
          <p:cNvPr id="6" name="Picture 5">
            <a:extLst>
              <a:ext uri="{FF2B5EF4-FFF2-40B4-BE49-F238E27FC236}">
                <a16:creationId xmlns:a16="http://schemas.microsoft.com/office/drawing/2014/main" id="{AE849D7F-D0A1-9084-5383-41D6982A2BB0}"/>
              </a:ext>
            </a:extLst>
          </p:cNvPr>
          <p:cNvPicPr>
            <a:picLocks noChangeAspect="1"/>
          </p:cNvPicPr>
          <p:nvPr/>
        </p:nvPicPr>
        <p:blipFill>
          <a:blip r:embed="rId3"/>
          <a:srcRect l="8988" t="6191" r="10502" b="10476"/>
          <a:stretch>
            <a:fillRect/>
          </a:stretch>
        </p:blipFill>
        <p:spPr>
          <a:xfrm>
            <a:off x="6041570" y="1757871"/>
            <a:ext cx="5192487" cy="4272814"/>
          </a:xfrm>
          <a:prstGeom prst="rect">
            <a:avLst/>
          </a:prstGeom>
        </p:spPr>
      </p:pic>
    </p:spTree>
    <p:extLst>
      <p:ext uri="{BB962C8B-B14F-4D97-AF65-F5344CB8AC3E}">
        <p14:creationId xmlns:p14="http://schemas.microsoft.com/office/powerpoint/2010/main" val="4236896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C9772F52-106C-F1ED-FB7C-B214CF5875E9}"/>
              </a:ext>
            </a:extLst>
          </p:cNvPr>
          <p:cNvGraphicFramePr>
            <a:graphicFrameLocks noGrp="1"/>
          </p:cNvGraphicFramePr>
          <p:nvPr>
            <p:extLst>
              <p:ext uri="{D42A27DB-BD31-4B8C-83A1-F6EECF244321}">
                <p14:modId xmlns:p14="http://schemas.microsoft.com/office/powerpoint/2010/main" val="175383400"/>
              </p:ext>
            </p:extLst>
          </p:nvPr>
        </p:nvGraphicFramePr>
        <p:xfrm>
          <a:off x="286328" y="794169"/>
          <a:ext cx="11619344" cy="5434743"/>
        </p:xfrm>
        <a:graphic>
          <a:graphicData uri="http://schemas.openxmlformats.org/drawingml/2006/table">
            <a:tbl>
              <a:tblPr firstRow="1" bandRow="1">
                <a:tableStyleId>{2D5ABB26-0587-4C30-8999-92F81FD0307C}</a:tableStyleId>
              </a:tblPr>
              <a:tblGrid>
                <a:gridCol w="2904836">
                  <a:extLst>
                    <a:ext uri="{9D8B030D-6E8A-4147-A177-3AD203B41FA5}">
                      <a16:colId xmlns:a16="http://schemas.microsoft.com/office/drawing/2014/main" val="4214183695"/>
                    </a:ext>
                  </a:extLst>
                </a:gridCol>
                <a:gridCol w="2904836">
                  <a:extLst>
                    <a:ext uri="{9D8B030D-6E8A-4147-A177-3AD203B41FA5}">
                      <a16:colId xmlns:a16="http://schemas.microsoft.com/office/drawing/2014/main" val="1741661336"/>
                    </a:ext>
                  </a:extLst>
                </a:gridCol>
                <a:gridCol w="2904836">
                  <a:extLst>
                    <a:ext uri="{9D8B030D-6E8A-4147-A177-3AD203B41FA5}">
                      <a16:colId xmlns:a16="http://schemas.microsoft.com/office/drawing/2014/main" val="2592567445"/>
                    </a:ext>
                  </a:extLst>
                </a:gridCol>
                <a:gridCol w="2904836">
                  <a:extLst>
                    <a:ext uri="{9D8B030D-6E8A-4147-A177-3AD203B41FA5}">
                      <a16:colId xmlns:a16="http://schemas.microsoft.com/office/drawing/2014/main" val="1035615631"/>
                    </a:ext>
                  </a:extLst>
                </a:gridCol>
              </a:tblGrid>
              <a:tr h="1811581">
                <a:tc>
                  <a:txBody>
                    <a:bodyPr/>
                    <a:lstStyle/>
                    <a:p>
                      <a:pPr algn="ctr">
                        <a:spcBef>
                          <a:spcPts val="0"/>
                        </a:spcBef>
                      </a:pPr>
                      <a:r>
                        <a:rPr lang="en-US" sz="1500" dirty="0"/>
                        <a:t>     </a:t>
                      </a:r>
                      <a:r>
                        <a:rPr lang="en-US" sz="2000" b="1" dirty="0"/>
                        <a:t>Chair</a:t>
                      </a:r>
                      <a:br>
                        <a:rPr lang="en-US" sz="1500" dirty="0"/>
                      </a:br>
                      <a:r>
                        <a:rPr lang="en-US" sz="1500" dirty="0"/>
                        <a:t>                    </a:t>
                      </a:r>
                      <a:r>
                        <a:rPr lang="en-US" sz="1500" b="0" dirty="0"/>
                        <a:t> Grayson Jackson</a:t>
                      </a:r>
                    </a:p>
                    <a:p>
                      <a:pPr algn="ctr">
                        <a:spcBef>
                          <a:spcPts val="0"/>
                        </a:spcBef>
                      </a:pPr>
                      <a:r>
                        <a:rPr lang="en-US" sz="1500" b="0" dirty="0"/>
                        <a:t>                     MS, PhD, UTMB</a:t>
                      </a:r>
                      <a:endParaRPr lang="en-US" sz="15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Bef>
                          <a:spcPts val="0"/>
                        </a:spcBef>
                      </a:pPr>
                      <a:r>
                        <a:rPr lang="en-US" dirty="0"/>
                        <a:t>             </a:t>
                      </a:r>
                      <a:r>
                        <a:rPr lang="en-US" b="1" dirty="0"/>
                        <a:t>Vice Chair</a:t>
                      </a:r>
                    </a:p>
                    <a:p>
                      <a:pPr algn="ctr">
                        <a:spcBef>
                          <a:spcPts val="0"/>
                        </a:spcBef>
                      </a:pPr>
                      <a:r>
                        <a:rPr lang="en-US" sz="1500" dirty="0"/>
                        <a:t>                    </a:t>
                      </a:r>
                      <a:r>
                        <a:rPr lang="en-US" sz="1500" b="0" dirty="0"/>
                        <a:t>Yushra Rashid</a:t>
                      </a:r>
                    </a:p>
                    <a:p>
                      <a:pPr algn="ctr">
                        <a:spcBef>
                          <a:spcPts val="0"/>
                        </a:spcBef>
                      </a:pPr>
                      <a:r>
                        <a:rPr lang="en-US" sz="1500" b="0" dirty="0"/>
                        <a:t>                         MS4, Texas A&amp;M</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Bef>
                          <a:spcPts val="0"/>
                        </a:spcBef>
                      </a:pPr>
                      <a:r>
                        <a:rPr lang="en-US" sz="1800" b="0" dirty="0"/>
                        <a:t>          </a:t>
                      </a:r>
                      <a:r>
                        <a:rPr lang="en-US" sz="1800" b="1" dirty="0"/>
                        <a:t>Reporter</a:t>
                      </a:r>
                      <a:br>
                        <a:rPr lang="en-US" sz="1800" b="1" dirty="0"/>
                      </a:br>
                      <a:r>
                        <a:rPr lang="en-US" sz="1800" b="1" dirty="0"/>
                        <a:t>                 </a:t>
                      </a:r>
                      <a:r>
                        <a:rPr lang="en-US" sz="1500" dirty="0"/>
                        <a:t>Avery Arsenault</a:t>
                      </a:r>
                    </a:p>
                    <a:p>
                      <a:pPr algn="ctr">
                        <a:spcBef>
                          <a:spcPts val="0"/>
                        </a:spcBef>
                      </a:pPr>
                      <a:r>
                        <a:rPr lang="en-US" sz="1500" dirty="0"/>
                        <a:t>                 OMS2, TCOM</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b="1" dirty="0"/>
                        <a:t>                     TMA Delegate</a:t>
                      </a:r>
                    </a:p>
                    <a:p>
                      <a:pPr algn="ctr"/>
                      <a:r>
                        <a:rPr lang="en-US" b="1" dirty="0"/>
                        <a:t>          Co-chair</a:t>
                      </a:r>
                      <a:br>
                        <a:rPr lang="en-US" b="1" dirty="0"/>
                      </a:br>
                      <a:r>
                        <a:rPr lang="en-US" b="1" dirty="0"/>
                        <a:t>            </a:t>
                      </a:r>
                      <a:r>
                        <a:rPr lang="en-US" sz="1500" dirty="0"/>
                        <a:t>Niza Garcia</a:t>
                      </a:r>
                    </a:p>
                    <a:p>
                      <a:pPr algn="ctr"/>
                      <a:r>
                        <a:rPr lang="en-US" sz="1500" dirty="0"/>
                        <a:t>                           MS3, Paul L Foster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48389131"/>
                  </a:ext>
                </a:extLst>
              </a:tr>
              <a:tr h="1811581">
                <a:tc>
                  <a:txBody>
                    <a:bodyPr/>
                    <a:lstStyle/>
                    <a:p>
                      <a:pPr algn="ctr">
                        <a:spcBef>
                          <a:spcPts val="0"/>
                        </a:spcBef>
                      </a:pPr>
                      <a:r>
                        <a:rPr lang="en-US" b="1" dirty="0"/>
                        <a:t>                   TMA Delegate                    </a:t>
                      </a:r>
                      <a:br>
                        <a:rPr lang="en-US" b="1" dirty="0"/>
                      </a:br>
                      <a:r>
                        <a:rPr lang="en-US" b="1" dirty="0"/>
                        <a:t>         Co-chair</a:t>
                      </a:r>
                    </a:p>
                    <a:p>
                      <a:pPr algn="ctr">
                        <a:spcBef>
                          <a:spcPts val="0"/>
                        </a:spcBef>
                      </a:pPr>
                      <a:r>
                        <a:rPr lang="en-US" sz="1500" b="0" dirty="0"/>
                        <a:t>                 Victoria Teoh</a:t>
                      </a:r>
                    </a:p>
                    <a:p>
                      <a:pPr algn="ctr">
                        <a:spcBef>
                          <a:spcPts val="0"/>
                        </a:spcBef>
                      </a:pPr>
                      <a:r>
                        <a:rPr lang="en-US" sz="1500" b="0" dirty="0"/>
                        <a:t>               MS3, UTMB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Bef>
                          <a:spcPts val="0"/>
                        </a:spcBef>
                      </a:pPr>
                      <a:r>
                        <a:rPr lang="en-US" b="1" dirty="0"/>
                        <a:t>                     AMA Delegate</a:t>
                      </a:r>
                    </a:p>
                    <a:p>
                      <a:pPr algn="ctr">
                        <a:spcBef>
                          <a:spcPts val="0"/>
                        </a:spcBef>
                      </a:pPr>
                      <a:r>
                        <a:rPr lang="en-US" b="1" dirty="0"/>
                        <a:t>          Co-chair</a:t>
                      </a:r>
                    </a:p>
                    <a:p>
                      <a:pPr algn="ctr">
                        <a:spcBef>
                          <a:spcPts val="0"/>
                        </a:spcBef>
                      </a:pPr>
                      <a:r>
                        <a:rPr lang="en-US" sz="1500" b="0" dirty="0"/>
                        <a:t>                          Camille Bourgeois</a:t>
                      </a:r>
                    </a:p>
                    <a:p>
                      <a:pPr algn="ctr">
                        <a:spcBef>
                          <a:spcPts val="0"/>
                        </a:spcBef>
                      </a:pPr>
                      <a:r>
                        <a:rPr lang="en-US" sz="1500" b="0" dirty="0"/>
                        <a:t>                       MS3, McGovern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Bef>
                          <a:spcPts val="0"/>
                        </a:spcBef>
                      </a:pPr>
                      <a:r>
                        <a:rPr lang="en-US" b="1" dirty="0"/>
                        <a:t>                    AMA Delegate</a:t>
                      </a:r>
                    </a:p>
                    <a:p>
                      <a:pPr algn="ctr">
                        <a:spcBef>
                          <a:spcPts val="0"/>
                        </a:spcBef>
                      </a:pPr>
                      <a:r>
                        <a:rPr lang="en-US" b="1" dirty="0"/>
                        <a:t>         Co-chair</a:t>
                      </a:r>
                    </a:p>
                    <a:p>
                      <a:pPr algn="ctr">
                        <a:spcBef>
                          <a:spcPts val="0"/>
                        </a:spcBef>
                      </a:pPr>
                      <a:r>
                        <a:rPr lang="en-US" sz="1500" dirty="0"/>
                        <a:t>                          Samyuktha Senthil        </a:t>
                      </a:r>
                      <a:br>
                        <a:rPr lang="en-US" sz="1500" dirty="0"/>
                      </a:br>
                      <a:r>
                        <a:rPr lang="en-US" sz="1500" dirty="0"/>
                        <a:t>     Kumar </a:t>
                      </a:r>
                    </a:p>
                    <a:p>
                      <a:pPr algn="ctr">
                        <a:spcBef>
                          <a:spcPts val="0"/>
                        </a:spcBef>
                      </a:pPr>
                      <a:r>
                        <a:rPr lang="en-US" sz="1500" dirty="0"/>
                        <a:t>                      MS2, McGovern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Bef>
                          <a:spcPts val="0"/>
                        </a:spcBef>
                      </a:pPr>
                      <a:r>
                        <a:rPr lang="en-US" dirty="0"/>
                        <a:t>              </a:t>
                      </a:r>
                      <a:r>
                        <a:rPr lang="en-US" b="1" dirty="0"/>
                        <a:t>Alt Del, TX</a:t>
                      </a:r>
                    </a:p>
                    <a:p>
                      <a:pPr algn="ctr">
                        <a:spcBef>
                          <a:spcPts val="0"/>
                        </a:spcBef>
                      </a:pPr>
                      <a:r>
                        <a:rPr lang="en-US" b="1" dirty="0"/>
                        <a:t>              Delegation                </a:t>
                      </a:r>
                    </a:p>
                    <a:p>
                      <a:pPr algn="ctr">
                        <a:spcBef>
                          <a:spcPts val="0"/>
                        </a:spcBef>
                      </a:pPr>
                      <a:r>
                        <a:rPr lang="en-US" b="1" dirty="0"/>
                        <a:t>                to the AMA</a:t>
                      </a:r>
                    </a:p>
                    <a:p>
                      <a:pPr algn="ctr">
                        <a:spcBef>
                          <a:spcPts val="0"/>
                        </a:spcBef>
                      </a:pPr>
                      <a:r>
                        <a:rPr lang="en-US" sz="1500" b="0" dirty="0"/>
                        <a:t>                       Andrew Ibrahim</a:t>
                      </a:r>
                    </a:p>
                    <a:p>
                      <a:pPr algn="ctr">
                        <a:spcBef>
                          <a:spcPts val="0"/>
                        </a:spcBef>
                      </a:pPr>
                      <a:r>
                        <a:rPr lang="en-US" sz="1500" b="0" dirty="0"/>
                        <a:t>                       MS4, Texas Tech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82707894"/>
                  </a:ext>
                </a:extLst>
              </a:tr>
              <a:tr h="1811581">
                <a:tc>
                  <a:txBody>
                    <a:bodyPr/>
                    <a:lstStyle/>
                    <a:p>
                      <a:pPr algn="ctr">
                        <a:spcBef>
                          <a:spcPts val="0"/>
                        </a:spcBef>
                      </a:pPr>
                      <a:br>
                        <a:rPr lang="en-US" sz="600" b="1" dirty="0"/>
                      </a:br>
                      <a:r>
                        <a:rPr lang="en-US" b="1" dirty="0"/>
                        <a:t>TMA MSS Staff</a:t>
                      </a:r>
                    </a:p>
                    <a:p>
                      <a:pPr algn="ctr">
                        <a:spcBef>
                          <a:spcPts val="600"/>
                        </a:spcBef>
                      </a:pPr>
                      <a:r>
                        <a:rPr lang="en-US" sz="1500" dirty="0"/>
                        <a:t>Karen Kollar</a:t>
                      </a:r>
                    </a:p>
                    <a:p>
                      <a:pPr algn="ctr"/>
                      <a:r>
                        <a:rPr lang="en-US" sz="1500" dirty="0">
                          <a:hlinkClick r:id="rId3"/>
                        </a:rPr>
                        <a:t>Karen.Kollar@texmed.org</a:t>
                      </a:r>
                      <a:endParaRPr lang="en-US" sz="1500" dirty="0"/>
                    </a:p>
                    <a:p>
                      <a:pPr algn="ctr"/>
                      <a:endParaRPr lang="en-US" sz="1500" dirty="0"/>
                    </a:p>
                    <a:p>
                      <a:pPr algn="ctr"/>
                      <a:r>
                        <a:rPr lang="en-US" sz="1500" dirty="0"/>
                        <a:t>Laura Lang</a:t>
                      </a:r>
                    </a:p>
                    <a:p>
                      <a:pPr algn="ctr"/>
                      <a:r>
                        <a:rPr lang="en-US" sz="1500" dirty="0">
                          <a:hlinkClick r:id="rId4"/>
                        </a:rPr>
                        <a:t>Laura.Lang@texmed.org</a:t>
                      </a:r>
                      <a:r>
                        <a:rPr lang="en-US" sz="1500" dirty="0"/>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Bef>
                          <a:spcPts val="0"/>
                        </a:spcBef>
                      </a:pPr>
                      <a:r>
                        <a:rPr lang="en-US" dirty="0"/>
                        <a:t>            </a:t>
                      </a:r>
                      <a:r>
                        <a:rPr lang="en-US" b="1" dirty="0"/>
                        <a:t>TMA BOT</a:t>
                      </a:r>
                    </a:p>
                    <a:p>
                      <a:pPr algn="ctr">
                        <a:spcBef>
                          <a:spcPts val="0"/>
                        </a:spcBef>
                      </a:pPr>
                      <a:r>
                        <a:rPr lang="en-US" b="1" dirty="0"/>
                        <a:t>          Student</a:t>
                      </a:r>
                    </a:p>
                    <a:p>
                      <a:pPr algn="ctr">
                        <a:spcBef>
                          <a:spcPts val="0"/>
                        </a:spcBef>
                      </a:pPr>
                      <a:r>
                        <a:rPr lang="en-US" b="1" dirty="0"/>
                        <a:t>           Member</a:t>
                      </a:r>
                    </a:p>
                    <a:p>
                      <a:pPr algn="ctr">
                        <a:spcBef>
                          <a:spcPts val="0"/>
                        </a:spcBef>
                      </a:pPr>
                      <a:r>
                        <a:rPr lang="en-US" sz="1800" b="1" dirty="0"/>
                        <a:t>                 </a:t>
                      </a:r>
                      <a:r>
                        <a:rPr lang="en-US" sz="1500" dirty="0"/>
                        <a:t>Natalie Barnett</a:t>
                      </a:r>
                    </a:p>
                    <a:p>
                      <a:pPr algn="ctr">
                        <a:spcBef>
                          <a:spcPts val="0"/>
                        </a:spcBef>
                      </a:pPr>
                      <a:r>
                        <a:rPr lang="en-US" sz="1500" dirty="0"/>
                        <a:t>           MS4, TCU</a:t>
                      </a:r>
                      <a:endParaRPr lang="en-US" sz="1500"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b="1" dirty="0"/>
                        <a:t>            Immediate</a:t>
                      </a:r>
                    </a:p>
                    <a:p>
                      <a:pPr algn="ctr"/>
                      <a:r>
                        <a:rPr lang="en-US" b="1" dirty="0"/>
                        <a:t>           Past Chair</a:t>
                      </a:r>
                    </a:p>
                    <a:p>
                      <a:pPr algn="ctr"/>
                      <a:r>
                        <a:rPr lang="en-US" sz="1500" b="0" dirty="0"/>
                        <a:t>                   Parminder Deo  </a:t>
                      </a:r>
                    </a:p>
                    <a:p>
                      <a:pPr algn="ctr"/>
                      <a:r>
                        <a:rPr lang="en-US" sz="1500" b="0" dirty="0"/>
                        <a:t>          MS4, TCU</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br>
                        <a:rPr lang="en-US" sz="600" dirty="0"/>
                      </a:br>
                      <a:r>
                        <a:rPr lang="en-US" dirty="0"/>
                        <a:t>Texas Medical Association</a:t>
                      </a:r>
                    </a:p>
                    <a:p>
                      <a:pPr algn="ctr"/>
                      <a:r>
                        <a:rPr lang="en-US" dirty="0"/>
                        <a:t>401 W 15</a:t>
                      </a:r>
                      <a:r>
                        <a:rPr lang="en-US" baseline="30000" dirty="0"/>
                        <a:t>th</a:t>
                      </a:r>
                      <a:r>
                        <a:rPr lang="en-US" dirty="0"/>
                        <a:t> Street</a:t>
                      </a:r>
                    </a:p>
                    <a:p>
                      <a:pPr algn="ctr"/>
                      <a:r>
                        <a:rPr lang="en-US" dirty="0"/>
                        <a:t>(512) 370-1300</a:t>
                      </a:r>
                    </a:p>
                    <a:p>
                      <a:pPr algn="ctr"/>
                      <a:r>
                        <a:rPr lang="en-US" dirty="0"/>
                        <a:t>(800) 880-1300</a:t>
                      </a:r>
                    </a:p>
                    <a:p>
                      <a:pPr algn="ctr"/>
                      <a:r>
                        <a:rPr lang="en-US" dirty="0">
                          <a:hlinkClick r:id="rId5"/>
                        </a:rPr>
                        <a:t>www.texmed.org</a:t>
                      </a:r>
                      <a:r>
                        <a:rPr lang="en-US" dirty="0"/>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0"/>
                      </a:schemeClr>
                    </a:solidFill>
                  </a:tcPr>
                </a:tc>
                <a:extLst>
                  <a:ext uri="{0D108BD9-81ED-4DB2-BD59-A6C34878D82A}">
                    <a16:rowId xmlns:a16="http://schemas.microsoft.com/office/drawing/2014/main" val="3111503302"/>
                  </a:ext>
                </a:extLst>
              </a:tr>
            </a:tbl>
          </a:graphicData>
        </a:graphic>
      </p:graphicFrame>
      <p:sp>
        <p:nvSpPr>
          <p:cNvPr id="2" name="Title 1">
            <a:extLst>
              <a:ext uri="{FF2B5EF4-FFF2-40B4-BE49-F238E27FC236}">
                <a16:creationId xmlns:a16="http://schemas.microsoft.com/office/drawing/2014/main" id="{4933D8CD-0885-276B-0130-C0BA0E2835C5}"/>
              </a:ext>
            </a:extLst>
          </p:cNvPr>
          <p:cNvSpPr>
            <a:spLocks noGrp="1"/>
          </p:cNvSpPr>
          <p:nvPr>
            <p:ph type="title"/>
          </p:nvPr>
        </p:nvSpPr>
        <p:spPr>
          <a:xfrm>
            <a:off x="838200" y="130315"/>
            <a:ext cx="10515600" cy="786842"/>
          </a:xfrm>
        </p:spPr>
        <p:txBody>
          <a:bodyPr/>
          <a:lstStyle/>
          <a:p>
            <a:r>
              <a:rPr lang="en-US" dirty="0"/>
              <a:t>2026-27 TMA MSS Executive Council</a:t>
            </a:r>
          </a:p>
        </p:txBody>
      </p:sp>
      <p:pic>
        <p:nvPicPr>
          <p:cNvPr id="9" name="Picture 8" descr="A person in a white coat and purple tie&#10;&#10;AI-generated content may be incorrect.">
            <a:extLst>
              <a:ext uri="{FF2B5EF4-FFF2-40B4-BE49-F238E27FC236}">
                <a16:creationId xmlns:a16="http://schemas.microsoft.com/office/drawing/2014/main" id="{C848E170-CF18-1C93-BB65-B41B8EFF8AA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4430326"/>
            <a:ext cx="1170305" cy="1170305"/>
          </a:xfrm>
          <a:prstGeom prst="rect">
            <a:avLst/>
          </a:prstGeom>
          <a:noFill/>
          <a:ln>
            <a:noFill/>
          </a:ln>
        </p:spPr>
      </p:pic>
      <p:pic>
        <p:nvPicPr>
          <p:cNvPr id="11" name="Picture 10" descr="Natalie Barnett headshot">
            <a:extLst>
              <a:ext uri="{FF2B5EF4-FFF2-40B4-BE49-F238E27FC236}">
                <a16:creationId xmlns:a16="http://schemas.microsoft.com/office/drawing/2014/main" id="{78370A7B-2A4A-BD77-4EBE-92B37FD1824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217682" y="4430325"/>
            <a:ext cx="1170305" cy="1170305"/>
          </a:xfrm>
          <a:prstGeom prst="rect">
            <a:avLst/>
          </a:prstGeom>
          <a:noFill/>
          <a:ln>
            <a:noFill/>
          </a:ln>
        </p:spPr>
      </p:pic>
      <p:pic>
        <p:nvPicPr>
          <p:cNvPr id="12" name="Picture 11" descr="Niza Garcia headshot">
            <a:extLst>
              <a:ext uri="{FF2B5EF4-FFF2-40B4-BE49-F238E27FC236}">
                <a16:creationId xmlns:a16="http://schemas.microsoft.com/office/drawing/2014/main" id="{B7A2E7A2-D3A4-6286-C4D0-32BC8D6D7DC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bwMode="auto">
          <a:xfrm>
            <a:off x="9019205" y="816573"/>
            <a:ext cx="1170432" cy="1170432"/>
          </a:xfrm>
          <a:prstGeom prst="rect">
            <a:avLst/>
          </a:prstGeom>
          <a:noFill/>
          <a:ln>
            <a:noFill/>
          </a:ln>
        </p:spPr>
      </p:pic>
      <p:pic>
        <p:nvPicPr>
          <p:cNvPr id="13" name="Picture 12" descr="A person in a black suit&#10;&#10;AI-generated content may be incorrect.">
            <a:extLst>
              <a:ext uri="{FF2B5EF4-FFF2-40B4-BE49-F238E27FC236}">
                <a16:creationId xmlns:a16="http://schemas.microsoft.com/office/drawing/2014/main" id="{E5809472-CF27-4ADD-69B5-354C954C550B}"/>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b="34840"/>
          <a:stretch>
            <a:fillRect/>
          </a:stretch>
        </p:blipFill>
        <p:spPr bwMode="auto">
          <a:xfrm>
            <a:off x="313203" y="2622597"/>
            <a:ext cx="1188286" cy="1170432"/>
          </a:xfrm>
          <a:prstGeom prst="rect">
            <a:avLst/>
          </a:prstGeom>
          <a:noFill/>
          <a:ln>
            <a:noFill/>
          </a:ln>
          <a:extLst>
            <a:ext uri="{53640926-AAD7-44D8-BBD7-CCE9431645EC}">
              <a14:shadowObscured xmlns:a14="http://schemas.microsoft.com/office/drawing/2010/main"/>
            </a:ext>
          </a:extLst>
        </p:spPr>
      </p:pic>
      <p:pic>
        <p:nvPicPr>
          <p:cNvPr id="14" name="Picture 13" descr="Andrew Ibrahim headshot">
            <a:extLst>
              <a:ext uri="{FF2B5EF4-FFF2-40B4-BE49-F238E27FC236}">
                <a16:creationId xmlns:a16="http://schemas.microsoft.com/office/drawing/2014/main" id="{0A6DE205-06C4-2354-C628-3A2D217BE37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bwMode="auto">
          <a:xfrm>
            <a:off x="9031344" y="2622597"/>
            <a:ext cx="1170432" cy="1170432"/>
          </a:xfrm>
          <a:prstGeom prst="rect">
            <a:avLst/>
          </a:prstGeom>
          <a:noFill/>
          <a:ln>
            <a:noFill/>
          </a:ln>
        </p:spPr>
      </p:pic>
      <p:pic>
        <p:nvPicPr>
          <p:cNvPr id="16" name="Picture 15" descr="Yushra Rashid headshot">
            <a:extLst>
              <a:ext uri="{FF2B5EF4-FFF2-40B4-BE49-F238E27FC236}">
                <a16:creationId xmlns:a16="http://schemas.microsoft.com/office/drawing/2014/main" id="{09E9D361-3F20-1B14-1CE6-82E01976A37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bwMode="auto">
          <a:xfrm>
            <a:off x="3217681" y="794169"/>
            <a:ext cx="1170432" cy="1170432"/>
          </a:xfrm>
          <a:prstGeom prst="rect">
            <a:avLst/>
          </a:prstGeom>
          <a:noFill/>
          <a:ln>
            <a:noFill/>
          </a:ln>
        </p:spPr>
      </p:pic>
      <p:pic>
        <p:nvPicPr>
          <p:cNvPr id="17" name="Picture 16" descr="22 MSS TMA Delegate Jackson Photo">
            <a:extLst>
              <a:ext uri="{FF2B5EF4-FFF2-40B4-BE49-F238E27FC236}">
                <a16:creationId xmlns:a16="http://schemas.microsoft.com/office/drawing/2014/main" id="{990707AD-1452-8FC7-6CD8-93FD1CACA715}"/>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83994" y="816572"/>
            <a:ext cx="1170305" cy="1170305"/>
          </a:xfrm>
          <a:prstGeom prst="rect">
            <a:avLst/>
          </a:prstGeom>
          <a:noFill/>
          <a:ln>
            <a:noFill/>
          </a:ln>
        </p:spPr>
      </p:pic>
      <p:pic>
        <p:nvPicPr>
          <p:cNvPr id="4" name="Picture 3">
            <a:extLst>
              <a:ext uri="{FF2B5EF4-FFF2-40B4-BE49-F238E27FC236}">
                <a16:creationId xmlns:a16="http://schemas.microsoft.com/office/drawing/2014/main" id="{2DA8B748-D7DE-EDDB-ABE8-75ECC323D8AC}"/>
              </a:ext>
            </a:extLst>
          </p:cNvPr>
          <p:cNvPicPr>
            <a:picLocks noChangeAspect="1"/>
          </p:cNvPicPr>
          <p:nvPr/>
        </p:nvPicPr>
        <p:blipFill>
          <a:blip r:embed="rId13"/>
          <a:stretch>
            <a:fillRect/>
          </a:stretch>
        </p:blipFill>
        <p:spPr>
          <a:xfrm>
            <a:off x="6096000" y="816571"/>
            <a:ext cx="1170432" cy="1170432"/>
          </a:xfrm>
          <a:prstGeom prst="rect">
            <a:avLst/>
          </a:prstGeom>
        </p:spPr>
      </p:pic>
      <p:pic>
        <p:nvPicPr>
          <p:cNvPr id="6" name="Picture 5">
            <a:extLst>
              <a:ext uri="{FF2B5EF4-FFF2-40B4-BE49-F238E27FC236}">
                <a16:creationId xmlns:a16="http://schemas.microsoft.com/office/drawing/2014/main" id="{F5DB6C66-D97C-BBD8-6950-E6E06AA3F8C6}"/>
              </a:ext>
            </a:extLst>
          </p:cNvPr>
          <p:cNvPicPr>
            <a:picLocks noChangeAspect="1"/>
          </p:cNvPicPr>
          <p:nvPr/>
        </p:nvPicPr>
        <p:blipFill>
          <a:blip r:embed="rId14"/>
          <a:stretch>
            <a:fillRect/>
          </a:stretch>
        </p:blipFill>
        <p:spPr>
          <a:xfrm>
            <a:off x="6096000" y="2650731"/>
            <a:ext cx="1170432" cy="1170432"/>
          </a:xfrm>
          <a:prstGeom prst="rect">
            <a:avLst/>
          </a:prstGeom>
        </p:spPr>
      </p:pic>
      <p:pic>
        <p:nvPicPr>
          <p:cNvPr id="5" name="Picture 4">
            <a:extLst>
              <a:ext uri="{FF2B5EF4-FFF2-40B4-BE49-F238E27FC236}">
                <a16:creationId xmlns:a16="http://schemas.microsoft.com/office/drawing/2014/main" id="{1F2E28A0-070E-CDD2-7231-A325E5A7FDCA}"/>
              </a:ext>
            </a:extLst>
          </p:cNvPr>
          <p:cNvPicPr>
            <a:picLocks noChangeAspect="1"/>
          </p:cNvPicPr>
          <p:nvPr/>
        </p:nvPicPr>
        <p:blipFill>
          <a:blip r:embed="rId15"/>
          <a:stretch>
            <a:fillRect/>
          </a:stretch>
        </p:blipFill>
        <p:spPr>
          <a:xfrm>
            <a:off x="3160657" y="2612247"/>
            <a:ext cx="1170432" cy="1170432"/>
          </a:xfrm>
          <a:prstGeom prst="rect">
            <a:avLst/>
          </a:prstGeom>
        </p:spPr>
      </p:pic>
    </p:spTree>
    <p:extLst>
      <p:ext uri="{BB962C8B-B14F-4D97-AF65-F5344CB8AC3E}">
        <p14:creationId xmlns:p14="http://schemas.microsoft.com/office/powerpoint/2010/main" val="415654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C2F66-95D2-A682-88CA-4385150163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8DF71C-807F-B8FF-08EF-ACB08DD3E699}"/>
              </a:ext>
            </a:extLst>
          </p:cNvPr>
          <p:cNvSpPr>
            <a:spLocks noGrp="1"/>
          </p:cNvSpPr>
          <p:nvPr>
            <p:ph type="title"/>
          </p:nvPr>
        </p:nvSpPr>
        <p:spPr>
          <a:xfrm>
            <a:off x="838200" y="365125"/>
            <a:ext cx="8478520" cy="1460500"/>
          </a:xfrm>
        </p:spPr>
        <p:txBody>
          <a:bodyPr>
            <a:normAutofit/>
          </a:bodyPr>
          <a:lstStyle/>
          <a:p>
            <a:pPr>
              <a:lnSpc>
                <a:spcPct val="100000"/>
              </a:lnSpc>
              <a:spcAft>
                <a:spcPts val="600"/>
              </a:spcAft>
            </a:pPr>
            <a:r>
              <a:rPr lang="en-US" dirty="0"/>
              <a:t>Top Reasons to Belong to TMA</a:t>
            </a:r>
            <a:br>
              <a:rPr lang="en-US" dirty="0"/>
            </a:br>
            <a:r>
              <a:rPr lang="en-US" sz="2000" b="0" dirty="0"/>
              <a:t>(according to past member surveys)</a:t>
            </a:r>
          </a:p>
        </p:txBody>
      </p:sp>
      <p:graphicFrame>
        <p:nvGraphicFramePr>
          <p:cNvPr id="10" name="Content Placeholder 2">
            <a:extLst>
              <a:ext uri="{FF2B5EF4-FFF2-40B4-BE49-F238E27FC236}">
                <a16:creationId xmlns:a16="http://schemas.microsoft.com/office/drawing/2014/main" id="{A4940AC0-9A84-D138-BE0C-1A33E73676BB}"/>
              </a:ext>
            </a:extLst>
          </p:cNvPr>
          <p:cNvGraphicFramePr>
            <a:graphicFrameLocks noGrp="1"/>
          </p:cNvGraphicFramePr>
          <p:nvPr>
            <p:ph sz="half" idx="1"/>
            <p:extLst>
              <p:ext uri="{D42A27DB-BD31-4B8C-83A1-F6EECF244321}">
                <p14:modId xmlns:p14="http://schemas.microsoft.com/office/powerpoint/2010/main" val="1756243486"/>
              </p:ext>
            </p:extLst>
          </p:nvPr>
        </p:nvGraphicFramePr>
        <p:xfrm>
          <a:off x="838199"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7211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18A62-758F-88EB-5247-A56881E105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7B9779-5219-91F9-CF91-E0C291AF01F6}"/>
              </a:ext>
            </a:extLst>
          </p:cNvPr>
          <p:cNvSpPr>
            <a:spLocks noGrp="1"/>
          </p:cNvSpPr>
          <p:nvPr>
            <p:ph type="title"/>
          </p:nvPr>
        </p:nvSpPr>
        <p:spPr>
          <a:xfrm>
            <a:off x="5852241" y="228600"/>
            <a:ext cx="5485269" cy="1222955"/>
          </a:xfrm>
        </p:spPr>
        <p:txBody>
          <a:bodyPr>
            <a:normAutofit fontScale="90000"/>
          </a:bodyPr>
          <a:lstStyle/>
          <a:p>
            <a:pPr algn="ctr"/>
            <a:r>
              <a:rPr lang="en-US" dirty="0"/>
              <a:t>Advocacy</a:t>
            </a:r>
            <a:br>
              <a:rPr lang="en-US" dirty="0"/>
            </a:br>
            <a:r>
              <a:rPr lang="en-US" sz="2400" b="0" i="1" dirty="0">
                <a:solidFill>
                  <a:schemeClr val="tx1"/>
                </a:solidFill>
              </a:rPr>
              <a:t>What we do together, </a:t>
            </a:r>
            <a:br>
              <a:rPr lang="en-US" sz="2400" b="0" i="1" dirty="0">
                <a:solidFill>
                  <a:schemeClr val="tx1"/>
                </a:solidFill>
              </a:rPr>
            </a:br>
            <a:r>
              <a:rPr lang="en-US" sz="2400" b="0" i="1" dirty="0">
                <a:solidFill>
                  <a:schemeClr val="tx1"/>
                </a:solidFill>
              </a:rPr>
              <a:t>no one physician can do alone</a:t>
            </a:r>
          </a:p>
        </p:txBody>
      </p:sp>
      <p:sp>
        <p:nvSpPr>
          <p:cNvPr id="4" name="Title 1">
            <a:extLst>
              <a:ext uri="{FF2B5EF4-FFF2-40B4-BE49-F238E27FC236}">
                <a16:creationId xmlns:a16="http://schemas.microsoft.com/office/drawing/2014/main" id="{2B7B3061-6E97-3E67-284A-12A9636578D4}"/>
              </a:ext>
            </a:extLst>
          </p:cNvPr>
          <p:cNvSpPr txBox="1">
            <a:spLocks/>
          </p:cNvSpPr>
          <p:nvPr/>
        </p:nvSpPr>
        <p:spPr>
          <a:xfrm>
            <a:off x="655984" y="228600"/>
            <a:ext cx="4691268" cy="490993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3200" b="1" dirty="0">
              <a:solidFill>
                <a:schemeClr val="accent3"/>
              </a:solidFill>
              <a:latin typeface="+mn-lt"/>
            </a:endParaRPr>
          </a:p>
          <a:p>
            <a:pPr>
              <a:spcAft>
                <a:spcPts val="1200"/>
              </a:spcAft>
            </a:pPr>
            <a:r>
              <a:rPr lang="en-US" sz="3200" b="1" dirty="0">
                <a:solidFill>
                  <a:schemeClr val="accent3"/>
                </a:solidFill>
                <a:latin typeface="+mn-lt"/>
              </a:rPr>
              <a:t>TMA advocates for Texas medicine on key issues:</a:t>
            </a:r>
          </a:p>
          <a:p>
            <a:pPr marL="457200" indent="-457200">
              <a:spcBef>
                <a:spcPts val="600"/>
              </a:spcBef>
              <a:spcAft>
                <a:spcPts val="600"/>
              </a:spcAft>
              <a:buClr>
                <a:schemeClr val="accent4">
                  <a:lumMod val="75000"/>
                </a:schemeClr>
              </a:buClr>
              <a:buFont typeface="Arial" panose="020B0604020202020204" pitchFamily="34" charset="0"/>
              <a:buChar char="•"/>
            </a:pPr>
            <a:r>
              <a:rPr lang="en-US" sz="2400" dirty="0">
                <a:solidFill>
                  <a:schemeClr val="accent3"/>
                </a:solidFill>
                <a:latin typeface="+mn-lt"/>
              </a:rPr>
              <a:t>Enhancing health care access,</a:t>
            </a:r>
          </a:p>
          <a:p>
            <a:pPr marL="457200" indent="-457200">
              <a:spcBef>
                <a:spcPts val="600"/>
              </a:spcBef>
              <a:spcAft>
                <a:spcPts val="600"/>
              </a:spcAft>
              <a:buClr>
                <a:schemeClr val="accent4">
                  <a:lumMod val="75000"/>
                </a:schemeClr>
              </a:buClr>
              <a:buFont typeface="Arial" panose="020B0604020202020204" pitchFamily="34" charset="0"/>
              <a:buChar char="•"/>
            </a:pPr>
            <a:r>
              <a:rPr lang="en-US" sz="2400" dirty="0">
                <a:solidFill>
                  <a:schemeClr val="accent3"/>
                </a:solidFill>
                <a:latin typeface="+mn-lt"/>
              </a:rPr>
              <a:t>Safeguarding medical liability protections,</a:t>
            </a:r>
          </a:p>
          <a:p>
            <a:pPr marL="457200" indent="-457200">
              <a:spcBef>
                <a:spcPts val="600"/>
              </a:spcBef>
              <a:spcAft>
                <a:spcPts val="600"/>
              </a:spcAft>
              <a:buClr>
                <a:schemeClr val="accent4">
                  <a:lumMod val="75000"/>
                </a:schemeClr>
              </a:buClr>
              <a:buFont typeface="Arial" panose="020B0604020202020204" pitchFamily="34" charset="0"/>
              <a:buChar char="•"/>
            </a:pPr>
            <a:r>
              <a:rPr lang="en-US" sz="2400" dirty="0">
                <a:solidFill>
                  <a:schemeClr val="accent3"/>
                </a:solidFill>
                <a:latin typeface="+mn-lt"/>
              </a:rPr>
              <a:t>Increasing GME budgets,</a:t>
            </a:r>
          </a:p>
          <a:p>
            <a:pPr marL="457200" indent="-457200">
              <a:spcBef>
                <a:spcPts val="600"/>
              </a:spcBef>
              <a:spcAft>
                <a:spcPts val="600"/>
              </a:spcAft>
              <a:buClr>
                <a:schemeClr val="accent4">
                  <a:lumMod val="75000"/>
                </a:schemeClr>
              </a:buClr>
              <a:buFont typeface="Arial" panose="020B0604020202020204" pitchFamily="34" charset="0"/>
              <a:buChar char="•"/>
            </a:pPr>
            <a:r>
              <a:rPr lang="en-US" sz="2400" dirty="0">
                <a:solidFill>
                  <a:schemeClr val="accent3"/>
                </a:solidFill>
                <a:latin typeface="+mn-lt"/>
              </a:rPr>
              <a:t>Improving women’s health care,</a:t>
            </a:r>
          </a:p>
          <a:p>
            <a:pPr marL="457200" indent="-457200">
              <a:spcBef>
                <a:spcPts val="600"/>
              </a:spcBef>
              <a:spcAft>
                <a:spcPts val="600"/>
              </a:spcAft>
              <a:buClr>
                <a:schemeClr val="accent4">
                  <a:lumMod val="75000"/>
                </a:schemeClr>
              </a:buClr>
              <a:buFont typeface="Arial" panose="020B0604020202020204" pitchFamily="34" charset="0"/>
              <a:buChar char="•"/>
            </a:pPr>
            <a:r>
              <a:rPr lang="en-US" sz="2400" dirty="0">
                <a:solidFill>
                  <a:schemeClr val="accent3"/>
                </a:solidFill>
                <a:latin typeface="+mn-lt"/>
              </a:rPr>
              <a:t>Adress issues unique to students, and</a:t>
            </a:r>
          </a:p>
          <a:p>
            <a:pPr marL="457200" indent="-457200">
              <a:spcBef>
                <a:spcPts val="600"/>
              </a:spcBef>
              <a:spcAft>
                <a:spcPts val="600"/>
              </a:spcAft>
              <a:buClr>
                <a:schemeClr val="accent4">
                  <a:lumMod val="75000"/>
                </a:schemeClr>
              </a:buClr>
              <a:buFont typeface="Arial" panose="020B0604020202020204" pitchFamily="34" charset="0"/>
              <a:buChar char="•"/>
            </a:pPr>
            <a:r>
              <a:rPr lang="en-US" sz="2400" dirty="0">
                <a:solidFill>
                  <a:schemeClr val="accent3"/>
                </a:solidFill>
                <a:latin typeface="+mn-lt"/>
              </a:rPr>
              <a:t>Curbing prior authorization requirements, and more.</a:t>
            </a:r>
          </a:p>
        </p:txBody>
      </p:sp>
      <p:sp>
        <p:nvSpPr>
          <p:cNvPr id="3" name="Title 1">
            <a:extLst>
              <a:ext uri="{FF2B5EF4-FFF2-40B4-BE49-F238E27FC236}">
                <a16:creationId xmlns:a16="http://schemas.microsoft.com/office/drawing/2014/main" id="{57886C7F-EC53-9B7C-E21E-FF82A46EDA5E}"/>
              </a:ext>
            </a:extLst>
          </p:cNvPr>
          <p:cNvSpPr txBox="1">
            <a:spLocks/>
          </p:cNvSpPr>
          <p:nvPr/>
        </p:nvSpPr>
        <p:spPr>
          <a:xfrm>
            <a:off x="-51294" y="5448880"/>
            <a:ext cx="5485269" cy="671671"/>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b="1" i="0" kern="1200">
                <a:solidFill>
                  <a:schemeClr val="accent3"/>
                </a:solidFill>
                <a:latin typeface="Arial" panose="020B0604020202020204" pitchFamily="34" charset="0"/>
                <a:ea typeface="+mj-ea"/>
                <a:cs typeface="Arial" panose="020B0604020202020204" pitchFamily="34" charset="0"/>
              </a:defRPr>
            </a:lvl1pPr>
          </a:lstStyle>
          <a:p>
            <a:pPr algn="r"/>
            <a:r>
              <a:rPr lang="en-US" sz="2400" dirty="0">
                <a:solidFill>
                  <a:schemeClr val="tx1"/>
                </a:solidFill>
              </a:rPr>
              <a:t>texmed.org/</a:t>
            </a:r>
            <a:r>
              <a:rPr lang="en-US" sz="2400" dirty="0">
                <a:solidFill>
                  <a:srgbClr val="0285AB"/>
                </a:solidFill>
              </a:rPr>
              <a:t>Advocacy</a:t>
            </a:r>
          </a:p>
        </p:txBody>
      </p:sp>
      <p:pic>
        <p:nvPicPr>
          <p:cNvPr id="7" name="Picture 2" descr="First Tuesdays at the Capitol, physicians in white coat walking to Capitol, Austin">
            <a:extLst>
              <a:ext uri="{FF2B5EF4-FFF2-40B4-BE49-F238E27FC236}">
                <a16:creationId xmlns:a16="http://schemas.microsoft.com/office/drawing/2014/main" id="{320069C4-0CE5-8B53-5E74-205329C355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490" t="-568" r="10634" b="4544"/>
          <a:stretch/>
        </p:blipFill>
        <p:spPr bwMode="auto">
          <a:xfrm>
            <a:off x="6111611" y="1698675"/>
            <a:ext cx="4966528" cy="4135739"/>
          </a:xfrm>
          <a:prstGeom prst="rect">
            <a:avLst/>
          </a:prstGeom>
          <a:noFill/>
          <a:ln w="38100">
            <a:solidFill>
              <a:sysClr val="windowText" lastClr="000000"/>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832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13838-6373-F677-5978-AE6B96988D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B5EC92-3047-356A-B041-647318CAA583}"/>
              </a:ext>
            </a:extLst>
          </p:cNvPr>
          <p:cNvSpPr>
            <a:spLocks noGrp="1"/>
          </p:cNvSpPr>
          <p:nvPr>
            <p:ph type="title"/>
          </p:nvPr>
        </p:nvSpPr>
        <p:spPr>
          <a:xfrm>
            <a:off x="5963716" y="228523"/>
            <a:ext cx="5485269" cy="1320988"/>
          </a:xfrm>
        </p:spPr>
        <p:txBody>
          <a:bodyPr>
            <a:normAutofit/>
          </a:bodyPr>
          <a:lstStyle/>
          <a:p>
            <a:pPr algn="ctr"/>
            <a:r>
              <a:rPr lang="en-US" dirty="0"/>
              <a:t>Networking</a:t>
            </a:r>
            <a:br>
              <a:rPr lang="en-US" dirty="0"/>
            </a:br>
            <a:r>
              <a:rPr lang="en-US" sz="2200" b="0" i="1" dirty="0">
                <a:solidFill>
                  <a:schemeClr val="tx1"/>
                </a:solidFill>
              </a:rPr>
              <a:t>Meet students and physicians </a:t>
            </a:r>
            <a:br>
              <a:rPr lang="en-US" sz="2200" b="0" i="1" dirty="0">
                <a:solidFill>
                  <a:schemeClr val="tx1"/>
                </a:solidFill>
              </a:rPr>
            </a:br>
            <a:r>
              <a:rPr lang="en-US" sz="2200" b="0" i="1" dirty="0">
                <a:solidFill>
                  <a:schemeClr val="tx1"/>
                </a:solidFill>
              </a:rPr>
              <a:t>from across the state</a:t>
            </a:r>
          </a:p>
        </p:txBody>
      </p:sp>
      <p:sp>
        <p:nvSpPr>
          <p:cNvPr id="4" name="Title 1">
            <a:extLst>
              <a:ext uri="{FF2B5EF4-FFF2-40B4-BE49-F238E27FC236}">
                <a16:creationId xmlns:a16="http://schemas.microsoft.com/office/drawing/2014/main" id="{2978C833-5247-5105-2462-8A0C737A05D1}"/>
              </a:ext>
            </a:extLst>
          </p:cNvPr>
          <p:cNvSpPr txBox="1">
            <a:spLocks/>
          </p:cNvSpPr>
          <p:nvPr/>
        </p:nvSpPr>
        <p:spPr>
          <a:xfrm>
            <a:off x="743015" y="101524"/>
            <a:ext cx="4364694" cy="334356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1200"/>
              </a:spcAft>
            </a:pPr>
            <a:r>
              <a:rPr lang="en-US" sz="3200" b="1" dirty="0">
                <a:solidFill>
                  <a:schemeClr val="accent3"/>
                </a:solidFill>
                <a:latin typeface="+mn-lt"/>
              </a:rPr>
              <a:t>Opportunities include:</a:t>
            </a:r>
          </a:p>
          <a:p>
            <a:pPr marL="457200" indent="-457200">
              <a:spcBef>
                <a:spcPts val="600"/>
              </a:spcBef>
              <a:spcAft>
                <a:spcPts val="600"/>
              </a:spcAft>
              <a:buClr>
                <a:schemeClr val="accent4">
                  <a:lumMod val="75000"/>
                </a:schemeClr>
              </a:buClr>
              <a:buFont typeface="Arial" panose="020B0604020202020204" pitchFamily="34" charset="0"/>
              <a:buChar char="•"/>
            </a:pPr>
            <a:r>
              <a:rPr lang="en-US" sz="2400" dirty="0">
                <a:solidFill>
                  <a:schemeClr val="accent3"/>
                </a:solidFill>
                <a:latin typeface="+mn-lt"/>
              </a:rPr>
              <a:t>Advocacy events,</a:t>
            </a:r>
          </a:p>
          <a:p>
            <a:pPr marL="457200" indent="-457200">
              <a:spcBef>
                <a:spcPts val="600"/>
              </a:spcBef>
              <a:spcAft>
                <a:spcPts val="600"/>
              </a:spcAft>
              <a:buClr>
                <a:schemeClr val="accent4">
                  <a:lumMod val="75000"/>
                </a:schemeClr>
              </a:buClr>
              <a:buFont typeface="Arial" panose="020B0604020202020204" pitchFamily="34" charset="0"/>
              <a:buChar char="•"/>
            </a:pPr>
            <a:r>
              <a:rPr lang="en-US" sz="2400" dirty="0">
                <a:solidFill>
                  <a:schemeClr val="accent3"/>
                </a:solidFill>
                <a:latin typeface="+mn-lt"/>
              </a:rPr>
              <a:t>Local chap</a:t>
            </a:r>
            <a:r>
              <a:rPr lang="en-US" sz="2400" dirty="0">
                <a:solidFill>
                  <a:srgbClr val="0285AB"/>
                </a:solidFill>
                <a:latin typeface="+mn-lt"/>
              </a:rPr>
              <a:t>ter</a:t>
            </a:r>
            <a:r>
              <a:rPr lang="en-US" sz="2400" dirty="0">
                <a:solidFill>
                  <a:schemeClr val="accent3"/>
                </a:solidFill>
                <a:latin typeface="+mn-lt"/>
              </a:rPr>
              <a:t> and county medical society (CMS) meetings,</a:t>
            </a:r>
          </a:p>
          <a:p>
            <a:pPr marL="457200" indent="-457200">
              <a:spcBef>
                <a:spcPts val="600"/>
              </a:spcBef>
              <a:spcAft>
                <a:spcPts val="600"/>
              </a:spcAft>
              <a:buClr>
                <a:schemeClr val="accent4">
                  <a:lumMod val="75000"/>
                </a:schemeClr>
              </a:buClr>
              <a:buFont typeface="Arial" panose="020B0604020202020204" pitchFamily="34" charset="0"/>
              <a:buChar char="•"/>
            </a:pPr>
            <a:r>
              <a:rPr lang="en-US" sz="2400" dirty="0">
                <a:solidFill>
                  <a:schemeClr val="accent3"/>
                </a:solidFill>
                <a:latin typeface="+mn-lt"/>
              </a:rPr>
              <a:t>State (TMA) conferences, and</a:t>
            </a:r>
          </a:p>
          <a:p>
            <a:pPr marL="457200" indent="-457200">
              <a:spcBef>
                <a:spcPts val="600"/>
              </a:spcBef>
              <a:spcAft>
                <a:spcPts val="600"/>
              </a:spcAft>
              <a:buClr>
                <a:schemeClr val="accent4">
                  <a:lumMod val="75000"/>
                </a:schemeClr>
              </a:buClr>
              <a:buFont typeface="Arial" panose="020B0604020202020204" pitchFamily="34" charset="0"/>
              <a:buChar char="•"/>
            </a:pPr>
            <a:r>
              <a:rPr lang="en-US" sz="2400" dirty="0">
                <a:solidFill>
                  <a:schemeClr val="accent3"/>
                </a:solidFill>
                <a:latin typeface="+mn-lt"/>
              </a:rPr>
              <a:t>National (AMA) conferences.</a:t>
            </a:r>
          </a:p>
        </p:txBody>
      </p:sp>
      <p:sp>
        <p:nvSpPr>
          <p:cNvPr id="3" name="Title 1">
            <a:extLst>
              <a:ext uri="{FF2B5EF4-FFF2-40B4-BE49-F238E27FC236}">
                <a16:creationId xmlns:a16="http://schemas.microsoft.com/office/drawing/2014/main" id="{35680D65-2A12-1EC2-042B-E6ADC3520847}"/>
              </a:ext>
            </a:extLst>
          </p:cNvPr>
          <p:cNvSpPr txBox="1">
            <a:spLocks/>
          </p:cNvSpPr>
          <p:nvPr/>
        </p:nvSpPr>
        <p:spPr>
          <a:xfrm>
            <a:off x="-51294" y="5448880"/>
            <a:ext cx="5485269" cy="671671"/>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b="1" i="0" kern="1200">
                <a:solidFill>
                  <a:schemeClr val="accent3"/>
                </a:solidFill>
                <a:latin typeface="Arial" panose="020B0604020202020204" pitchFamily="34" charset="0"/>
                <a:ea typeface="+mj-ea"/>
                <a:cs typeface="Arial" panose="020B0604020202020204" pitchFamily="34" charset="0"/>
              </a:defRPr>
            </a:lvl1pPr>
          </a:lstStyle>
          <a:p>
            <a:pPr algn="r"/>
            <a:r>
              <a:rPr lang="en-US" sz="2400" dirty="0">
                <a:solidFill>
                  <a:schemeClr val="tx1"/>
                </a:solidFill>
              </a:rPr>
              <a:t>texmed.org/</a:t>
            </a:r>
            <a:r>
              <a:rPr lang="en-US" sz="2400" dirty="0">
                <a:solidFill>
                  <a:srgbClr val="0285AB"/>
                </a:solidFill>
              </a:rPr>
              <a:t>Events</a:t>
            </a:r>
          </a:p>
        </p:txBody>
      </p:sp>
      <p:pic>
        <p:nvPicPr>
          <p:cNvPr id="5" name="Picture 2" descr="Conference attendees wearing masquerade masks, posing for a photo, during the All Conference Mixer Murder Mystery at TexMed">
            <a:extLst>
              <a:ext uri="{FF2B5EF4-FFF2-40B4-BE49-F238E27FC236}">
                <a16:creationId xmlns:a16="http://schemas.microsoft.com/office/drawing/2014/main" id="{F4888257-56D9-6555-91F5-A633CDBAF8F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6400"/>
                    </a14:imgEffect>
                  </a14:imgLayer>
                </a14:imgProps>
              </a:ext>
              <a:ext uri="{28A0092B-C50C-407E-A947-70E740481C1C}">
                <a14:useLocalDpi xmlns:a14="http://schemas.microsoft.com/office/drawing/2010/main" val="0"/>
              </a:ext>
            </a:extLst>
          </a:blip>
          <a:srcRect/>
          <a:stretch>
            <a:fillRect/>
          </a:stretch>
        </p:blipFill>
        <p:spPr bwMode="auto">
          <a:xfrm>
            <a:off x="5749459" y="1733741"/>
            <a:ext cx="5913784" cy="3943739"/>
          </a:xfrm>
          <a:prstGeom prst="rect">
            <a:avLst/>
          </a:prstGeom>
          <a:noFill/>
          <a:ln w="31750" cmpd="sng">
            <a:solidFill>
              <a:schemeClr val="bg1">
                <a:alpha val="0"/>
              </a:schemeClr>
            </a:solidFill>
            <a:extLst>
              <a:ext uri="{C807C97D-BFC1-408E-A445-0C87EB9F89A2}">
                <ask:lineSketchStyleProps xmlns:ask="http://schemas.microsoft.com/office/drawing/2018/sketchyshapes">
                  <ask:type>
                    <ask:lineSketchNone/>
                  </ask:type>
                </ask:lineSketchStyleProps>
              </a:ext>
            </a:extLst>
          </a:ln>
          <a:effectLst>
            <a:outerShdw blurRad="50800" dist="38100" dir="5400000" algn="t" rotWithShape="0">
              <a:prstClr val="black">
                <a:alpha val="40000"/>
              </a:prstClr>
            </a:outerShdw>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6391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9DD24-9B00-1BC4-A620-9680256342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A3C14A-4C7C-214B-F952-EE0DB492A6A9}"/>
              </a:ext>
            </a:extLst>
          </p:cNvPr>
          <p:cNvSpPr>
            <a:spLocks noGrp="1"/>
          </p:cNvSpPr>
          <p:nvPr>
            <p:ph type="title"/>
          </p:nvPr>
        </p:nvSpPr>
        <p:spPr>
          <a:xfrm>
            <a:off x="5852241" y="228600"/>
            <a:ext cx="5485269" cy="1222955"/>
          </a:xfrm>
        </p:spPr>
        <p:txBody>
          <a:bodyPr>
            <a:normAutofit fontScale="90000"/>
          </a:bodyPr>
          <a:lstStyle/>
          <a:p>
            <a:pPr algn="ctr"/>
            <a:r>
              <a:rPr lang="en-US" dirty="0"/>
              <a:t>Leadership</a:t>
            </a:r>
            <a:br>
              <a:rPr lang="en-US" dirty="0"/>
            </a:br>
            <a:r>
              <a:rPr lang="en-US" sz="2400" b="0" i="1" dirty="0">
                <a:solidFill>
                  <a:schemeClr val="tx1"/>
                </a:solidFill>
              </a:rPr>
              <a:t>Help shape the trajectory of </a:t>
            </a:r>
            <a:br>
              <a:rPr lang="en-US" sz="2400" b="0" i="1" dirty="0">
                <a:solidFill>
                  <a:schemeClr val="tx1"/>
                </a:solidFill>
              </a:rPr>
            </a:br>
            <a:r>
              <a:rPr lang="en-US" sz="2400" b="0" i="1" dirty="0">
                <a:solidFill>
                  <a:schemeClr val="tx1"/>
                </a:solidFill>
              </a:rPr>
              <a:t>Texas medicine</a:t>
            </a:r>
          </a:p>
        </p:txBody>
      </p:sp>
      <p:sp>
        <p:nvSpPr>
          <p:cNvPr id="4" name="Title 1">
            <a:extLst>
              <a:ext uri="{FF2B5EF4-FFF2-40B4-BE49-F238E27FC236}">
                <a16:creationId xmlns:a16="http://schemas.microsoft.com/office/drawing/2014/main" id="{22D712D4-E235-A9F3-B12F-E743AB78FBF3}"/>
              </a:ext>
            </a:extLst>
          </p:cNvPr>
          <p:cNvSpPr txBox="1">
            <a:spLocks/>
          </p:cNvSpPr>
          <p:nvPr/>
        </p:nvSpPr>
        <p:spPr>
          <a:xfrm>
            <a:off x="742707" y="228600"/>
            <a:ext cx="4691268" cy="427985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1500" b="1" dirty="0">
              <a:solidFill>
                <a:schemeClr val="accent3"/>
              </a:solidFill>
              <a:latin typeface="+mn-lt"/>
            </a:endParaRPr>
          </a:p>
          <a:p>
            <a:pPr lvl="0">
              <a:lnSpc>
                <a:spcPct val="100000"/>
              </a:lnSpc>
              <a:spcAft>
                <a:spcPts val="1200"/>
              </a:spcAft>
              <a:buClr>
                <a:srgbClr val="0099BA"/>
              </a:buClr>
              <a:defRPr/>
            </a:pPr>
            <a:r>
              <a:rPr lang="en-US" sz="3200" b="1" dirty="0">
                <a:solidFill>
                  <a:schemeClr val="accent3"/>
                </a:solidFill>
                <a:latin typeface="+mn-lt"/>
              </a:rPr>
              <a:t>Opportunities include:</a:t>
            </a:r>
            <a:endParaRPr lang="en-US" sz="3200" dirty="0">
              <a:solidFill>
                <a:srgbClr val="0285AB"/>
              </a:solidFill>
              <a:latin typeface="+mn-lt"/>
              <a:cs typeface="Arial" panose="020B0604020202020204" pitchFamily="34" charset="0"/>
            </a:endParaRPr>
          </a:p>
          <a:p>
            <a:pPr lvl="0">
              <a:lnSpc>
                <a:spcPct val="120000"/>
              </a:lnSpc>
              <a:spcAft>
                <a:spcPts val="600"/>
              </a:spcAft>
              <a:buClr>
                <a:srgbClr val="0099BA"/>
              </a:buClr>
              <a:defRPr/>
            </a:pPr>
            <a:r>
              <a:rPr lang="en-US" sz="2400" dirty="0">
                <a:solidFill>
                  <a:srgbClr val="0070C0"/>
                </a:solidFill>
                <a:latin typeface="+mn-lt"/>
                <a:cs typeface="Arial" panose="020B0604020202020204" pitchFamily="34" charset="0"/>
              </a:rPr>
              <a:t>State</a:t>
            </a:r>
          </a:p>
          <a:p>
            <a:pPr marL="342900" lvl="0" indent="-342900">
              <a:lnSpc>
                <a:spcPct val="100000"/>
              </a:lnSpc>
              <a:spcAft>
                <a:spcPts val="600"/>
              </a:spcAft>
              <a:buClr>
                <a:schemeClr val="accent4">
                  <a:lumMod val="75000"/>
                </a:schemeClr>
              </a:buClr>
              <a:buFont typeface="Arial" panose="020B0604020202020204" pitchFamily="34" charset="0"/>
              <a:buChar char="•"/>
              <a:defRPr/>
            </a:pPr>
            <a:r>
              <a:rPr lang="en-US" sz="2000" dirty="0">
                <a:solidFill>
                  <a:srgbClr val="0070C0"/>
                </a:solidFill>
                <a:cs typeface="Arial" panose="020B0604020202020204" pitchFamily="34" charset="0"/>
              </a:rPr>
              <a:t>Local Chapter Leadership Positions</a:t>
            </a:r>
          </a:p>
          <a:p>
            <a:pPr marL="342900" lvl="0" indent="-342900">
              <a:lnSpc>
                <a:spcPct val="100000"/>
              </a:lnSpc>
              <a:spcAft>
                <a:spcPts val="600"/>
              </a:spcAft>
              <a:buClr>
                <a:schemeClr val="accent4">
                  <a:lumMod val="75000"/>
                </a:schemeClr>
              </a:buClr>
              <a:buFont typeface="Arial" panose="020B0604020202020204" pitchFamily="34" charset="0"/>
              <a:buChar char="•"/>
              <a:defRPr/>
            </a:pPr>
            <a:r>
              <a:rPr lang="en-US" sz="2000" dirty="0">
                <a:solidFill>
                  <a:srgbClr val="0070C0"/>
                </a:solidFill>
                <a:cs typeface="Arial" panose="020B0604020202020204" pitchFamily="34" charset="0"/>
              </a:rPr>
              <a:t>TMA Board, Council, and Committee</a:t>
            </a:r>
          </a:p>
          <a:p>
            <a:pPr marL="342900" lvl="0" indent="-342900">
              <a:lnSpc>
                <a:spcPct val="100000"/>
              </a:lnSpc>
              <a:spcAft>
                <a:spcPts val="600"/>
              </a:spcAft>
              <a:buClr>
                <a:schemeClr val="accent4">
                  <a:lumMod val="75000"/>
                </a:schemeClr>
              </a:buClr>
              <a:buFont typeface="Arial" panose="020B0604020202020204" pitchFamily="34" charset="0"/>
              <a:buChar char="•"/>
              <a:defRPr/>
            </a:pPr>
            <a:r>
              <a:rPr lang="en-US" sz="2000" dirty="0">
                <a:solidFill>
                  <a:srgbClr val="0070C0"/>
                </a:solidFill>
                <a:cs typeface="Arial" panose="020B0604020202020204" pitchFamily="34" charset="0"/>
              </a:rPr>
              <a:t>TMA MSS Executive Council</a:t>
            </a:r>
          </a:p>
          <a:p>
            <a:pPr marL="342900" lvl="0" indent="-342900">
              <a:lnSpc>
                <a:spcPct val="100000"/>
              </a:lnSpc>
              <a:spcAft>
                <a:spcPts val="600"/>
              </a:spcAft>
              <a:buClr>
                <a:schemeClr val="accent4">
                  <a:lumMod val="75000"/>
                </a:schemeClr>
              </a:buClr>
              <a:buFont typeface="Arial" panose="020B0604020202020204" pitchFamily="34" charset="0"/>
              <a:buChar char="•"/>
              <a:defRPr/>
            </a:pPr>
            <a:r>
              <a:rPr lang="en-US" sz="2000" dirty="0">
                <a:solidFill>
                  <a:srgbClr val="0070C0"/>
                </a:solidFill>
                <a:cs typeface="Arial" panose="020B0604020202020204" pitchFamily="34" charset="0"/>
              </a:rPr>
              <a:t>TMA Delegates and Alternate Delegates</a:t>
            </a:r>
          </a:p>
          <a:p>
            <a:pPr lvl="0">
              <a:lnSpc>
                <a:spcPct val="100000"/>
              </a:lnSpc>
              <a:spcAft>
                <a:spcPts val="600"/>
              </a:spcAft>
              <a:buClr>
                <a:srgbClr val="0099BA"/>
              </a:buClr>
              <a:defRPr/>
            </a:pPr>
            <a:r>
              <a:rPr lang="en-US" sz="2400" dirty="0">
                <a:solidFill>
                  <a:srgbClr val="0070C0"/>
                </a:solidFill>
                <a:latin typeface="+mn-lt"/>
                <a:cs typeface="Arial" panose="020B0604020202020204" pitchFamily="34" charset="0"/>
              </a:rPr>
              <a:t>National</a:t>
            </a:r>
          </a:p>
          <a:p>
            <a:pPr marL="342900" lvl="0" indent="-342900">
              <a:lnSpc>
                <a:spcPct val="100000"/>
              </a:lnSpc>
              <a:spcAft>
                <a:spcPts val="600"/>
              </a:spcAft>
              <a:buClr>
                <a:schemeClr val="accent4">
                  <a:lumMod val="75000"/>
                </a:schemeClr>
              </a:buClr>
              <a:buFont typeface="Arial" panose="020B0604020202020204" pitchFamily="34" charset="0"/>
              <a:buChar char="•"/>
              <a:defRPr/>
            </a:pPr>
            <a:r>
              <a:rPr lang="en-US" sz="2000" dirty="0">
                <a:solidFill>
                  <a:srgbClr val="0070C0"/>
                </a:solidFill>
                <a:cs typeface="Arial" panose="020B0604020202020204" pitchFamily="34" charset="0"/>
              </a:rPr>
              <a:t>AMA MSS Delegates</a:t>
            </a:r>
          </a:p>
          <a:p>
            <a:pPr marL="342900" lvl="0" indent="-342900">
              <a:lnSpc>
                <a:spcPct val="100000"/>
              </a:lnSpc>
              <a:spcAft>
                <a:spcPts val="600"/>
              </a:spcAft>
              <a:buClr>
                <a:schemeClr val="accent4">
                  <a:lumMod val="75000"/>
                </a:schemeClr>
              </a:buClr>
              <a:buFont typeface="Arial" panose="020B0604020202020204" pitchFamily="34" charset="0"/>
              <a:buChar char="•"/>
              <a:defRPr/>
            </a:pPr>
            <a:r>
              <a:rPr lang="en-US" sz="2000" dirty="0">
                <a:solidFill>
                  <a:srgbClr val="0070C0"/>
                </a:solidFill>
                <a:cs typeface="Arial" panose="020B0604020202020204" pitchFamily="34" charset="0"/>
              </a:rPr>
              <a:t>AMA Region Leadership Positions</a:t>
            </a:r>
          </a:p>
          <a:p>
            <a:pPr marL="342900" lvl="0" indent="-342900">
              <a:lnSpc>
                <a:spcPct val="100000"/>
              </a:lnSpc>
              <a:spcAft>
                <a:spcPts val="600"/>
              </a:spcAft>
              <a:buClr>
                <a:schemeClr val="accent4">
                  <a:lumMod val="75000"/>
                </a:schemeClr>
              </a:buClr>
              <a:buFont typeface="Arial" panose="020B0604020202020204" pitchFamily="34" charset="0"/>
              <a:buChar char="•"/>
              <a:defRPr/>
            </a:pPr>
            <a:r>
              <a:rPr lang="en-US" sz="2000" dirty="0">
                <a:solidFill>
                  <a:srgbClr val="0070C0"/>
                </a:solidFill>
                <a:cs typeface="Arial" panose="020B0604020202020204" pitchFamily="34" charset="0"/>
              </a:rPr>
              <a:t>AMA Sectional Delegates</a:t>
            </a:r>
          </a:p>
        </p:txBody>
      </p:sp>
      <p:sp>
        <p:nvSpPr>
          <p:cNvPr id="3" name="Title 1">
            <a:extLst>
              <a:ext uri="{FF2B5EF4-FFF2-40B4-BE49-F238E27FC236}">
                <a16:creationId xmlns:a16="http://schemas.microsoft.com/office/drawing/2014/main" id="{1BCD2DFE-200D-C06C-259E-96A146ED456C}"/>
              </a:ext>
            </a:extLst>
          </p:cNvPr>
          <p:cNvSpPr txBox="1">
            <a:spLocks/>
          </p:cNvSpPr>
          <p:nvPr/>
        </p:nvSpPr>
        <p:spPr>
          <a:xfrm>
            <a:off x="-51294" y="5448880"/>
            <a:ext cx="5485269" cy="671671"/>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b="1" i="0" kern="1200">
                <a:solidFill>
                  <a:schemeClr val="accent3"/>
                </a:solidFill>
                <a:latin typeface="Arial" panose="020B0604020202020204" pitchFamily="34" charset="0"/>
                <a:ea typeface="+mj-ea"/>
                <a:cs typeface="Arial" panose="020B0604020202020204" pitchFamily="34" charset="0"/>
              </a:defRPr>
            </a:lvl1pPr>
          </a:lstStyle>
          <a:p>
            <a:pPr algn="r"/>
            <a:r>
              <a:rPr lang="en-US" sz="2400" dirty="0">
                <a:solidFill>
                  <a:schemeClr val="tx1"/>
                </a:solidFill>
              </a:rPr>
              <a:t>texmed.org/</a:t>
            </a:r>
            <a:r>
              <a:rPr lang="en-US" sz="2400" dirty="0">
                <a:solidFill>
                  <a:srgbClr val="0285AB"/>
                </a:solidFill>
              </a:rPr>
              <a:t>Students</a:t>
            </a:r>
          </a:p>
        </p:txBody>
      </p:sp>
      <p:pic>
        <p:nvPicPr>
          <p:cNvPr id="6" name="Picture 5" descr="A group of people standing in a room with a sign&#10;&#10;AI-generated content may be incorrect.">
            <a:extLst>
              <a:ext uri="{FF2B5EF4-FFF2-40B4-BE49-F238E27FC236}">
                <a16:creationId xmlns:a16="http://schemas.microsoft.com/office/drawing/2014/main" id="{9D1A3039-A96D-7490-F206-DA359C1E74D5}"/>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Lst>
          </a:blip>
          <a:srcRect l="6040" t="15437" r="7297" b="17792"/>
          <a:stretch>
            <a:fillRect/>
          </a:stretch>
        </p:blipFill>
        <p:spPr>
          <a:xfrm>
            <a:off x="5852241" y="1525446"/>
            <a:ext cx="4766687" cy="2754453"/>
          </a:xfrm>
          <a:prstGeom prst="rect">
            <a:avLst/>
          </a:prstGeom>
        </p:spPr>
      </p:pic>
      <p:pic>
        <p:nvPicPr>
          <p:cNvPr id="3074" name="Picture 2" descr="981A8998">
            <a:extLst>
              <a:ext uri="{FF2B5EF4-FFF2-40B4-BE49-F238E27FC236}">
                <a16:creationId xmlns:a16="http://schemas.microsoft.com/office/drawing/2014/main" id="{B606C744-905D-708D-5E4E-5D99D40A71D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749" r="2764" b="8753"/>
          <a:stretch>
            <a:fillRect/>
          </a:stretch>
        </p:blipFill>
        <p:spPr bwMode="auto">
          <a:xfrm>
            <a:off x="8235584" y="3676690"/>
            <a:ext cx="3618689" cy="2378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869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7738F-A3C9-F81C-B4F9-CA70DD2F851B}"/>
            </a:ext>
          </a:extLst>
        </p:cNvPr>
        <p:cNvGrpSpPr/>
        <p:nvPr/>
      </p:nvGrpSpPr>
      <p:grpSpPr>
        <a:xfrm>
          <a:off x="0" y="0"/>
          <a:ext cx="0" cy="0"/>
          <a:chOff x="0" y="0"/>
          <a:chExt cx="0" cy="0"/>
        </a:xfrm>
      </p:grpSpPr>
      <p:pic>
        <p:nvPicPr>
          <p:cNvPr id="16" name="Picture 15" descr="A group of people posing for a photo&#10;&#10;Description automatically generated">
            <a:extLst>
              <a:ext uri="{FF2B5EF4-FFF2-40B4-BE49-F238E27FC236}">
                <a16:creationId xmlns:a16="http://schemas.microsoft.com/office/drawing/2014/main" id="{50045D55-47B2-5BE5-FBA1-C2E450B301B9}"/>
              </a:ext>
            </a:extLst>
          </p:cNvPr>
          <p:cNvPicPr>
            <a:picLocks noChangeAspect="1"/>
          </p:cNvPicPr>
          <p:nvPr/>
        </p:nvPicPr>
        <p:blipFill rotWithShape="1">
          <a:blip r:embed="rId3"/>
          <a:srcRect t="19707"/>
          <a:stretch/>
        </p:blipFill>
        <p:spPr>
          <a:xfrm>
            <a:off x="8761227" y="1409120"/>
            <a:ext cx="2778471" cy="17369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a:extLst>
              <a:ext uri="{FF2B5EF4-FFF2-40B4-BE49-F238E27FC236}">
                <a16:creationId xmlns:a16="http://schemas.microsoft.com/office/drawing/2014/main" id="{BEB1CD9E-CA43-633F-CF38-DED9E310719C}"/>
              </a:ext>
            </a:extLst>
          </p:cNvPr>
          <p:cNvSpPr>
            <a:spLocks noGrp="1"/>
          </p:cNvSpPr>
          <p:nvPr>
            <p:ph type="title"/>
          </p:nvPr>
        </p:nvSpPr>
        <p:spPr>
          <a:xfrm>
            <a:off x="5658984" y="61148"/>
            <a:ext cx="6420255" cy="1222955"/>
          </a:xfrm>
        </p:spPr>
        <p:txBody>
          <a:bodyPr>
            <a:normAutofit fontScale="90000"/>
          </a:bodyPr>
          <a:lstStyle/>
          <a:p>
            <a:pPr algn="ctr"/>
            <a:r>
              <a:rPr lang="en-US" dirty="0"/>
              <a:t>Public Health &amp; Outreach</a:t>
            </a:r>
            <a:br>
              <a:rPr lang="en-US" dirty="0"/>
            </a:br>
            <a:r>
              <a:rPr lang="en-US" sz="2400" b="0" i="1" dirty="0">
                <a:solidFill>
                  <a:schemeClr val="tx1"/>
                </a:solidFill>
              </a:rPr>
              <a:t>Host or lead an event in your community</a:t>
            </a:r>
          </a:p>
        </p:txBody>
      </p:sp>
      <p:sp>
        <p:nvSpPr>
          <p:cNvPr id="4" name="Title 1">
            <a:extLst>
              <a:ext uri="{FF2B5EF4-FFF2-40B4-BE49-F238E27FC236}">
                <a16:creationId xmlns:a16="http://schemas.microsoft.com/office/drawing/2014/main" id="{EA4BF1E4-376D-EB2E-9593-4E199024F732}"/>
              </a:ext>
            </a:extLst>
          </p:cNvPr>
          <p:cNvSpPr txBox="1">
            <a:spLocks/>
          </p:cNvSpPr>
          <p:nvPr/>
        </p:nvSpPr>
        <p:spPr>
          <a:xfrm>
            <a:off x="794531" y="175491"/>
            <a:ext cx="3851358" cy="326274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buClr>
                <a:srgbClr val="A50034"/>
              </a:buClr>
            </a:pPr>
            <a:r>
              <a:rPr lang="en-US" sz="3200" b="1" dirty="0">
                <a:solidFill>
                  <a:srgbClr val="0070C0"/>
                </a:solidFill>
                <a:latin typeface="+mn-lt"/>
              </a:rPr>
              <a:t>Established programs include:</a:t>
            </a:r>
          </a:p>
          <a:p>
            <a:pPr marL="347472" lvl="1" indent="-342900">
              <a:spcAft>
                <a:spcPts val="600"/>
              </a:spcAft>
              <a:buClr>
                <a:srgbClr val="0099BA"/>
              </a:buClr>
              <a:buFont typeface="Calibri Light" panose="020F0302020204030204" pitchFamily="34" charset="0"/>
              <a:buChar char="•"/>
            </a:pPr>
            <a:r>
              <a:rPr lang="en-US" sz="2000" dirty="0">
                <a:solidFill>
                  <a:srgbClr val="0070C0"/>
                </a:solidFill>
                <a:latin typeface="+mj-lt"/>
              </a:rPr>
              <a:t>Hard Hats for Little Heads, </a:t>
            </a:r>
          </a:p>
          <a:p>
            <a:pPr marL="347472" lvl="1" indent="-342900">
              <a:spcAft>
                <a:spcPts val="600"/>
              </a:spcAft>
              <a:buClr>
                <a:srgbClr val="0099BA"/>
              </a:buClr>
              <a:buFont typeface="Calibri Light" panose="020F0302020204030204" pitchFamily="34" charset="0"/>
              <a:buChar char="•"/>
            </a:pPr>
            <a:r>
              <a:rPr lang="en-US" sz="2000" dirty="0">
                <a:solidFill>
                  <a:srgbClr val="0070C0"/>
                </a:solidFill>
                <a:latin typeface="+mj-lt"/>
              </a:rPr>
              <a:t>Walk With a Doc, </a:t>
            </a:r>
          </a:p>
          <a:p>
            <a:pPr marL="347472" lvl="1" indent="-342900">
              <a:spcAft>
                <a:spcPts val="600"/>
              </a:spcAft>
              <a:buClr>
                <a:srgbClr val="0099BA"/>
              </a:buClr>
              <a:buFont typeface="Calibri Light" panose="020F0302020204030204" pitchFamily="34" charset="0"/>
              <a:buChar char="•"/>
            </a:pPr>
            <a:r>
              <a:rPr lang="en-US" sz="2000" dirty="0">
                <a:solidFill>
                  <a:srgbClr val="0070C0"/>
                </a:solidFill>
                <a:latin typeface="+mj-lt"/>
              </a:rPr>
              <a:t>Vaccines Defend What Matters, </a:t>
            </a:r>
          </a:p>
          <a:p>
            <a:pPr marL="347472" lvl="1" indent="-342900">
              <a:spcAft>
                <a:spcPts val="600"/>
              </a:spcAft>
              <a:buClr>
                <a:srgbClr val="0099BA"/>
              </a:buClr>
              <a:buFont typeface="Calibri Light" panose="020F0302020204030204" pitchFamily="34" charset="0"/>
              <a:buChar char="•"/>
            </a:pPr>
            <a:r>
              <a:rPr lang="en-US" sz="2000" dirty="0">
                <a:solidFill>
                  <a:srgbClr val="0070C0"/>
                </a:solidFill>
                <a:latin typeface="+mj-lt"/>
              </a:rPr>
              <a:t>Texas </a:t>
            </a:r>
            <a:r>
              <a:rPr lang="en-US" sz="2000" dirty="0" err="1">
                <a:solidFill>
                  <a:srgbClr val="0070C0"/>
                </a:solidFill>
                <a:latin typeface="+mj-lt"/>
              </a:rPr>
              <a:t>Bookshare</a:t>
            </a:r>
            <a:r>
              <a:rPr lang="en-US" sz="2000" dirty="0">
                <a:solidFill>
                  <a:srgbClr val="0070C0"/>
                </a:solidFill>
                <a:latin typeface="+mj-lt"/>
              </a:rPr>
              <a:t>, and </a:t>
            </a:r>
          </a:p>
          <a:p>
            <a:pPr marL="347472" lvl="1" indent="-342900">
              <a:spcAft>
                <a:spcPts val="600"/>
              </a:spcAft>
              <a:buClr>
                <a:srgbClr val="0099BA"/>
              </a:buClr>
              <a:buFont typeface="Calibri Light" panose="020F0302020204030204" pitchFamily="34" charset="0"/>
              <a:buChar char="•"/>
            </a:pPr>
            <a:r>
              <a:rPr lang="en-US" sz="2000" dirty="0">
                <a:solidFill>
                  <a:srgbClr val="0070C0"/>
                </a:solidFill>
                <a:latin typeface="+mj-lt"/>
              </a:rPr>
              <a:t>TMA Foundation and Alliance </a:t>
            </a:r>
            <a:br>
              <a:rPr lang="en-US" sz="2000" dirty="0">
                <a:solidFill>
                  <a:srgbClr val="0070C0"/>
                </a:solidFill>
                <a:latin typeface="+mj-lt"/>
              </a:rPr>
            </a:br>
            <a:r>
              <a:rPr lang="en-US" sz="2000" dirty="0">
                <a:solidFill>
                  <a:srgbClr val="0070C0"/>
                </a:solidFill>
                <a:latin typeface="+mj-lt"/>
              </a:rPr>
              <a:t>initiatives</a:t>
            </a:r>
          </a:p>
        </p:txBody>
      </p:sp>
      <p:sp>
        <p:nvSpPr>
          <p:cNvPr id="3" name="Title 1">
            <a:extLst>
              <a:ext uri="{FF2B5EF4-FFF2-40B4-BE49-F238E27FC236}">
                <a16:creationId xmlns:a16="http://schemas.microsoft.com/office/drawing/2014/main" id="{0D5E3341-760B-46D7-90A1-00A48446A187}"/>
              </a:ext>
            </a:extLst>
          </p:cNvPr>
          <p:cNvSpPr txBox="1">
            <a:spLocks/>
          </p:cNvSpPr>
          <p:nvPr/>
        </p:nvSpPr>
        <p:spPr>
          <a:xfrm>
            <a:off x="-51294" y="5448880"/>
            <a:ext cx="5485269" cy="671671"/>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b="1" i="0" kern="1200">
                <a:solidFill>
                  <a:schemeClr val="accent3"/>
                </a:solidFill>
                <a:latin typeface="Arial" panose="020B0604020202020204" pitchFamily="34" charset="0"/>
                <a:ea typeface="+mj-ea"/>
                <a:cs typeface="Arial" panose="020B0604020202020204" pitchFamily="34" charset="0"/>
              </a:defRPr>
            </a:lvl1pPr>
          </a:lstStyle>
          <a:p>
            <a:pPr algn="r"/>
            <a:r>
              <a:rPr lang="en-US" sz="2400" dirty="0">
                <a:solidFill>
                  <a:schemeClr val="tx1"/>
                </a:solidFill>
              </a:rPr>
              <a:t>texmed.org/</a:t>
            </a:r>
            <a:r>
              <a:rPr lang="en-US" sz="2400" dirty="0" err="1">
                <a:solidFill>
                  <a:srgbClr val="0285AB"/>
                </a:solidFill>
              </a:rPr>
              <a:t>CommunityOutreach</a:t>
            </a:r>
            <a:endParaRPr lang="en-US" sz="2400" dirty="0">
              <a:solidFill>
                <a:srgbClr val="0285AB"/>
              </a:solidFill>
            </a:endParaRPr>
          </a:p>
        </p:txBody>
      </p:sp>
      <p:pic>
        <p:nvPicPr>
          <p:cNvPr id="9" name="Picture 8" descr="A group of people in a room&#10;&#10;Description automatically generated">
            <a:extLst>
              <a:ext uri="{FF2B5EF4-FFF2-40B4-BE49-F238E27FC236}">
                <a16:creationId xmlns:a16="http://schemas.microsoft.com/office/drawing/2014/main" id="{DF6216C3-8235-8EE2-2541-0BF85052BE87}"/>
              </a:ext>
            </a:extLst>
          </p:cNvPr>
          <p:cNvPicPr>
            <a:picLocks noChangeAspect="1"/>
          </p:cNvPicPr>
          <p:nvPr/>
        </p:nvPicPr>
        <p:blipFill>
          <a:blip r:embed="rId4"/>
          <a:stretch>
            <a:fillRect/>
          </a:stretch>
        </p:blipFill>
        <p:spPr>
          <a:xfrm>
            <a:off x="5794956" y="1698663"/>
            <a:ext cx="2653945" cy="19415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A group of people standing in front of a crowd posing for the camera&#10;&#10;Description automatically generated">
            <a:extLst>
              <a:ext uri="{FF2B5EF4-FFF2-40B4-BE49-F238E27FC236}">
                <a16:creationId xmlns:a16="http://schemas.microsoft.com/office/drawing/2014/main" id="{FF97FC71-68C4-A8A8-4889-92CC8F01ED5C}"/>
              </a:ext>
            </a:extLst>
          </p:cNvPr>
          <p:cNvPicPr>
            <a:picLocks noChangeAspect="1"/>
          </p:cNvPicPr>
          <p:nvPr/>
        </p:nvPicPr>
        <p:blipFill rotWithShape="1">
          <a:blip r:embed="rId5"/>
          <a:srcRect t="13894"/>
          <a:stretch/>
        </p:blipFill>
        <p:spPr>
          <a:xfrm>
            <a:off x="7924487" y="2957233"/>
            <a:ext cx="3961931" cy="22743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A group of people posing for a photo&#10;&#10;Description automatically generated">
            <a:extLst>
              <a:ext uri="{FF2B5EF4-FFF2-40B4-BE49-F238E27FC236}">
                <a16:creationId xmlns:a16="http://schemas.microsoft.com/office/drawing/2014/main" id="{BB55C8B6-AD13-0034-2BD2-1A4EAC8D470D}"/>
              </a:ext>
            </a:extLst>
          </p:cNvPr>
          <p:cNvPicPr>
            <a:picLocks noChangeAspect="1"/>
          </p:cNvPicPr>
          <p:nvPr/>
        </p:nvPicPr>
        <p:blipFill rotWithShape="1">
          <a:blip r:embed="rId6"/>
          <a:srcRect l="12881" t="19175" r="8117" b="11173"/>
          <a:stretch/>
        </p:blipFill>
        <p:spPr>
          <a:xfrm flipH="1">
            <a:off x="6072323" y="4342550"/>
            <a:ext cx="2688904" cy="17780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16603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7F407-486E-737B-450F-46047EA802B6}"/>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8D4C00A0-9E7B-8EA3-6F32-BE6776E262D3}"/>
              </a:ext>
            </a:extLst>
          </p:cNvPr>
          <p:cNvPicPr>
            <a:picLocks noChangeAspect="1"/>
          </p:cNvPicPr>
          <p:nvPr/>
        </p:nvPicPr>
        <p:blipFill>
          <a:blip r:embed="rId3"/>
          <a:stretch>
            <a:fillRect/>
          </a:stretch>
        </p:blipFill>
        <p:spPr>
          <a:xfrm rot="716751">
            <a:off x="8654028" y="1812207"/>
            <a:ext cx="2939530" cy="3874834"/>
          </a:xfrm>
          <a:prstGeom prst="rect">
            <a:avLst/>
          </a:prstGeom>
        </p:spPr>
      </p:pic>
      <p:sp>
        <p:nvSpPr>
          <p:cNvPr id="2" name="Title 1">
            <a:extLst>
              <a:ext uri="{FF2B5EF4-FFF2-40B4-BE49-F238E27FC236}">
                <a16:creationId xmlns:a16="http://schemas.microsoft.com/office/drawing/2014/main" id="{807ADA11-8BB6-DACF-03CD-A2CCFE208A80}"/>
              </a:ext>
            </a:extLst>
          </p:cNvPr>
          <p:cNvSpPr>
            <a:spLocks noGrp="1"/>
          </p:cNvSpPr>
          <p:nvPr>
            <p:ph type="title"/>
          </p:nvPr>
        </p:nvSpPr>
        <p:spPr>
          <a:xfrm>
            <a:off x="5631552" y="258618"/>
            <a:ext cx="6420255" cy="1222955"/>
          </a:xfrm>
        </p:spPr>
        <p:txBody>
          <a:bodyPr>
            <a:normAutofit fontScale="90000"/>
          </a:bodyPr>
          <a:lstStyle/>
          <a:p>
            <a:pPr algn="ctr"/>
            <a:r>
              <a:rPr lang="en-US" dirty="0"/>
              <a:t>News &amp; Information</a:t>
            </a:r>
            <a:br>
              <a:rPr lang="en-US" dirty="0"/>
            </a:br>
            <a:r>
              <a:rPr lang="en-US" sz="2400" b="0" i="1" dirty="0">
                <a:solidFill>
                  <a:schemeClr val="tx1"/>
                </a:solidFill>
              </a:rPr>
              <a:t>Keep abreast of the latest news and </a:t>
            </a:r>
            <a:br>
              <a:rPr lang="en-US" sz="2400" b="0" i="1" dirty="0">
                <a:solidFill>
                  <a:schemeClr val="tx1"/>
                </a:solidFill>
              </a:rPr>
            </a:br>
            <a:r>
              <a:rPr lang="en-US" sz="2400" b="0" i="1" dirty="0">
                <a:solidFill>
                  <a:schemeClr val="tx1"/>
                </a:solidFill>
              </a:rPr>
              <a:t>regulatory developments</a:t>
            </a:r>
          </a:p>
        </p:txBody>
      </p:sp>
      <p:sp>
        <p:nvSpPr>
          <p:cNvPr id="4" name="Title 1">
            <a:extLst>
              <a:ext uri="{FF2B5EF4-FFF2-40B4-BE49-F238E27FC236}">
                <a16:creationId xmlns:a16="http://schemas.microsoft.com/office/drawing/2014/main" id="{2C542983-3050-A779-75BC-B56469F65DAB}"/>
              </a:ext>
            </a:extLst>
          </p:cNvPr>
          <p:cNvSpPr txBox="1">
            <a:spLocks/>
          </p:cNvSpPr>
          <p:nvPr/>
        </p:nvSpPr>
        <p:spPr>
          <a:xfrm>
            <a:off x="678699" y="139745"/>
            <a:ext cx="4691268" cy="598080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buClr>
                <a:srgbClr val="A50034"/>
              </a:buClr>
            </a:pPr>
            <a:r>
              <a:rPr lang="en-US" sz="3200" b="1" dirty="0">
                <a:solidFill>
                  <a:srgbClr val="0070C0"/>
                </a:solidFill>
                <a:latin typeface="+mn-lt"/>
              </a:rPr>
              <a:t>Receive essential news including:</a:t>
            </a:r>
          </a:p>
          <a:p>
            <a:pPr marL="4572" lvl="1">
              <a:spcAft>
                <a:spcPts val="600"/>
              </a:spcAft>
              <a:buClr>
                <a:srgbClr val="0099BA"/>
              </a:buClr>
            </a:pPr>
            <a:r>
              <a:rPr lang="en-US" sz="2000" i="1" dirty="0">
                <a:solidFill>
                  <a:srgbClr val="0070C0"/>
                </a:solidFill>
              </a:rPr>
              <a:t>Texas Medicine</a:t>
            </a:r>
            <a:r>
              <a:rPr lang="en-US" sz="2000" dirty="0">
                <a:solidFill>
                  <a:srgbClr val="0070C0"/>
                </a:solidFill>
              </a:rPr>
              <a:t> </a:t>
            </a:r>
          </a:p>
          <a:p>
            <a:pPr marL="347472" lvl="1" indent="-342900">
              <a:spcAft>
                <a:spcPts val="600"/>
              </a:spcAft>
              <a:buClr>
                <a:srgbClr val="0099BA"/>
              </a:buClr>
              <a:buFont typeface="Calibri Light" panose="020F0302020204030204" pitchFamily="34" charset="0"/>
              <a:buChar char="•"/>
            </a:pPr>
            <a:r>
              <a:rPr lang="en-US" sz="2000" dirty="0">
                <a:solidFill>
                  <a:srgbClr val="0070C0"/>
                </a:solidFill>
                <a:latin typeface="+mj-lt"/>
              </a:rPr>
              <a:t>TMA’s bi-monthly magazine</a:t>
            </a:r>
          </a:p>
          <a:p>
            <a:pPr marL="4572" lvl="1">
              <a:spcAft>
                <a:spcPts val="600"/>
              </a:spcAft>
              <a:buClr>
                <a:srgbClr val="0099BA"/>
              </a:buClr>
            </a:pPr>
            <a:r>
              <a:rPr lang="en-US" sz="2000" dirty="0">
                <a:latin typeface="+mj-lt"/>
              </a:rPr>
              <a:t>	</a:t>
            </a:r>
            <a:r>
              <a:rPr lang="en-US" sz="2000" dirty="0"/>
              <a:t>texmed.org/</a:t>
            </a:r>
            <a:r>
              <a:rPr lang="en-US" sz="2000" dirty="0" err="1">
                <a:solidFill>
                  <a:srgbClr val="0070C0"/>
                </a:solidFill>
              </a:rPr>
              <a:t>TexasMedicine</a:t>
            </a:r>
            <a:r>
              <a:rPr lang="en-US" sz="2000" dirty="0">
                <a:solidFill>
                  <a:srgbClr val="0070C0"/>
                </a:solidFill>
              </a:rPr>
              <a:t> </a:t>
            </a:r>
          </a:p>
          <a:p>
            <a:pPr marL="4572" lvl="1">
              <a:spcAft>
                <a:spcPts val="600"/>
              </a:spcAft>
              <a:buClr>
                <a:srgbClr val="0099BA"/>
              </a:buClr>
            </a:pPr>
            <a:r>
              <a:rPr lang="en-US" sz="2000" i="1" dirty="0">
                <a:solidFill>
                  <a:srgbClr val="0070C0"/>
                </a:solidFill>
              </a:rPr>
              <a:t>Texas Medicine Today</a:t>
            </a:r>
          </a:p>
          <a:p>
            <a:pPr marL="347472" lvl="1" indent="-342900">
              <a:spcAft>
                <a:spcPts val="600"/>
              </a:spcAft>
              <a:buClr>
                <a:srgbClr val="0099BA"/>
              </a:buClr>
              <a:buFont typeface="Calibri Light" panose="020F0302020204030204" pitchFamily="34" charset="0"/>
              <a:buChar char="•"/>
            </a:pPr>
            <a:r>
              <a:rPr lang="en-US" sz="2000" dirty="0">
                <a:solidFill>
                  <a:srgbClr val="0070C0"/>
                </a:solidFill>
                <a:latin typeface="+mj-lt"/>
              </a:rPr>
              <a:t>Daily e-newsletter</a:t>
            </a:r>
          </a:p>
          <a:p>
            <a:pPr marL="4572" lvl="1">
              <a:spcAft>
                <a:spcPts val="600"/>
              </a:spcAft>
              <a:buClr>
                <a:srgbClr val="0099BA"/>
              </a:buClr>
            </a:pPr>
            <a:r>
              <a:rPr lang="en-US" sz="2000" dirty="0">
                <a:solidFill>
                  <a:srgbClr val="0070C0"/>
                </a:solidFill>
                <a:latin typeface="+mj-lt"/>
              </a:rPr>
              <a:t>	</a:t>
            </a:r>
            <a:r>
              <a:rPr lang="en-US" sz="2000" dirty="0"/>
              <a:t>texmed.org/</a:t>
            </a:r>
            <a:r>
              <a:rPr lang="en-US" sz="2000" dirty="0">
                <a:solidFill>
                  <a:srgbClr val="0070C0"/>
                </a:solidFill>
              </a:rPr>
              <a:t>TexasMedicineToday</a:t>
            </a:r>
          </a:p>
          <a:p>
            <a:pPr marL="4572" lvl="1">
              <a:spcAft>
                <a:spcPts val="600"/>
              </a:spcAft>
              <a:buClr>
                <a:srgbClr val="0099BA"/>
              </a:buClr>
            </a:pPr>
            <a:r>
              <a:rPr lang="en-US" sz="2000" dirty="0">
                <a:solidFill>
                  <a:srgbClr val="0070C0"/>
                </a:solidFill>
              </a:rPr>
              <a:t>Podcasts</a:t>
            </a:r>
          </a:p>
          <a:p>
            <a:pPr marL="347472" lvl="1" indent="-342900">
              <a:spcAft>
                <a:spcPts val="600"/>
              </a:spcAft>
              <a:buClr>
                <a:srgbClr val="0099BA"/>
              </a:buClr>
              <a:buFont typeface="Calibri Light" panose="020F0302020204030204" pitchFamily="34" charset="0"/>
              <a:buChar char="•"/>
            </a:pPr>
            <a:r>
              <a:rPr lang="en-US" sz="2000" i="1" dirty="0">
                <a:solidFill>
                  <a:srgbClr val="0070C0"/>
                </a:solidFill>
                <a:latin typeface="+mj-lt"/>
              </a:rPr>
              <a:t>Health Beat</a:t>
            </a:r>
          </a:p>
          <a:p>
            <a:pPr marL="4572" lvl="1">
              <a:spcAft>
                <a:spcPts val="600"/>
              </a:spcAft>
              <a:buClr>
                <a:srgbClr val="0099BA"/>
              </a:buClr>
            </a:pPr>
            <a:r>
              <a:rPr lang="en-US" sz="2000" dirty="0">
                <a:solidFill>
                  <a:srgbClr val="0070C0"/>
                </a:solidFill>
                <a:latin typeface="+mj-lt"/>
              </a:rPr>
              <a:t>	</a:t>
            </a:r>
            <a:r>
              <a:rPr lang="en-US" sz="2000" dirty="0"/>
              <a:t>texmed.org/</a:t>
            </a:r>
            <a:r>
              <a:rPr lang="en-US" sz="2000" dirty="0" err="1">
                <a:solidFill>
                  <a:srgbClr val="0070C0"/>
                </a:solidFill>
              </a:rPr>
              <a:t>HealthBeatPodcast</a:t>
            </a:r>
            <a:endParaRPr lang="en-US" sz="2000" dirty="0">
              <a:solidFill>
                <a:srgbClr val="0070C0"/>
              </a:solidFill>
            </a:endParaRPr>
          </a:p>
          <a:p>
            <a:pPr marL="347472" lvl="1" indent="-342900">
              <a:spcAft>
                <a:spcPts val="600"/>
              </a:spcAft>
              <a:buClr>
                <a:srgbClr val="0099BA"/>
              </a:buClr>
              <a:buFont typeface="Calibri Light" panose="020F0302020204030204" pitchFamily="34" charset="0"/>
              <a:buChar char="•"/>
            </a:pPr>
            <a:r>
              <a:rPr lang="en-US" sz="2000" i="1" dirty="0">
                <a:solidFill>
                  <a:srgbClr val="0070C0"/>
                </a:solidFill>
                <a:latin typeface="+mj-lt"/>
              </a:rPr>
              <a:t>Let Doctors be Doctors</a:t>
            </a:r>
          </a:p>
          <a:p>
            <a:pPr marL="4572" lvl="1">
              <a:spcAft>
                <a:spcPts val="600"/>
              </a:spcAft>
              <a:buClr>
                <a:srgbClr val="0099BA"/>
              </a:buClr>
            </a:pPr>
            <a:r>
              <a:rPr lang="en-US" sz="2000" dirty="0">
                <a:solidFill>
                  <a:srgbClr val="0070C0"/>
                </a:solidFill>
                <a:latin typeface="+mj-lt"/>
              </a:rPr>
              <a:t>	</a:t>
            </a:r>
            <a:r>
              <a:rPr lang="en-US" sz="2000" dirty="0"/>
              <a:t>texmed.org/</a:t>
            </a:r>
            <a:r>
              <a:rPr lang="en-US" sz="2000" dirty="0" err="1">
                <a:solidFill>
                  <a:srgbClr val="0070C0"/>
                </a:solidFill>
              </a:rPr>
              <a:t>LetDoctorsBeDoctors</a:t>
            </a:r>
            <a:endParaRPr lang="en-US" sz="2000" dirty="0">
              <a:solidFill>
                <a:srgbClr val="0070C0"/>
              </a:solidFill>
            </a:endParaRPr>
          </a:p>
          <a:p>
            <a:pPr marL="347472" lvl="1" indent="-342900">
              <a:spcAft>
                <a:spcPts val="600"/>
              </a:spcAft>
              <a:buClr>
                <a:srgbClr val="0099BA"/>
              </a:buClr>
              <a:buFont typeface="Calibri Light" panose="020F0302020204030204" pitchFamily="34" charset="0"/>
              <a:buChar char="•"/>
            </a:pPr>
            <a:endParaRPr lang="en-US" sz="2000" dirty="0">
              <a:solidFill>
                <a:srgbClr val="0070C0"/>
              </a:solidFill>
              <a:latin typeface="+mj-lt"/>
            </a:endParaRPr>
          </a:p>
          <a:p>
            <a:pPr marL="804672" lvl="2" indent="-342900">
              <a:spcAft>
                <a:spcPts val="600"/>
              </a:spcAft>
              <a:buClr>
                <a:srgbClr val="0099BA"/>
              </a:buClr>
              <a:buFont typeface="Calibri Light" panose="020F0302020204030204" pitchFamily="34" charset="0"/>
              <a:buChar char="•"/>
            </a:pPr>
            <a:endParaRPr lang="en-US" sz="2000" dirty="0">
              <a:solidFill>
                <a:srgbClr val="0070C0"/>
              </a:solidFill>
              <a:latin typeface="+mj-lt"/>
            </a:endParaRPr>
          </a:p>
        </p:txBody>
      </p:sp>
      <p:sp>
        <p:nvSpPr>
          <p:cNvPr id="3" name="Title 1">
            <a:extLst>
              <a:ext uri="{FF2B5EF4-FFF2-40B4-BE49-F238E27FC236}">
                <a16:creationId xmlns:a16="http://schemas.microsoft.com/office/drawing/2014/main" id="{24F819D9-72F2-D42F-254B-97DA54F3F020}"/>
              </a:ext>
            </a:extLst>
          </p:cNvPr>
          <p:cNvSpPr txBox="1">
            <a:spLocks/>
          </p:cNvSpPr>
          <p:nvPr/>
        </p:nvSpPr>
        <p:spPr>
          <a:xfrm>
            <a:off x="-51294" y="4230256"/>
            <a:ext cx="5485269" cy="1890296"/>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b="1" i="0" kern="1200">
                <a:solidFill>
                  <a:schemeClr val="accent3"/>
                </a:solidFill>
                <a:latin typeface="Arial" panose="020B0604020202020204" pitchFamily="34" charset="0"/>
                <a:ea typeface="+mj-ea"/>
                <a:cs typeface="Arial" panose="020B0604020202020204" pitchFamily="34" charset="0"/>
              </a:defRPr>
            </a:lvl1pPr>
          </a:lstStyle>
          <a:p>
            <a:pPr algn="r"/>
            <a:endParaRPr lang="en-US" sz="2400" dirty="0"/>
          </a:p>
        </p:txBody>
      </p:sp>
      <p:sp>
        <p:nvSpPr>
          <p:cNvPr id="6" name="Title 1">
            <a:extLst>
              <a:ext uri="{FF2B5EF4-FFF2-40B4-BE49-F238E27FC236}">
                <a16:creationId xmlns:a16="http://schemas.microsoft.com/office/drawing/2014/main" id="{91B59AB5-A050-ABF0-2761-372B2D7DED10}"/>
              </a:ext>
            </a:extLst>
          </p:cNvPr>
          <p:cNvSpPr txBox="1">
            <a:spLocks/>
          </p:cNvSpPr>
          <p:nvPr/>
        </p:nvSpPr>
        <p:spPr>
          <a:xfrm>
            <a:off x="-51294" y="5448880"/>
            <a:ext cx="5485269" cy="671671"/>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4400" b="1" i="0" kern="1200">
                <a:solidFill>
                  <a:schemeClr val="accent3"/>
                </a:solidFill>
                <a:latin typeface="Arial" panose="020B0604020202020204" pitchFamily="34" charset="0"/>
                <a:ea typeface="+mj-ea"/>
                <a:cs typeface="Arial" panose="020B0604020202020204" pitchFamily="34" charset="0"/>
              </a:defRPr>
            </a:lvl1pPr>
          </a:lstStyle>
          <a:p>
            <a:pPr algn="r"/>
            <a:r>
              <a:rPr lang="en-US" sz="2400" dirty="0">
                <a:solidFill>
                  <a:schemeClr val="tx1"/>
                </a:solidFill>
              </a:rPr>
              <a:t>texmed.org/</a:t>
            </a:r>
            <a:r>
              <a:rPr lang="en-US" sz="2400" dirty="0" err="1">
                <a:solidFill>
                  <a:srgbClr val="0285AB"/>
                </a:solidFill>
              </a:rPr>
              <a:t>TMAPublications</a:t>
            </a:r>
            <a:endParaRPr lang="en-US" sz="2400" dirty="0">
              <a:solidFill>
                <a:srgbClr val="0285AB"/>
              </a:solidFill>
            </a:endParaRPr>
          </a:p>
        </p:txBody>
      </p:sp>
      <p:sp>
        <p:nvSpPr>
          <p:cNvPr id="7" name="Arrow: Right 6">
            <a:extLst>
              <a:ext uri="{FF2B5EF4-FFF2-40B4-BE49-F238E27FC236}">
                <a16:creationId xmlns:a16="http://schemas.microsoft.com/office/drawing/2014/main" id="{9859A3FD-2E50-81D5-D5B9-CA88E9C1E352}"/>
              </a:ext>
            </a:extLst>
          </p:cNvPr>
          <p:cNvSpPr/>
          <p:nvPr/>
        </p:nvSpPr>
        <p:spPr>
          <a:xfrm>
            <a:off x="1142074" y="2021913"/>
            <a:ext cx="357877" cy="207819"/>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7A9438A0-0FDD-3EA3-C4D8-791B56FEB58F}"/>
              </a:ext>
            </a:extLst>
          </p:cNvPr>
          <p:cNvSpPr/>
          <p:nvPr/>
        </p:nvSpPr>
        <p:spPr>
          <a:xfrm>
            <a:off x="1142073" y="3175078"/>
            <a:ext cx="357877" cy="207819"/>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A3D8E46F-1B63-AD46-0A2C-BD54DE44E10B}"/>
              </a:ext>
            </a:extLst>
          </p:cNvPr>
          <p:cNvSpPr/>
          <p:nvPr/>
        </p:nvSpPr>
        <p:spPr>
          <a:xfrm>
            <a:off x="1142073" y="4290939"/>
            <a:ext cx="357877" cy="207819"/>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C076D855-22F9-B4C8-8A4A-60F88B30EA4A}"/>
              </a:ext>
            </a:extLst>
          </p:cNvPr>
          <p:cNvSpPr/>
          <p:nvPr/>
        </p:nvSpPr>
        <p:spPr>
          <a:xfrm>
            <a:off x="1142073" y="5057246"/>
            <a:ext cx="357877" cy="207819"/>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D856CEE8-8D54-78AC-B048-C624C558ADB7}"/>
              </a:ext>
            </a:extLst>
          </p:cNvPr>
          <p:cNvPicPr>
            <a:picLocks noChangeAspect="1"/>
          </p:cNvPicPr>
          <p:nvPr/>
        </p:nvPicPr>
        <p:blipFill>
          <a:blip r:embed="rId4"/>
          <a:stretch>
            <a:fillRect/>
          </a:stretch>
        </p:blipFill>
        <p:spPr>
          <a:xfrm>
            <a:off x="6045278" y="1822400"/>
            <a:ext cx="2606612" cy="2615493"/>
          </a:xfrm>
          <a:prstGeom prst="rect">
            <a:avLst/>
          </a:prstGeom>
        </p:spPr>
      </p:pic>
      <p:pic>
        <p:nvPicPr>
          <p:cNvPr id="23" name="Picture 22">
            <a:extLst>
              <a:ext uri="{FF2B5EF4-FFF2-40B4-BE49-F238E27FC236}">
                <a16:creationId xmlns:a16="http://schemas.microsoft.com/office/drawing/2014/main" id="{845D5864-F947-5E60-E839-6E4E67D5EA4A}"/>
              </a:ext>
            </a:extLst>
          </p:cNvPr>
          <p:cNvPicPr>
            <a:picLocks noChangeAspect="1"/>
          </p:cNvPicPr>
          <p:nvPr/>
        </p:nvPicPr>
        <p:blipFill>
          <a:blip r:embed="rId5"/>
          <a:stretch>
            <a:fillRect/>
          </a:stretch>
        </p:blipFill>
        <p:spPr>
          <a:xfrm>
            <a:off x="7590471" y="4094588"/>
            <a:ext cx="1946721" cy="1946721"/>
          </a:xfrm>
          <a:prstGeom prst="rect">
            <a:avLst/>
          </a:prstGeom>
        </p:spPr>
      </p:pic>
    </p:spTree>
    <p:extLst>
      <p:ext uri="{BB962C8B-B14F-4D97-AF65-F5344CB8AC3E}">
        <p14:creationId xmlns:p14="http://schemas.microsoft.com/office/powerpoint/2010/main" val="1060911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95475-50D1-6979-2988-27ED99B389E6}"/>
              </a:ext>
            </a:extLst>
          </p:cNvPr>
          <p:cNvSpPr>
            <a:spLocks noGrp="1"/>
          </p:cNvSpPr>
          <p:nvPr>
            <p:ph type="title"/>
          </p:nvPr>
        </p:nvSpPr>
        <p:spPr>
          <a:xfrm>
            <a:off x="6329680" y="3380559"/>
            <a:ext cx="5090160" cy="440327"/>
          </a:xfrm>
        </p:spPr>
        <p:txBody>
          <a:bodyPr>
            <a:normAutofit fontScale="90000"/>
          </a:bodyPr>
          <a:lstStyle/>
          <a:p>
            <a:r>
              <a:rPr lang="en-US" dirty="0"/>
              <a:t>Sounds Great! How Much?</a:t>
            </a:r>
          </a:p>
        </p:txBody>
      </p:sp>
      <p:pic>
        <p:nvPicPr>
          <p:cNvPr id="11" name="Picture Placeholder 10">
            <a:extLst>
              <a:ext uri="{FF2B5EF4-FFF2-40B4-BE49-F238E27FC236}">
                <a16:creationId xmlns:a16="http://schemas.microsoft.com/office/drawing/2014/main" id="{284F7D54-7461-4034-0BA0-05AED14AC305}"/>
              </a:ext>
            </a:extLst>
          </p:cNvPr>
          <p:cNvPicPr>
            <a:picLocks noGrp="1" noChangeAspect="1"/>
          </p:cNvPicPr>
          <p:nvPr>
            <p:ph type="pic" idx="1"/>
          </p:nvPr>
        </p:nvPicPr>
        <p:blipFill>
          <a:blip r:embed="rId3"/>
          <a:srcRect t="9481" b="9481"/>
          <a:stretch/>
        </p:blipFill>
        <p:spPr/>
      </p:pic>
      <p:sp>
        <p:nvSpPr>
          <p:cNvPr id="4" name="Text Placeholder 3">
            <a:extLst>
              <a:ext uri="{FF2B5EF4-FFF2-40B4-BE49-F238E27FC236}">
                <a16:creationId xmlns:a16="http://schemas.microsoft.com/office/drawing/2014/main" id="{6A5C44B0-36D3-AF48-7E4F-235A4085F3BE}"/>
              </a:ext>
            </a:extLst>
          </p:cNvPr>
          <p:cNvSpPr>
            <a:spLocks noGrp="1"/>
          </p:cNvSpPr>
          <p:nvPr>
            <p:ph type="body" sz="half" idx="2"/>
          </p:nvPr>
        </p:nvSpPr>
        <p:spPr>
          <a:xfrm>
            <a:off x="839787" y="3429000"/>
            <a:ext cx="5022533" cy="2439988"/>
          </a:xfrm>
        </p:spPr>
        <p:txBody>
          <a:bodyPr/>
          <a:lstStyle/>
          <a:p>
            <a:pPr marL="0" indent="0">
              <a:spcBef>
                <a:spcPts val="0"/>
              </a:spcBef>
              <a:buNone/>
            </a:pPr>
            <a:endParaRPr lang="en-US" sz="1200" b="1" dirty="0">
              <a:solidFill>
                <a:schemeClr val="accent3"/>
              </a:solidFill>
            </a:endParaRPr>
          </a:p>
          <a:p>
            <a:pPr marL="0" indent="0">
              <a:spcBef>
                <a:spcPts val="0"/>
              </a:spcBef>
              <a:buNone/>
            </a:pPr>
            <a:endParaRPr lang="en-US" sz="1200" b="1" dirty="0">
              <a:solidFill>
                <a:schemeClr val="accent3"/>
              </a:solidFill>
            </a:endParaRPr>
          </a:p>
          <a:p>
            <a:pPr marL="0" indent="0">
              <a:spcBef>
                <a:spcPts val="0"/>
              </a:spcBef>
              <a:buNone/>
            </a:pPr>
            <a:endParaRPr lang="en-US" sz="1200" b="1" dirty="0">
              <a:solidFill>
                <a:schemeClr val="accent3"/>
              </a:solidFill>
            </a:endParaRPr>
          </a:p>
          <a:p>
            <a:pPr marL="0" indent="0">
              <a:spcBef>
                <a:spcPts val="0"/>
              </a:spcBef>
              <a:buNone/>
            </a:pPr>
            <a:endParaRPr lang="en-US" sz="1200" b="1" dirty="0">
              <a:solidFill>
                <a:schemeClr val="accent3"/>
              </a:solidFill>
            </a:endParaRPr>
          </a:p>
          <a:p>
            <a:pPr marL="0" indent="0">
              <a:spcBef>
                <a:spcPts val="0"/>
              </a:spcBef>
              <a:buNone/>
            </a:pPr>
            <a:br>
              <a:rPr lang="en-US" sz="1200" b="1" dirty="0">
                <a:solidFill>
                  <a:schemeClr val="accent3"/>
                </a:solidFill>
              </a:rPr>
            </a:br>
            <a:endParaRPr lang="en-US" sz="1200" b="1" dirty="0">
              <a:solidFill>
                <a:schemeClr val="accent3"/>
              </a:solidFill>
            </a:endParaRPr>
          </a:p>
          <a:p>
            <a:pPr marL="0" indent="0">
              <a:spcBef>
                <a:spcPts val="0"/>
              </a:spcBef>
              <a:buNone/>
            </a:pPr>
            <a:br>
              <a:rPr lang="en-US" sz="1200" b="1" dirty="0">
                <a:solidFill>
                  <a:schemeClr val="accent3"/>
                </a:solidFill>
              </a:rPr>
            </a:br>
            <a:endParaRPr lang="en-US" sz="1200" b="1" dirty="0">
              <a:solidFill>
                <a:schemeClr val="accent3"/>
              </a:solidFill>
            </a:endParaRPr>
          </a:p>
          <a:p>
            <a:pPr marL="0" indent="0">
              <a:spcBef>
                <a:spcPts val="0"/>
              </a:spcBef>
              <a:buNone/>
            </a:pPr>
            <a:endParaRPr lang="en-US" sz="1200" b="1" dirty="0">
              <a:solidFill>
                <a:schemeClr val="accent3"/>
              </a:solidFill>
            </a:endParaRPr>
          </a:p>
          <a:p>
            <a:pPr marL="0" indent="0">
              <a:spcBef>
                <a:spcPts val="0"/>
              </a:spcBef>
              <a:buNone/>
            </a:pPr>
            <a:r>
              <a:rPr lang="en-US" sz="2000" b="1" dirty="0">
                <a:solidFill>
                  <a:schemeClr val="tx1"/>
                </a:solidFill>
              </a:rPr>
              <a:t>Complete your application today!</a:t>
            </a:r>
          </a:p>
          <a:p>
            <a:pPr marL="0" indent="0">
              <a:buNone/>
            </a:pPr>
            <a:endParaRPr lang="en-US" b="1" dirty="0">
              <a:solidFill>
                <a:schemeClr val="accent3"/>
              </a:solidFill>
              <a:effectLst/>
            </a:endParaRPr>
          </a:p>
        </p:txBody>
      </p:sp>
      <p:sp>
        <p:nvSpPr>
          <p:cNvPr id="5" name="Text Placeholder 3">
            <a:extLst>
              <a:ext uri="{FF2B5EF4-FFF2-40B4-BE49-F238E27FC236}">
                <a16:creationId xmlns:a16="http://schemas.microsoft.com/office/drawing/2014/main" id="{E2271FAA-310E-4ECD-E7F8-DC01072C8C3A}"/>
              </a:ext>
            </a:extLst>
          </p:cNvPr>
          <p:cNvSpPr txBox="1">
            <a:spLocks/>
          </p:cNvSpPr>
          <p:nvPr/>
        </p:nvSpPr>
        <p:spPr>
          <a:xfrm>
            <a:off x="6763512" y="4077934"/>
            <a:ext cx="4222496" cy="1961017"/>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indent="0" algn="ctr">
              <a:buNone/>
            </a:pPr>
            <a:r>
              <a:rPr lang="en-US" sz="2000" dirty="0">
                <a:solidFill>
                  <a:schemeClr val="tx1"/>
                </a:solidFill>
              </a:rPr>
              <a:t>Student dues are </a:t>
            </a:r>
            <a:r>
              <a:rPr lang="en-US" sz="2000" b="1" dirty="0">
                <a:solidFill>
                  <a:srgbClr val="0070C0"/>
                </a:solidFill>
              </a:rPr>
              <a:t>FREE</a:t>
            </a:r>
            <a:r>
              <a:rPr lang="en-US" sz="2000" dirty="0">
                <a:solidFill>
                  <a:schemeClr val="tx1"/>
                </a:solidFill>
              </a:rPr>
              <a:t> to join both the Texas Medical Association and your county Medical Society. </a:t>
            </a:r>
          </a:p>
        </p:txBody>
      </p:sp>
      <p:sp>
        <p:nvSpPr>
          <p:cNvPr id="3" name="Rounded Rectangle 24">
            <a:extLst>
              <a:ext uri="{FF2B5EF4-FFF2-40B4-BE49-F238E27FC236}">
                <a16:creationId xmlns:a16="http://schemas.microsoft.com/office/drawing/2014/main" id="{2A22B3C0-75C2-D081-6B62-78AEC0A87965}"/>
              </a:ext>
            </a:extLst>
          </p:cNvPr>
          <p:cNvSpPr/>
          <p:nvPr/>
        </p:nvSpPr>
        <p:spPr>
          <a:xfrm>
            <a:off x="1639824" y="3636955"/>
            <a:ext cx="3130736" cy="881960"/>
          </a:xfrm>
          <a:prstGeom prst="roundRect">
            <a:avLst/>
          </a:prstGeom>
          <a:solidFill>
            <a:srgbClr val="0070C0"/>
          </a:solidFill>
          <a:ln w="57150" cmpd="thickThin">
            <a:solidFill>
              <a:srgbClr val="757F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TextBox 5">
            <a:extLst>
              <a:ext uri="{FF2B5EF4-FFF2-40B4-BE49-F238E27FC236}">
                <a16:creationId xmlns:a16="http://schemas.microsoft.com/office/drawing/2014/main" id="{D8443261-F3AF-F4C0-F88B-878C93BFFBD1}"/>
              </a:ext>
            </a:extLst>
          </p:cNvPr>
          <p:cNvSpPr txBox="1"/>
          <p:nvPr/>
        </p:nvSpPr>
        <p:spPr>
          <a:xfrm>
            <a:off x="1782127" y="3754769"/>
            <a:ext cx="2662363" cy="646331"/>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FREE STUDENT </a:t>
            </a:r>
          </a:p>
          <a:p>
            <a:pPr algn="ctr"/>
            <a:r>
              <a:rPr lang="en-US" b="1" dirty="0">
                <a:solidFill>
                  <a:schemeClr val="bg1"/>
                </a:solidFill>
                <a:latin typeface="Arial" panose="020B0604020202020204" pitchFamily="34" charset="0"/>
                <a:cs typeface="Arial" panose="020B0604020202020204" pitchFamily="34" charset="0"/>
              </a:rPr>
              <a:t>MEMBERSHIP</a:t>
            </a:r>
          </a:p>
        </p:txBody>
      </p:sp>
      <p:sp>
        <p:nvSpPr>
          <p:cNvPr id="7" name="TextBox 6">
            <a:extLst>
              <a:ext uri="{FF2B5EF4-FFF2-40B4-BE49-F238E27FC236}">
                <a16:creationId xmlns:a16="http://schemas.microsoft.com/office/drawing/2014/main" id="{725706FD-D1E9-D3A1-357F-7FC0871666CA}"/>
              </a:ext>
            </a:extLst>
          </p:cNvPr>
          <p:cNvSpPr txBox="1"/>
          <p:nvPr/>
        </p:nvSpPr>
        <p:spPr>
          <a:xfrm>
            <a:off x="3351053" y="5422712"/>
            <a:ext cx="2457724" cy="4462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effectLst/>
                <a:uLnTx/>
                <a:uFillTx/>
                <a:latin typeface="Arial" panose="020B0604020202020204" pitchFamily="34" charset="0"/>
                <a:cs typeface="Arial" panose="020B0604020202020204" pitchFamily="34" charset="0"/>
              </a:rPr>
              <a:t>texmed.org/</a:t>
            </a:r>
            <a:r>
              <a:rPr lang="en-US" sz="2300" b="1" dirty="0">
                <a:solidFill>
                  <a:srgbClr val="0285AB"/>
                </a:solidFill>
                <a:latin typeface="Arial" panose="020B0604020202020204" pitchFamily="34" charset="0"/>
                <a:cs typeface="Arial" panose="020B0604020202020204" pitchFamily="34" charset="0"/>
              </a:rPr>
              <a:t>Join</a:t>
            </a:r>
            <a:endParaRPr kumimoji="0" lang="en-US" sz="2300" b="1" i="0" u="none" strike="noStrike" kern="1200" cap="none" spc="0" normalizeH="0" baseline="0" noProof="0" dirty="0">
              <a:ln>
                <a:noFill/>
              </a:ln>
              <a:solidFill>
                <a:srgbClr val="0285AB"/>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4812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EA617D-01A4-6A14-C391-16062D23750E}"/>
              </a:ext>
            </a:extLst>
          </p:cNvPr>
          <p:cNvSpPr>
            <a:spLocks noGrp="1"/>
          </p:cNvSpPr>
          <p:nvPr>
            <p:ph sz="half" idx="1"/>
          </p:nvPr>
        </p:nvSpPr>
        <p:spPr>
          <a:xfrm>
            <a:off x="838198" y="1341713"/>
            <a:ext cx="5181600" cy="4351338"/>
          </a:xfrm>
        </p:spPr>
        <p:txBody>
          <a:bodyPr/>
          <a:lstStyle/>
          <a:p>
            <a:pPr marL="0" indent="0">
              <a:buNone/>
            </a:pPr>
            <a:r>
              <a:rPr lang="en-US" u="sng" dirty="0"/>
              <a:t>Section Information</a:t>
            </a:r>
            <a:r>
              <a:rPr lang="en-US" dirty="0"/>
              <a:t>:</a:t>
            </a:r>
          </a:p>
          <a:p>
            <a:pPr marL="0" indent="0">
              <a:buNone/>
            </a:pPr>
            <a:r>
              <a:rPr lang="en-US" dirty="0">
                <a:hlinkClick r:id="rId3"/>
              </a:rPr>
              <a:t>MSSInfo@texmed.org</a:t>
            </a:r>
            <a:endParaRPr lang="en-US" dirty="0"/>
          </a:p>
          <a:p>
            <a:pPr marL="0" indent="0">
              <a:buNone/>
            </a:pPr>
            <a:r>
              <a:rPr lang="en-US" dirty="0"/>
              <a:t>texmed.org/</a:t>
            </a:r>
            <a:r>
              <a:rPr lang="en-US" dirty="0">
                <a:solidFill>
                  <a:srgbClr val="0285AB"/>
                </a:solidFill>
              </a:rPr>
              <a:t>students</a:t>
            </a:r>
          </a:p>
        </p:txBody>
      </p:sp>
      <p:sp>
        <p:nvSpPr>
          <p:cNvPr id="4" name="Content Placeholder 3">
            <a:extLst>
              <a:ext uri="{FF2B5EF4-FFF2-40B4-BE49-F238E27FC236}">
                <a16:creationId xmlns:a16="http://schemas.microsoft.com/office/drawing/2014/main" id="{90696BEA-8BE8-DAD5-DA59-E410E3048CCC}"/>
              </a:ext>
            </a:extLst>
          </p:cNvPr>
          <p:cNvSpPr>
            <a:spLocks noGrp="1"/>
          </p:cNvSpPr>
          <p:nvPr>
            <p:ph sz="half" idx="2"/>
          </p:nvPr>
        </p:nvSpPr>
        <p:spPr>
          <a:xfrm>
            <a:off x="6172203" y="1363857"/>
            <a:ext cx="5181600" cy="4351338"/>
          </a:xfrm>
        </p:spPr>
        <p:txBody>
          <a:bodyPr/>
          <a:lstStyle/>
          <a:p>
            <a:pPr marL="0" indent="0">
              <a:buNone/>
            </a:pPr>
            <a:r>
              <a:rPr lang="en-US" u="sng" dirty="0"/>
              <a:t>TMA Knowledge Center</a:t>
            </a:r>
            <a:r>
              <a:rPr lang="en-US" dirty="0"/>
              <a:t>:</a:t>
            </a:r>
          </a:p>
          <a:p>
            <a:pPr marL="0" indent="0">
              <a:buNone/>
            </a:pPr>
            <a:r>
              <a:rPr lang="en-US" dirty="0"/>
              <a:t>(800) 880-7955</a:t>
            </a:r>
          </a:p>
          <a:p>
            <a:pPr marL="0" indent="0">
              <a:buNone/>
            </a:pPr>
            <a:r>
              <a:rPr lang="en-US" dirty="0">
                <a:hlinkClick r:id="rId4"/>
              </a:rPr>
              <a:t>knowledge@texmed.org</a:t>
            </a:r>
            <a:endParaRPr lang="en-US" dirty="0"/>
          </a:p>
          <a:p>
            <a:pPr marL="0" indent="0">
              <a:buNone/>
            </a:pPr>
            <a:r>
              <a:rPr lang="en-US" dirty="0"/>
              <a:t>texmed.org/</a:t>
            </a:r>
            <a:r>
              <a:rPr lang="en-US" dirty="0">
                <a:solidFill>
                  <a:srgbClr val="0285AB"/>
                </a:solidFill>
              </a:rPr>
              <a:t>information</a:t>
            </a:r>
          </a:p>
        </p:txBody>
      </p:sp>
      <p:sp>
        <p:nvSpPr>
          <p:cNvPr id="5" name="Rectangle 4">
            <a:extLst>
              <a:ext uri="{FF2B5EF4-FFF2-40B4-BE49-F238E27FC236}">
                <a16:creationId xmlns:a16="http://schemas.microsoft.com/office/drawing/2014/main" id="{2BAE6A50-E57E-9C41-4B4B-6AC74B9F28CB}"/>
              </a:ext>
            </a:extLst>
          </p:cNvPr>
          <p:cNvSpPr/>
          <p:nvPr/>
        </p:nvSpPr>
        <p:spPr>
          <a:xfrm>
            <a:off x="4316443" y="3647684"/>
            <a:ext cx="3406710" cy="2292935"/>
          </a:xfrm>
          <a:prstGeom prst="rect">
            <a:avLst/>
          </a:prstGeom>
        </p:spPr>
        <p:txBody>
          <a:bodyPr wrap="square">
            <a:spAutoFit/>
          </a:bodyPr>
          <a:lstStyle/>
          <a:p>
            <a:pPr>
              <a:spcAft>
                <a:spcPts val="600"/>
              </a:spcAft>
            </a:pPr>
            <a:r>
              <a:rPr lang="en-US" sz="2800" u="sng" dirty="0">
                <a:latin typeface="Univers" panose="020B0503020202020204" pitchFamily="34" charset="0"/>
              </a:rPr>
              <a:t>TMA Social</a:t>
            </a:r>
            <a:r>
              <a:rPr lang="en-US" sz="2800" dirty="0">
                <a:latin typeface="Univers" panose="020B0503020202020204" pitchFamily="34" charset="0"/>
              </a:rPr>
              <a:t>:</a:t>
            </a:r>
          </a:p>
          <a:p>
            <a:pPr>
              <a:spcAft>
                <a:spcPts val="1800"/>
              </a:spcAft>
            </a:pPr>
            <a:r>
              <a:rPr lang="en-US" sz="2400" dirty="0">
                <a:latin typeface="Univers Condensed" panose="020B0506020202050204" pitchFamily="34" charset="0"/>
              </a:rPr>
              <a:t>facebook.com/</a:t>
            </a:r>
            <a:r>
              <a:rPr lang="en-US" sz="2800" b="1" dirty="0" err="1">
                <a:solidFill>
                  <a:srgbClr val="0099BA"/>
                </a:solidFill>
                <a:latin typeface="Univers Condensed" panose="020B0506020202050204" pitchFamily="34" charset="0"/>
              </a:rPr>
              <a:t>Texmed</a:t>
            </a:r>
            <a:endParaRPr lang="en-US" sz="2800" b="1" dirty="0">
              <a:solidFill>
                <a:srgbClr val="0099BA"/>
              </a:solidFill>
              <a:latin typeface="Univers Condensed" panose="020B0506020202050204" pitchFamily="34" charset="0"/>
            </a:endParaRPr>
          </a:p>
          <a:p>
            <a:pPr>
              <a:spcAft>
                <a:spcPts val="1800"/>
              </a:spcAft>
            </a:pPr>
            <a:r>
              <a:rPr lang="en-US" sz="2400" dirty="0">
                <a:latin typeface="Univers Condensed" panose="020B0506020202050204" pitchFamily="34" charset="0"/>
              </a:rPr>
              <a:t>@texmed</a:t>
            </a:r>
          </a:p>
          <a:p>
            <a:pPr>
              <a:spcAft>
                <a:spcPts val="1200"/>
              </a:spcAft>
            </a:pPr>
            <a:r>
              <a:rPr lang="en-US" sz="2400" dirty="0">
                <a:latin typeface="Univers Condensed" panose="020B0506020202050204" pitchFamily="34" charset="0"/>
              </a:rPr>
              <a:t>@weareTMA</a:t>
            </a:r>
          </a:p>
        </p:txBody>
      </p:sp>
      <p:pic>
        <p:nvPicPr>
          <p:cNvPr id="6" name="Picture 6" descr="Image result for facebook icon">
            <a:extLst>
              <a:ext uri="{FF2B5EF4-FFF2-40B4-BE49-F238E27FC236}">
                <a16:creationId xmlns:a16="http://schemas.microsoft.com/office/drawing/2014/main" id="{CB7348B1-D901-8F46-F943-6D5F0952856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111" r="23425"/>
          <a:stretch/>
        </p:blipFill>
        <p:spPr bwMode="auto">
          <a:xfrm>
            <a:off x="3771205" y="4113583"/>
            <a:ext cx="557555" cy="5486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1F47555-ABE6-B178-4F53-6B1A9B2615E4}"/>
              </a:ext>
            </a:extLst>
          </p:cNvPr>
          <p:cNvPicPr>
            <a:picLocks noChangeAspect="1"/>
          </p:cNvPicPr>
          <p:nvPr/>
        </p:nvPicPr>
        <p:blipFill>
          <a:blip r:embed="rId6"/>
          <a:stretch>
            <a:fillRect/>
          </a:stretch>
        </p:blipFill>
        <p:spPr>
          <a:xfrm>
            <a:off x="3767803" y="4784852"/>
            <a:ext cx="548640" cy="548640"/>
          </a:xfrm>
          <a:prstGeom prst="rect">
            <a:avLst/>
          </a:prstGeom>
        </p:spPr>
      </p:pic>
      <p:pic>
        <p:nvPicPr>
          <p:cNvPr id="8" name="Picture 4" descr="Image result for instagram icon">
            <a:extLst>
              <a:ext uri="{FF2B5EF4-FFF2-40B4-BE49-F238E27FC236}">
                <a16:creationId xmlns:a16="http://schemas.microsoft.com/office/drawing/2014/main" id="{BECB2801-D9DF-6C88-9CBB-9D3E7FA8E9B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62692" y="5456121"/>
            <a:ext cx="548640" cy="54864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0E84A7C-29BF-ED47-4422-A71029FC26A8}"/>
              </a:ext>
            </a:extLst>
          </p:cNvPr>
          <p:cNvPicPr>
            <a:picLocks noChangeAspect="1"/>
          </p:cNvPicPr>
          <p:nvPr/>
        </p:nvPicPr>
        <p:blipFill>
          <a:blip r:embed="rId8"/>
          <a:stretch>
            <a:fillRect/>
          </a:stretch>
        </p:blipFill>
        <p:spPr>
          <a:xfrm>
            <a:off x="0" y="16150"/>
            <a:ext cx="12192000" cy="1029456"/>
          </a:xfrm>
          <a:prstGeom prst="rect">
            <a:avLst/>
          </a:prstGeom>
        </p:spPr>
      </p:pic>
      <p:sp>
        <p:nvSpPr>
          <p:cNvPr id="2" name="Title 1">
            <a:extLst>
              <a:ext uri="{FF2B5EF4-FFF2-40B4-BE49-F238E27FC236}">
                <a16:creationId xmlns:a16="http://schemas.microsoft.com/office/drawing/2014/main" id="{4933D8CD-0885-276B-0130-C0BA0E2835C5}"/>
              </a:ext>
            </a:extLst>
          </p:cNvPr>
          <p:cNvSpPr>
            <a:spLocks noGrp="1"/>
          </p:cNvSpPr>
          <p:nvPr>
            <p:ph type="title"/>
          </p:nvPr>
        </p:nvSpPr>
        <p:spPr>
          <a:xfrm>
            <a:off x="653663" y="-157406"/>
            <a:ext cx="10515600" cy="1325563"/>
          </a:xfrm>
        </p:spPr>
        <p:txBody>
          <a:bodyPr/>
          <a:lstStyle/>
          <a:p>
            <a:pPr algn="ctr"/>
            <a:r>
              <a:rPr lang="en-US">
                <a:solidFill>
                  <a:schemeClr val="bg1"/>
                </a:solidFill>
              </a:rPr>
              <a:t>Stay Connected!</a:t>
            </a:r>
            <a:endParaRPr lang="en-US" dirty="0">
              <a:solidFill>
                <a:schemeClr val="bg1"/>
              </a:solidFill>
            </a:endParaRPr>
          </a:p>
        </p:txBody>
      </p:sp>
    </p:spTree>
    <p:extLst>
      <p:ext uri="{BB962C8B-B14F-4D97-AF65-F5344CB8AC3E}">
        <p14:creationId xmlns:p14="http://schemas.microsoft.com/office/powerpoint/2010/main" val="3411738914"/>
      </p:ext>
    </p:extLst>
  </p:cSld>
  <p:clrMapOvr>
    <a:masterClrMapping/>
  </p:clrMapOvr>
</p:sld>
</file>

<file path=ppt/theme/theme1.xml><?xml version="1.0" encoding="utf-8"?>
<a:theme xmlns:a="http://schemas.openxmlformats.org/drawingml/2006/main" name="Office Theme">
  <a:themeElements>
    <a:clrScheme name="TMA Branded Colors">
      <a:dk1>
        <a:srgbClr val="000000"/>
      </a:dk1>
      <a:lt1>
        <a:srgbClr val="FFFFFF"/>
      </a:lt1>
      <a:dk2>
        <a:srgbClr val="405363"/>
      </a:dk2>
      <a:lt2>
        <a:srgbClr val="E9F7FF"/>
      </a:lt2>
      <a:accent1>
        <a:srgbClr val="AA0034"/>
      </a:accent1>
      <a:accent2>
        <a:srgbClr val="405363"/>
      </a:accent2>
      <a:accent3>
        <a:srgbClr val="367BC9"/>
      </a:accent3>
      <a:accent4>
        <a:srgbClr val="00BAB3"/>
      </a:accent4>
      <a:accent5>
        <a:srgbClr val="002D6E"/>
      </a:accent5>
      <a:accent6>
        <a:srgbClr val="76226E"/>
      </a:accent6>
      <a:hlink>
        <a:srgbClr val="367BC9"/>
      </a:hlink>
      <a:folHlink>
        <a:srgbClr val="BC1A3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955FA1BD22A3242B25AAC2EA93C7C49" ma:contentTypeVersion="17" ma:contentTypeDescription="Create a new document." ma:contentTypeScope="" ma:versionID="49d3972d223870694d0b797abbef5bf6">
  <xsd:schema xmlns:xsd="http://www.w3.org/2001/XMLSchema" xmlns:xs="http://www.w3.org/2001/XMLSchema" xmlns:p="http://schemas.microsoft.com/office/2006/metadata/properties" xmlns:ns2="086adadd-4f70-4675-8015-79e86aa7b073" xmlns:ns3="2f3eec7d-a505-4188-ad65-e447226eb4f7" targetNamespace="http://schemas.microsoft.com/office/2006/metadata/properties" ma:root="true" ma:fieldsID="a8b5e4c5ecdc12ebc87187a2d4db4760" ns2:_="" ns3:_="">
    <xsd:import namespace="086adadd-4f70-4675-8015-79e86aa7b073"/>
    <xsd:import namespace="2f3eec7d-a505-4188-ad65-e447226eb4f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6adadd-4f70-4675-8015-79e86aa7b0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46fd998-4922-4f17-95e3-6f218012104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f3eec7d-a505-4188-ad65-e447226eb4f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3d91e69-3571-4449-93e5-7a9f7b9e0c45}" ma:internalName="TaxCatchAll" ma:showField="CatchAllData" ma:web="2f3eec7d-a505-4188-ad65-e447226eb4f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f3eec7d-a505-4188-ad65-e447226eb4f7" xsi:nil="true"/>
    <lcf76f155ced4ddcb4097134ff3c332f xmlns="086adadd-4f70-4675-8015-79e86aa7b073">
      <Terms xmlns="http://schemas.microsoft.com/office/infopath/2007/PartnerControls"/>
    </lcf76f155ced4ddcb4097134ff3c332f>
    <SharedWithUsers xmlns="2f3eec7d-a505-4188-ad65-e447226eb4f7">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59A919-C67D-4073-81A3-72CF0BEECB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6adadd-4f70-4675-8015-79e86aa7b073"/>
    <ds:schemaRef ds:uri="2f3eec7d-a505-4188-ad65-e447226eb4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0DCD78D-1CDA-440C-AA35-1D0460C8918E}">
  <ds:schemaRefs>
    <ds:schemaRef ds:uri="http://schemas.microsoft.com/office/infopath/2007/PartnerControls"/>
    <ds:schemaRef ds:uri="http://schemas.microsoft.com/office/2006/metadata/properties"/>
    <ds:schemaRef ds:uri="http://www.w3.org/XML/1998/namespace"/>
    <ds:schemaRef ds:uri="http://schemas.openxmlformats.org/package/2006/metadata/core-properties"/>
    <ds:schemaRef ds:uri="85bbc8af-3519-41f0-ab5b-ffcff580f467"/>
    <ds:schemaRef ds:uri="http://purl.org/dc/dcmitype/"/>
    <ds:schemaRef ds:uri="1a57e811-4506-4808-9bee-71bc2cda5b09"/>
    <ds:schemaRef ds:uri="http://schemas.microsoft.com/office/2006/documentManagement/types"/>
    <ds:schemaRef ds:uri="http://purl.org/dc/terms/"/>
    <ds:schemaRef ds:uri="http://purl.org/dc/elements/1.1/"/>
    <ds:schemaRef ds:uri="2f3eec7d-a505-4188-ad65-e447226eb4f7"/>
    <ds:schemaRef ds:uri="086adadd-4f70-4675-8015-79e86aa7b073"/>
  </ds:schemaRefs>
</ds:datastoreItem>
</file>

<file path=customXml/itemProps3.xml><?xml version="1.0" encoding="utf-8"?>
<ds:datastoreItem xmlns:ds="http://schemas.openxmlformats.org/officeDocument/2006/customXml" ds:itemID="{317F54E2-FA62-4EE0-A113-3923FA699EA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10404</TotalTime>
  <Words>1672</Words>
  <Application>Microsoft Office PowerPoint</Application>
  <PresentationFormat>Widescreen</PresentationFormat>
  <Paragraphs>193</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 Light</vt:lpstr>
      <vt:lpstr>Univers</vt:lpstr>
      <vt:lpstr>Univers Condensed</vt:lpstr>
      <vt:lpstr>Office Theme</vt:lpstr>
      <vt:lpstr>Texas Medical Association Medical Student Membership</vt:lpstr>
      <vt:lpstr>So, Who Is TMA?</vt:lpstr>
      <vt:lpstr>TMA Medical Student Section</vt:lpstr>
      <vt:lpstr>2026-27 TMA MSS Executive Council</vt:lpstr>
      <vt:lpstr>Top Reasons to Belong to TMA (according to past member surveys)</vt:lpstr>
      <vt:lpstr>Advocacy What we do together,  no one physician can do alone</vt:lpstr>
      <vt:lpstr>Networking Meet students and physicians  from across the state</vt:lpstr>
      <vt:lpstr>Leadership Help shape the trajectory of  Texas medicine</vt:lpstr>
      <vt:lpstr>Public Health &amp; Outreach Host or lead an event in your community</vt:lpstr>
      <vt:lpstr>News &amp; Information Keep abreast of the latest news and  regulatory developments</vt:lpstr>
      <vt:lpstr>Sounds Great! How Much?</vt:lpstr>
      <vt:lpstr>Stay Connected!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Erin Behncke</dc:creator>
  <cp:lastModifiedBy>Karen Kollar</cp:lastModifiedBy>
  <cp:revision>2</cp:revision>
  <dcterms:created xsi:type="dcterms:W3CDTF">2023-11-09T17:41:50Z</dcterms:created>
  <dcterms:modified xsi:type="dcterms:W3CDTF">2026-06-18T13:58:33Z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0x010100C955FA1BD22A3242B25AAC2EA93C7C49</vt:lpwstr>
  </property>
  <property fmtid="{D5CDD505-2E9C-101B-9397-08002B2CF9AE}" pid="3" name="MediaServiceImageTags">
    <vt:lpwstr/>
  </property>
  <property fmtid="{D5CDD505-2E9C-101B-9397-08002B2CF9AE}" pid="4" name="Order">
    <vt:r8>2713100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