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97" r:id="rId2"/>
    <p:sldId id="324" r:id="rId3"/>
    <p:sldId id="367" r:id="rId4"/>
    <p:sldId id="377" r:id="rId5"/>
    <p:sldId id="426" r:id="rId6"/>
    <p:sldId id="427" r:id="rId7"/>
    <p:sldId id="428" r:id="rId8"/>
    <p:sldId id="325" r:id="rId9"/>
    <p:sldId id="469" r:id="rId10"/>
    <p:sldId id="439" r:id="rId11"/>
    <p:sldId id="440" r:id="rId12"/>
    <p:sldId id="441" r:id="rId13"/>
    <p:sldId id="442" r:id="rId14"/>
    <p:sldId id="443" r:id="rId15"/>
    <p:sldId id="381" r:id="rId16"/>
    <p:sldId id="444" r:id="rId17"/>
    <p:sldId id="445" r:id="rId18"/>
    <p:sldId id="447" r:id="rId19"/>
    <p:sldId id="456" r:id="rId20"/>
    <p:sldId id="448" r:id="rId21"/>
    <p:sldId id="449" r:id="rId22"/>
    <p:sldId id="458" r:id="rId23"/>
    <p:sldId id="459" r:id="rId24"/>
    <p:sldId id="461" r:id="rId25"/>
    <p:sldId id="462" r:id="rId26"/>
    <p:sldId id="460" r:id="rId27"/>
    <p:sldId id="451" r:id="rId28"/>
    <p:sldId id="452" r:id="rId29"/>
    <p:sldId id="453" r:id="rId30"/>
    <p:sldId id="454" r:id="rId31"/>
    <p:sldId id="464" r:id="rId32"/>
    <p:sldId id="465" r:id="rId33"/>
    <p:sldId id="466" r:id="rId34"/>
    <p:sldId id="468" r:id="rId35"/>
    <p:sldId id="396" r:id="rId36"/>
    <p:sldId id="397" r:id="rId37"/>
    <p:sldId id="398" r:id="rId38"/>
    <p:sldId id="414" r:id="rId39"/>
    <p:sldId id="402" r:id="rId40"/>
    <p:sldId id="361" r:id="rId41"/>
    <p:sldId id="393" r:id="rId42"/>
    <p:sldId id="404" r:id="rId43"/>
    <p:sldId id="434" r:id="rId44"/>
    <p:sldId id="435" r:id="rId45"/>
    <p:sldId id="436" r:id="rId46"/>
    <p:sldId id="438" r:id="rId47"/>
    <p:sldId id="371" r:id="rId48"/>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66C8"/>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15" autoAdjust="0"/>
    <p:restoredTop sz="77643" autoAdjust="0"/>
  </p:normalViewPr>
  <p:slideViewPr>
    <p:cSldViewPr>
      <p:cViewPr varScale="1">
        <p:scale>
          <a:sx n="85" d="100"/>
          <a:sy n="85" d="100"/>
        </p:scale>
        <p:origin x="-7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
    </p:cViewPr>
  </p:sorterViewPr>
  <p:notesViewPr>
    <p:cSldViewPr>
      <p:cViewPr>
        <p:scale>
          <a:sx n="130" d="100"/>
          <a:sy n="130" d="100"/>
        </p:scale>
        <p:origin x="-942" y="2682"/>
      </p:cViewPr>
      <p:guideLst>
        <p:guide orient="horz" pos="2911"/>
        <p:guide pos="219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r>
              <a:rPr lang="en-US"/>
              <a:t>Click to Edit Title</a:t>
            </a:r>
          </a:p>
        </p:txBody>
      </p:sp>
      <p:sp>
        <p:nvSpPr>
          <p:cNvPr id="3" name="Date Placeholder 2"/>
          <p:cNvSpPr>
            <a:spLocks noGrp="1"/>
          </p:cNvSpPr>
          <p:nvPr>
            <p:ph type="dt" sz="quarter"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136FF1EA-9D7D-4D63-A689-A4DA3FB2E069}" type="datetimeFigureOut">
              <a:rPr lang="en-US"/>
              <a:pPr>
                <a:defRPr/>
              </a:pPr>
              <a:t>3/7/2011</a:t>
            </a:fld>
            <a:endParaRPr lang="en-US" dirty="0"/>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96ACF0D7-C60C-4942-8C5A-032AE51C3DB5}" type="slidenum">
              <a:rPr lang="en-US"/>
              <a:pPr>
                <a:defRPr/>
              </a:pPr>
              <a:t>‹#›</a:t>
            </a:fld>
            <a:endParaRPr lang="en-US" dirty="0"/>
          </a:p>
        </p:txBody>
      </p:sp>
      <p:pic>
        <p:nvPicPr>
          <p:cNvPr id="100357" name="Picture 5" descr="TMAwTAG_207BLK.jpg"/>
          <p:cNvPicPr>
            <a:picLocks noChangeAspect="1"/>
          </p:cNvPicPr>
          <p:nvPr/>
        </p:nvPicPr>
        <p:blipFill>
          <a:blip r:embed="rId2" cstate="print"/>
          <a:srcRect/>
          <a:stretch>
            <a:fillRect/>
          </a:stretch>
        </p:blipFill>
        <p:spPr bwMode="auto">
          <a:xfrm>
            <a:off x="552450" y="8393113"/>
            <a:ext cx="1147763" cy="693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defRPr>
            </a:lvl1pPr>
          </a:lstStyle>
          <a:p>
            <a:pPr>
              <a:defRPr/>
            </a:pPr>
            <a:fld id="{3FD2CDE1-E754-4938-BCE8-E4D353525C97}" type="datetimeFigureOut">
              <a:rPr lang="en-US"/>
              <a:pPr>
                <a:defRPr/>
              </a:pPr>
              <a:t>3/7/2011</a:t>
            </a:fld>
            <a:endParaRPr lang="en-US" dirty="0"/>
          </a:p>
        </p:txBody>
      </p:sp>
      <p:sp>
        <p:nvSpPr>
          <p:cNvPr id="4" name="Slide Image Placeholder 3"/>
          <p:cNvSpPr>
            <a:spLocks noGrp="1" noRot="1" noChangeAspect="1"/>
          </p:cNvSpPr>
          <p:nvPr>
            <p:ph type="sldImg" idx="2"/>
          </p:nvPr>
        </p:nvSpPr>
        <p:spPr>
          <a:xfrm>
            <a:off x="887413" y="887413"/>
            <a:ext cx="1905000" cy="1428750"/>
          </a:xfrm>
          <a:prstGeom prst="rect">
            <a:avLst/>
          </a:prstGeom>
          <a:noFill/>
          <a:ln w="12700">
            <a:solidFill>
              <a:prstClr val="black"/>
            </a:solidFill>
          </a:ln>
        </p:spPr>
        <p:txBody>
          <a:bodyPr vert="horz" lIns="92546" tIns="46273" rIns="92546" bIns="46273" rtlCol="0" anchor="ctr"/>
          <a:lstStyle/>
          <a:p>
            <a:pPr lvl="0"/>
            <a:endParaRPr lang="en-US" noProof="0" dirty="0"/>
          </a:p>
        </p:txBody>
      </p:sp>
      <p:sp>
        <p:nvSpPr>
          <p:cNvPr id="5" name="Notes Placeholder 4"/>
          <p:cNvSpPr>
            <a:spLocks noGrp="1"/>
          </p:cNvSpPr>
          <p:nvPr>
            <p:ph type="body" sz="quarter" idx="3"/>
          </p:nvPr>
        </p:nvSpPr>
        <p:spPr>
          <a:xfrm>
            <a:off x="695325" y="2487613"/>
            <a:ext cx="5754688" cy="6059487"/>
          </a:xfrm>
          <a:prstGeom prst="rect">
            <a:avLst/>
          </a:prstGeom>
        </p:spPr>
        <p:txBody>
          <a:bodyPr vert="horz" lIns="92546" tIns="46273" rIns="92546" bIns="46273"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2546" tIns="46273" rIns="92546" bIns="46273" rtlCol="0" anchor="b"/>
          <a:lstStyle>
            <a:lvl1pPr algn="r" fontAlgn="auto">
              <a:spcBef>
                <a:spcPts val="0"/>
              </a:spcBef>
              <a:spcAft>
                <a:spcPts val="0"/>
              </a:spcAft>
              <a:defRPr sz="1200">
                <a:latin typeface="+mn-lt"/>
              </a:defRPr>
            </a:lvl1pPr>
          </a:lstStyle>
          <a:p>
            <a:pPr>
              <a:defRPr/>
            </a:pPr>
            <a:fld id="{E0FC890B-AAD2-4F10-9663-466920F188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4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4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4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endParaRPr lang="en-US" b="1" dirty="0" smtClean="0"/>
          </a:p>
        </p:txBody>
      </p:sp>
      <p:sp>
        <p:nvSpPr>
          <p:cNvPr id="4" name="Slide Number Placeholder 3"/>
          <p:cNvSpPr>
            <a:spLocks noGrp="1"/>
          </p:cNvSpPr>
          <p:nvPr>
            <p:ph type="sldNum" sz="quarter" idx="5"/>
          </p:nvPr>
        </p:nvSpPr>
        <p:spPr/>
        <p:txBody>
          <a:bodyPr/>
          <a:lstStyle/>
          <a:p>
            <a:pPr>
              <a:defRPr/>
            </a:pPr>
            <a:fld id="{0D967DF0-1954-49B6-8359-EBFCE24FBC9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800" b="1" smtClean="0"/>
          </a:p>
        </p:txBody>
      </p:sp>
      <p:sp>
        <p:nvSpPr>
          <p:cNvPr id="4" name="Slide Number Placeholder 3"/>
          <p:cNvSpPr>
            <a:spLocks noGrp="1"/>
          </p:cNvSpPr>
          <p:nvPr>
            <p:ph type="sldNum" sz="quarter" idx="5"/>
          </p:nvPr>
        </p:nvSpPr>
        <p:spPr/>
        <p:txBody>
          <a:bodyPr/>
          <a:lstStyle/>
          <a:p>
            <a:pPr>
              <a:defRPr/>
            </a:pPr>
            <a:fld id="{0858519D-66FF-4464-8BBC-AF259588C12A}"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sz="1600" b="1" dirty="0" smtClean="0"/>
          </a:p>
        </p:txBody>
      </p:sp>
      <p:sp>
        <p:nvSpPr>
          <p:cNvPr id="4" name="Slide Number Placeholder 3"/>
          <p:cNvSpPr>
            <a:spLocks noGrp="1"/>
          </p:cNvSpPr>
          <p:nvPr>
            <p:ph type="sldNum" sz="quarter" idx="5"/>
          </p:nvPr>
        </p:nvSpPr>
        <p:spPr/>
        <p:txBody>
          <a:bodyPr/>
          <a:lstStyle/>
          <a:p>
            <a:pPr>
              <a:defRPr/>
            </a:pPr>
            <a:fld id="{266C1656-37EC-41EF-AEE1-EA17502CC58A}"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400" smtClean="0"/>
          </a:p>
        </p:txBody>
      </p:sp>
      <p:sp>
        <p:nvSpPr>
          <p:cNvPr id="4" name="Slide Number Placeholder 3"/>
          <p:cNvSpPr>
            <a:spLocks noGrp="1"/>
          </p:cNvSpPr>
          <p:nvPr>
            <p:ph type="sldNum" sz="quarter" idx="5"/>
          </p:nvPr>
        </p:nvSpPr>
        <p:spPr/>
        <p:txBody>
          <a:bodyPr/>
          <a:lstStyle/>
          <a:p>
            <a:pPr>
              <a:defRPr/>
            </a:pPr>
            <a:fld id="{1217C8F3-51AB-4F4C-97B3-DCA5F4E83EFC}"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F4B106-25DC-49AF-B298-E6B7A463ADAF}"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267CD-80CB-4007-B5AF-734D7ADDC9A3}"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4182D-9961-4B8C-AFBB-47B6386B2CF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solidFill>
                  <a:srgbClr val="FF0000"/>
                </a:solidFill>
              </a:rPr>
              <a:t>DONNA’s</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ED8B7-524C-4BB7-B06B-BAE90E651B6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5C06C6-D654-4E91-99EF-9DD884A60232}"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solidFill>
                <a:srgbClr val="FF0000"/>
              </a:solidFill>
            </a:endParaRP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7B36C1-47E1-4C9A-B4B3-809BB26D1014}"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889000" y="889000"/>
            <a:ext cx="1905000" cy="1428750"/>
          </a:xfrm>
          <a:noFill/>
          <a:ln>
            <a:solidFill>
              <a:srgbClr val="000000"/>
            </a:solidFill>
            <a:miter lim="800000"/>
            <a:headEnd/>
            <a:tailEnd/>
          </a:ln>
        </p:spPr>
      </p:sp>
      <p:sp>
        <p:nvSpPr>
          <p:cNvPr id="81923" name="Notes Placeholder 2"/>
          <p:cNvSpPr>
            <a:spLocks noGrp="1"/>
          </p:cNvSpPr>
          <p:nvPr>
            <p:ph type="body" idx="1"/>
          </p:nvPr>
        </p:nvSpPr>
        <p:spPr bwMode="auto">
          <a:xfrm>
            <a:off x="736600" y="2413000"/>
            <a:ext cx="5754688" cy="6059488"/>
          </a:xfrm>
          <a:noFill/>
        </p:spPr>
        <p:txBody>
          <a:bodyPr wrap="square" numCol="1" anchor="t" anchorCtr="0" compatLnSpc="1">
            <a:prstTxWarp prst="textNoShape">
              <a:avLst/>
            </a:prstTxWarp>
          </a:bodyPr>
          <a:lstStyle/>
          <a:p>
            <a:endParaRPr lang="en-US" sz="2400" b="1" dirty="0" smtClean="0"/>
          </a:p>
        </p:txBody>
      </p:sp>
      <p:sp>
        <p:nvSpPr>
          <p:cNvPr id="4" name="Slide Number Placeholder 3"/>
          <p:cNvSpPr>
            <a:spLocks noGrp="1"/>
          </p:cNvSpPr>
          <p:nvPr>
            <p:ph type="sldNum" sz="quarter" idx="5"/>
          </p:nvPr>
        </p:nvSpPr>
        <p:spPr>
          <a:xfrm>
            <a:off x="3941763" y="8778875"/>
            <a:ext cx="3013075" cy="461963"/>
          </a:xfrm>
        </p:spPr>
        <p:txBody>
          <a:bodyPr/>
          <a:lstStyle/>
          <a:p>
            <a:pPr>
              <a:defRPr/>
            </a:pPr>
            <a:fld id="{F508FDE7-2887-472D-947E-24864D67553E}" type="slidenum">
              <a:rPr lang="en-US" smtClean="0"/>
              <a:pPr>
                <a:defRPr/>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600" b="1"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6F5430-7B31-4EBF-A5FF-50C73A2E7D3F}" type="slidenum">
              <a:rPr lang="en-US" smtClean="0">
                <a:latin typeface="Arial" pitchFamily="34" charset="0"/>
              </a:rPr>
              <a:pPr fontAlgn="base">
                <a:spcBef>
                  <a:spcPct val="0"/>
                </a:spcBef>
                <a:spcAft>
                  <a:spcPct val="0"/>
                </a:spcAft>
              </a:pPr>
              <a:t>2</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smtClean="0"/>
              <a:t>The new health care law establishes a new breed of health care delivery system called the accountable care organization (ACO). There are many different descriptions of ACOs floating around. </a:t>
            </a:r>
          </a:p>
          <a:p>
            <a:endParaRPr lang="en-US" sz="1600" smtClean="0"/>
          </a:p>
          <a:p>
            <a:r>
              <a:rPr lang="en-US" sz="1600" smtClean="0"/>
              <a:t>Loosely defined, a “shared savings ACO” is a collaboration of physicians and health care providers that accepts accountability for the costs and quality of a defined population, such Medicare, Medicaid, or commercial health plan patients.</a:t>
            </a:r>
          </a:p>
          <a:p>
            <a:endParaRPr lang="en-US" sz="1600" smtClean="0"/>
          </a:p>
          <a:p>
            <a:r>
              <a:rPr lang="en-US" sz="1600" smtClean="0"/>
              <a:t> Conceptually, an ACO should be designed to reduce costs while improving quality by weaning physicians and providers from uncoordinated fee-for-service care. New and future payment models for ACOs may pair fee-for-services payments with incentives, such as bundled payments, partial capitation, or some combination of payment models. </a:t>
            </a:r>
          </a:p>
          <a:p>
            <a:endParaRPr lang="en-US" sz="1600" smtClean="0"/>
          </a:p>
        </p:txBody>
      </p:sp>
      <p:sp>
        <p:nvSpPr>
          <p:cNvPr id="4" name="Slide Number Placeholder 3"/>
          <p:cNvSpPr>
            <a:spLocks noGrp="1"/>
          </p:cNvSpPr>
          <p:nvPr>
            <p:ph type="sldNum" sz="quarter" idx="5"/>
          </p:nvPr>
        </p:nvSpPr>
        <p:spPr/>
        <p:txBody>
          <a:bodyPr/>
          <a:lstStyle/>
          <a:p>
            <a:pPr>
              <a:defRPr/>
            </a:pPr>
            <a:fld id="{2E762ED0-95BC-41DC-874D-5E9EE82A5B23}" type="slidenum">
              <a:rPr lang="en-US" smtClean="0"/>
              <a:pPr>
                <a:defRPr/>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smtClean="0"/>
              <a:t>Most ACOs envisioned today share these common elements: </a:t>
            </a:r>
          </a:p>
          <a:p>
            <a:endParaRPr lang="en-US" sz="1600" smtClean="0"/>
          </a:p>
          <a:p>
            <a:r>
              <a:rPr lang="en-US" sz="1600" b="1" smtClean="0"/>
              <a:t>Cost control:</a:t>
            </a:r>
            <a:r>
              <a:rPr lang="en-US" sz="1600" smtClean="0"/>
              <a:t> accountability for the quality and cost per patient participating in the ACO</a:t>
            </a:r>
            <a:r>
              <a:rPr lang="en-US" sz="1600" b="1" smtClean="0"/>
              <a:t>; </a:t>
            </a:r>
            <a:endParaRPr lang="en-US" sz="1600" smtClean="0"/>
          </a:p>
          <a:p>
            <a:r>
              <a:rPr lang="en-US" sz="1600" b="1" smtClean="0"/>
              <a:t>Risk</a:t>
            </a:r>
            <a:r>
              <a:rPr lang="en-US" sz="1600" smtClean="0"/>
              <a:t>: ability to prospectively establish the organization’s budget and resource needs; </a:t>
            </a:r>
          </a:p>
          <a:p>
            <a:r>
              <a:rPr lang="en-US" sz="1600" b="1" smtClean="0"/>
              <a:t>Data collection</a:t>
            </a:r>
            <a:r>
              <a:rPr lang="en-US" sz="1600" smtClean="0"/>
              <a:t>: ability to measure performance and use the results to drive improvement; </a:t>
            </a:r>
          </a:p>
          <a:p>
            <a:r>
              <a:rPr lang="en-US" sz="1600" b="1" smtClean="0"/>
              <a:t>Managed patient care</a:t>
            </a:r>
            <a:r>
              <a:rPr lang="en-US" sz="1600" smtClean="0"/>
              <a:t>: capability to provide or manage patient care across a continuum of settings; and </a:t>
            </a:r>
          </a:p>
          <a:p>
            <a:r>
              <a:rPr lang="en-US" sz="1600" b="1" smtClean="0"/>
              <a:t>New payment models</a:t>
            </a:r>
            <a:r>
              <a:rPr lang="en-US" sz="1600" smtClean="0"/>
              <a:t>: willingness to implement payment incentives that reward health care quality improvement, efficiency, effectiveness, and timeliness. </a:t>
            </a:r>
          </a:p>
          <a:p>
            <a:r>
              <a:rPr lang="en-US" sz="1600" smtClean="0"/>
              <a:t> </a:t>
            </a:r>
          </a:p>
          <a:p>
            <a:r>
              <a:rPr lang="en-US" sz="1600" smtClean="0"/>
              <a:t>Sound familiar? It should. Most of these features were central to the health maintenance organization or delegated provider networks that rose up in Texas in the 1990s. Many went bankrupt as a result of insufficient capitation rates, the unfulfilled promise of additional clinical reporting, and inadequate management tools. </a:t>
            </a:r>
          </a:p>
          <a:p>
            <a:endParaRPr lang="en-US" sz="1600" smtClean="0"/>
          </a:p>
          <a:p>
            <a:endParaRPr lang="en-US" sz="1600" smtClean="0"/>
          </a:p>
        </p:txBody>
      </p:sp>
      <p:sp>
        <p:nvSpPr>
          <p:cNvPr id="4" name="Slide Number Placeholder 3"/>
          <p:cNvSpPr>
            <a:spLocks noGrp="1"/>
          </p:cNvSpPr>
          <p:nvPr>
            <p:ph type="sldNum" sz="quarter" idx="5"/>
          </p:nvPr>
        </p:nvSpPr>
        <p:spPr/>
        <p:txBody>
          <a:bodyPr/>
          <a:lstStyle/>
          <a:p>
            <a:pPr>
              <a:defRPr/>
            </a:pPr>
            <a:fld id="{82D3749E-A4E4-49B5-9F63-1A045B5965C1}" type="slidenum">
              <a:rPr lang="en-US" smtClean="0"/>
              <a:pPr>
                <a:defRPr/>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smtClean="0"/>
              <a:t>Even though the new health law is extremely murky on exactly how the shared savings ACOs work, many hospitals and physicians already are rushing to form collaborations. </a:t>
            </a:r>
            <a:r>
              <a:rPr lang="en-US" sz="1600" b="1" smtClean="0"/>
              <a:t>Be wary and be informed.</a:t>
            </a:r>
            <a:r>
              <a:rPr lang="en-US" sz="1600" smtClean="0"/>
              <a:t> </a:t>
            </a:r>
            <a:r>
              <a:rPr lang="en-US" sz="1600" b="1" smtClean="0"/>
              <a:t>The Texas Medical Association strongly suggests that you take the time to learn about these systems, and understand their differences and what they could mean to your practice and your patients, before you sign any agreements. Even though no one knows precisely how ACOs will work, TMA does know a few facts.</a:t>
            </a:r>
            <a:endParaRPr lang="en-US" sz="1600" smtClean="0"/>
          </a:p>
          <a:p>
            <a:r>
              <a:rPr lang="en-US" sz="1600" smtClean="0"/>
              <a:t> </a:t>
            </a:r>
          </a:p>
          <a:p>
            <a:r>
              <a:rPr lang="en-US" sz="1600" smtClean="0"/>
              <a:t>For starters, the new law is crystal clear on this:</a:t>
            </a:r>
          </a:p>
          <a:p>
            <a:r>
              <a:rPr lang="en-US" sz="1600" smtClean="0"/>
              <a:t> </a:t>
            </a:r>
          </a:p>
          <a:p>
            <a:r>
              <a:rPr lang="en-US" sz="1600" smtClean="0"/>
              <a:t>What can you do if you disagree with the government’s decision about whether your ACO is eligible to share in any savings?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amount of shared savings the government decides to pay you for your patients under an ACO? </a:t>
            </a:r>
            <a:r>
              <a:rPr lang="en-US" sz="1600" b="1" smtClean="0"/>
              <a:t>NOTHING. The law specifically prohibits any administrative or judicial appeals of this decision.  </a:t>
            </a:r>
            <a:endParaRPr lang="en-US" sz="1600" smtClean="0"/>
          </a:p>
          <a:p>
            <a:r>
              <a:rPr lang="en-US" sz="1600" smtClean="0"/>
              <a:t> </a:t>
            </a:r>
          </a:p>
          <a:p>
            <a:r>
              <a:rPr lang="en-US" sz="1600" smtClean="0"/>
              <a:t>What can you do if you disagree with the Medicare patients the government assigns to your care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measurements the government plans to use to determine the quality of care you provide to your patients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quality of care the government decides you are providing to your patients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the government terminates the ACO from participating in the shared savings program? </a:t>
            </a:r>
            <a:r>
              <a:rPr lang="en-US" sz="1600" b="1" smtClean="0"/>
              <a:t>NOTHING. The law specifically prohibits any administrative or judicial appeals of this decision.</a:t>
            </a:r>
            <a:endParaRPr lang="en-US" sz="1600" smtClean="0"/>
          </a:p>
          <a:p>
            <a:r>
              <a:rPr lang="en-US" sz="1600" b="1" smtClean="0"/>
              <a:t> </a:t>
            </a:r>
            <a:endParaRPr lang="en-US" sz="1600" smtClean="0"/>
          </a:p>
          <a:p>
            <a:endParaRPr lang="en-US" sz="1600" smtClean="0"/>
          </a:p>
        </p:txBody>
      </p:sp>
      <p:sp>
        <p:nvSpPr>
          <p:cNvPr id="4" name="Slide Number Placeholder 3"/>
          <p:cNvSpPr>
            <a:spLocks noGrp="1"/>
          </p:cNvSpPr>
          <p:nvPr>
            <p:ph type="sldNum" sz="quarter" idx="5"/>
          </p:nvPr>
        </p:nvSpPr>
        <p:spPr/>
        <p:txBody>
          <a:bodyPr/>
          <a:lstStyle/>
          <a:p>
            <a:pPr>
              <a:defRPr/>
            </a:pPr>
            <a:fld id="{0E51A7B2-CACF-4751-822F-BC5855C3BBF6}" type="slidenum">
              <a:rPr lang="en-US" smtClean="0"/>
              <a:pPr>
                <a:defRPr/>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600" smtClean="0"/>
              <a:t>Even though the new health law is extremely murky on exactly how the shared savings ACOs work, many hospitals and physicians already are rushing to form collaborations. </a:t>
            </a:r>
            <a:r>
              <a:rPr lang="en-US" sz="1600" b="1" smtClean="0"/>
              <a:t>Be wary and be informed.</a:t>
            </a:r>
            <a:r>
              <a:rPr lang="en-US" sz="1600" smtClean="0"/>
              <a:t> </a:t>
            </a:r>
            <a:r>
              <a:rPr lang="en-US" sz="1600" b="1" smtClean="0"/>
              <a:t>The Texas Medical Association strongly suggests that you take the time to learn about these systems, and understand their differences and what they could mean to your practice and your patients, before you sign any agreements. Even though no one knows precisely how ACOs will work, TMA does know a few facts.</a:t>
            </a:r>
            <a:endParaRPr lang="en-US" sz="1600" smtClean="0"/>
          </a:p>
          <a:p>
            <a:r>
              <a:rPr lang="en-US" sz="1600" smtClean="0"/>
              <a:t> </a:t>
            </a:r>
          </a:p>
          <a:p>
            <a:r>
              <a:rPr lang="en-US" sz="1600" smtClean="0"/>
              <a:t>For starters, the new law is crystal clear on this:</a:t>
            </a:r>
          </a:p>
          <a:p>
            <a:r>
              <a:rPr lang="en-US" sz="1600" smtClean="0"/>
              <a:t> </a:t>
            </a:r>
          </a:p>
          <a:p>
            <a:r>
              <a:rPr lang="en-US" sz="1600" smtClean="0"/>
              <a:t>What can you do if you disagree with the government’s decision about whether your ACO is eligible to share in any savings?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amount of shared savings the government decides to pay you for your patients under an ACO? </a:t>
            </a:r>
            <a:r>
              <a:rPr lang="en-US" sz="1600" b="1" smtClean="0"/>
              <a:t>NOTHING. The law specifically prohibits any administrative or judicial appeals of this decision.  </a:t>
            </a:r>
            <a:endParaRPr lang="en-US" sz="1600" smtClean="0"/>
          </a:p>
          <a:p>
            <a:r>
              <a:rPr lang="en-US" sz="1600" smtClean="0"/>
              <a:t> </a:t>
            </a:r>
          </a:p>
          <a:p>
            <a:r>
              <a:rPr lang="en-US" sz="1600" smtClean="0"/>
              <a:t>What can you do if you disagree with the Medicare patients the government assigns to your care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measurements the government plans to use to determine the quality of care you provide to your patients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you disagree with the quality of care the government decides you are providing to your patients under an ACO? </a:t>
            </a:r>
            <a:r>
              <a:rPr lang="en-US" sz="1600" b="1" smtClean="0"/>
              <a:t>NOTHING. The law specifically prohibits any administrative or judicial appeals of this decision.</a:t>
            </a:r>
            <a:endParaRPr lang="en-US" sz="1600" smtClean="0"/>
          </a:p>
          <a:p>
            <a:r>
              <a:rPr lang="en-US" sz="1600" smtClean="0"/>
              <a:t> </a:t>
            </a:r>
          </a:p>
          <a:p>
            <a:r>
              <a:rPr lang="en-US" sz="1600" smtClean="0"/>
              <a:t>What can you do if the government terminates the ACO from participating in the shared savings program? </a:t>
            </a:r>
            <a:r>
              <a:rPr lang="en-US" sz="1600" b="1" smtClean="0"/>
              <a:t>NOTHING. The law specifically prohibits any administrative or judicial appeals of this decision.</a:t>
            </a:r>
            <a:endParaRPr lang="en-US" sz="1600" smtClean="0"/>
          </a:p>
          <a:p>
            <a:r>
              <a:rPr lang="en-US" sz="1600" b="1" smtClean="0"/>
              <a:t> </a:t>
            </a:r>
            <a:endParaRPr lang="en-US" sz="1600" smtClean="0"/>
          </a:p>
          <a:p>
            <a:endParaRPr lang="en-US" sz="1600" smtClean="0"/>
          </a:p>
        </p:txBody>
      </p:sp>
      <p:sp>
        <p:nvSpPr>
          <p:cNvPr id="4" name="Slide Number Placeholder 3"/>
          <p:cNvSpPr>
            <a:spLocks noGrp="1"/>
          </p:cNvSpPr>
          <p:nvPr>
            <p:ph type="sldNum" sz="quarter" idx="5"/>
          </p:nvPr>
        </p:nvSpPr>
        <p:spPr/>
        <p:txBody>
          <a:bodyPr/>
          <a:lstStyle/>
          <a:p>
            <a:pPr>
              <a:defRPr/>
            </a:pPr>
            <a:fld id="{18926F5E-C1AF-455E-8D15-B578C56D8F42}" type="slidenum">
              <a:rPr lang="en-US" smtClean="0"/>
              <a:pPr>
                <a:defRPr/>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889000" y="889000"/>
            <a:ext cx="1905000" cy="1428750"/>
          </a:xfrm>
          <a:noFill/>
          <a:ln>
            <a:solidFill>
              <a:srgbClr val="000000"/>
            </a:solidFill>
            <a:miter lim="800000"/>
            <a:headEnd/>
            <a:tailEnd/>
          </a:ln>
        </p:spPr>
      </p:sp>
      <p:sp>
        <p:nvSpPr>
          <p:cNvPr id="87043" name="Notes Placeholder 2"/>
          <p:cNvSpPr>
            <a:spLocks noGrp="1"/>
          </p:cNvSpPr>
          <p:nvPr>
            <p:ph type="body" idx="1"/>
          </p:nvPr>
        </p:nvSpPr>
        <p:spPr bwMode="auto">
          <a:xfrm>
            <a:off x="736600" y="2413000"/>
            <a:ext cx="5754688" cy="6059488"/>
          </a:xfrm>
          <a:noFill/>
        </p:spPr>
        <p:txBody>
          <a:bodyPr wrap="square" numCol="1" anchor="t" anchorCtr="0" compatLnSpc="1">
            <a:prstTxWarp prst="textNoShape">
              <a:avLst/>
            </a:prstTxWarp>
          </a:bodyPr>
          <a:lstStyle/>
          <a:p>
            <a:r>
              <a:rPr lang="en-US" sz="2400" b="1" dirty="0" smtClean="0"/>
              <a:t>Now, I’d like to introduce </a:t>
            </a:r>
            <a:r>
              <a:rPr lang="en-US" sz="2400" b="1" u="sng" dirty="0" smtClean="0"/>
              <a:t>Michelle</a:t>
            </a:r>
            <a:r>
              <a:rPr lang="en-US" sz="2400" b="1" dirty="0" smtClean="0"/>
              <a:t>, one of TMA’s lobbyist. Michelle</a:t>
            </a:r>
            <a:r>
              <a:rPr lang="en-US" sz="2400" b="1" baseline="0" dirty="0" smtClean="0"/>
              <a:t> </a:t>
            </a:r>
            <a:r>
              <a:rPr lang="en-US" sz="2400" b="1" dirty="0" smtClean="0"/>
              <a:t>will brief us on the prospects for change in Washington.</a:t>
            </a:r>
          </a:p>
        </p:txBody>
      </p:sp>
      <p:sp>
        <p:nvSpPr>
          <p:cNvPr id="4" name="Slide Number Placeholder 3"/>
          <p:cNvSpPr>
            <a:spLocks noGrp="1"/>
          </p:cNvSpPr>
          <p:nvPr>
            <p:ph type="sldNum" sz="quarter" idx="5"/>
          </p:nvPr>
        </p:nvSpPr>
        <p:spPr>
          <a:xfrm>
            <a:off x="3941763" y="8778875"/>
            <a:ext cx="3013075" cy="461963"/>
          </a:xfrm>
        </p:spPr>
        <p:txBody>
          <a:bodyPr/>
          <a:lstStyle/>
          <a:p>
            <a:pPr>
              <a:defRPr/>
            </a:pPr>
            <a:fld id="{88B09B8C-7FF8-4938-8CC8-2CB785F16945}" type="slidenum">
              <a:rPr lang="en-US" smtClean="0"/>
              <a:pPr>
                <a:defRPr/>
              </a:pPr>
              <a:t>40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you know what the most common words are in the 3,000 page new law?</a:t>
            </a:r>
          </a:p>
          <a:p>
            <a:endParaRPr lang="en-US" smtClean="0"/>
          </a:p>
          <a:p>
            <a:r>
              <a:rPr lang="en-US" smtClean="0"/>
              <a:t>You would think it would be “patient” or “Americans” or “people”. </a:t>
            </a:r>
          </a:p>
          <a:p>
            <a:endParaRPr lang="en-US" smtClean="0"/>
          </a:p>
          <a:p>
            <a:r>
              <a:rPr lang="en-US" smtClean="0"/>
              <a:t>The most common word repeated in the new law is “health” which makes sense, but then the next most common word in the bill is “secretary.” That’s because so much of the new law is unknown and won’t be decided until the secretary touches it. Many, many rules and regulations need to be written over the next decade. </a:t>
            </a:r>
          </a:p>
          <a:p>
            <a:endParaRPr lang="en-US" smtClean="0"/>
          </a:p>
          <a:p>
            <a:r>
              <a:rPr lang="en-US" smtClean="0"/>
              <a:t>We had a meeting recently at TMA with physician and hospital leaders. The most common word used by everyone in the room was “confused.” That’s because none of us know exactly what the new health law is, how it will work, until we get through the rules and regulations. </a:t>
            </a:r>
          </a:p>
          <a:p>
            <a:endParaRPr lang="en-US" smtClean="0"/>
          </a:p>
          <a:p>
            <a:r>
              <a:rPr lang="en-US" smtClean="0"/>
              <a:t>There was a lot of discussion about Accountable Care Organizations – again, none of us in the room really knew who these would work – I think of ACOs like a Unicorn – everybody thinks they are magical, beautiful and perfect-- but no one has ever seen one. </a:t>
            </a:r>
          </a:p>
          <a:p>
            <a:endParaRPr lang="en-US" smtClean="0"/>
          </a:p>
          <a:p>
            <a:r>
              <a:rPr lang="en-US" smtClean="0"/>
              <a:t>The word cloud was created by taking the entire text of the new health law and putting it through some sort of word algorithm. When it was all sifted together what came out was what you see here.</a:t>
            </a:r>
          </a:p>
        </p:txBody>
      </p:sp>
      <p:sp>
        <p:nvSpPr>
          <p:cNvPr id="4" name="Slide Number Placeholder 3"/>
          <p:cNvSpPr>
            <a:spLocks noGrp="1"/>
          </p:cNvSpPr>
          <p:nvPr>
            <p:ph type="sldNum" sz="quarter" idx="5"/>
          </p:nvPr>
        </p:nvSpPr>
        <p:spPr/>
        <p:txBody>
          <a:bodyPr/>
          <a:lstStyle/>
          <a:p>
            <a:pPr>
              <a:defRPr/>
            </a:pPr>
            <a:fld id="{67EEBA21-5860-4F88-A2EC-F6912BC12890}" type="slidenum">
              <a:rPr lang="en-US" smtClean="0"/>
              <a:pPr>
                <a:defRPr/>
              </a:pPr>
              <a:t>41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2400" b="1" smtClean="0"/>
          </a:p>
          <a:p>
            <a:r>
              <a:rPr lang="en-US" sz="2400" b="1" smtClean="0"/>
              <a:t>And now I want to kick it back to Dr. Bailey for a quick look at what TMA is doing to make sure that Texans decide what health reform will look like in Texas.</a:t>
            </a:r>
          </a:p>
          <a:p>
            <a:endParaRPr lang="en-US" sz="2400" b="1" smtClean="0"/>
          </a:p>
        </p:txBody>
      </p:sp>
      <p:sp>
        <p:nvSpPr>
          <p:cNvPr id="4" name="Slide Number Placeholder 3"/>
          <p:cNvSpPr>
            <a:spLocks noGrp="1"/>
          </p:cNvSpPr>
          <p:nvPr>
            <p:ph type="sldNum" sz="quarter" idx="5"/>
          </p:nvPr>
        </p:nvSpPr>
        <p:spPr/>
        <p:txBody>
          <a:bodyPr/>
          <a:lstStyle/>
          <a:p>
            <a:pPr>
              <a:defRPr/>
            </a:pPr>
            <a:fld id="{D7529046-539F-4820-BB84-2A6666E600EC}" type="slidenum">
              <a:rPr lang="en-US" smtClean="0"/>
              <a:pPr>
                <a:defRPr/>
              </a:pPr>
              <a:t>42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endParaRPr lang="en-US" sz="1800" dirty="0"/>
          </a:p>
        </p:txBody>
      </p:sp>
      <p:sp>
        <p:nvSpPr>
          <p:cNvPr id="4" name="Slide Number Placeholder 3"/>
          <p:cNvSpPr>
            <a:spLocks noGrp="1"/>
          </p:cNvSpPr>
          <p:nvPr>
            <p:ph type="sldNum" sz="quarter" idx="5"/>
          </p:nvPr>
        </p:nvSpPr>
        <p:spPr/>
        <p:txBody>
          <a:bodyPr/>
          <a:lstStyle/>
          <a:p>
            <a:pPr>
              <a:defRPr/>
            </a:pPr>
            <a:fld id="{853F6781-511F-4CC8-86A1-583649D104F4}" type="slidenum">
              <a:rPr lang="en-US" smtClean="0"/>
              <a:pPr>
                <a:defRPr/>
              </a:pPr>
              <a:t>43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endParaRPr lang="en-US" sz="2000" dirty="0" smtClean="0"/>
          </a:p>
        </p:txBody>
      </p:sp>
      <p:sp>
        <p:nvSpPr>
          <p:cNvPr id="4" name="Slide Number Placeholder 3"/>
          <p:cNvSpPr>
            <a:spLocks noGrp="1"/>
          </p:cNvSpPr>
          <p:nvPr>
            <p:ph type="sldNum" sz="quarter" idx="5"/>
          </p:nvPr>
        </p:nvSpPr>
        <p:spPr/>
        <p:txBody>
          <a:bodyPr/>
          <a:lstStyle/>
          <a:p>
            <a:pPr>
              <a:defRPr/>
            </a:pPr>
            <a:fld id="{2EC37D7D-8ABC-42E4-B307-652B3369F599}" type="slidenum">
              <a:rPr lang="en-US" smtClean="0"/>
              <a:pPr>
                <a:defRPr/>
              </a:pPr>
              <a:t>46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800" b="1" smtClean="0"/>
              <a:t>So, after all of that, I’m sure you have a few questions.</a:t>
            </a:r>
          </a:p>
        </p:txBody>
      </p:sp>
      <p:sp>
        <p:nvSpPr>
          <p:cNvPr id="4" name="Slide Number Placeholder 3"/>
          <p:cNvSpPr>
            <a:spLocks noGrp="1"/>
          </p:cNvSpPr>
          <p:nvPr>
            <p:ph type="sldNum" sz="quarter" idx="5"/>
          </p:nvPr>
        </p:nvSpPr>
        <p:spPr/>
        <p:txBody>
          <a:bodyPr/>
          <a:lstStyle/>
          <a:p>
            <a:pPr>
              <a:defRPr/>
            </a:pPr>
            <a:fld id="{0ACE7B2B-664F-4BC8-8C24-8EB19ED5AA1D}" type="slidenum">
              <a:rPr lang="en-US" smtClean="0"/>
              <a:pPr>
                <a:defRPr/>
              </a:pPr>
              <a:t>47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sz="1800" b="1" dirty="0" smtClean="0"/>
              <a:t> </a:t>
            </a:r>
          </a:p>
          <a:p>
            <a:pPr>
              <a:defRPr/>
            </a:pPr>
            <a:endParaRPr lang="en-US" sz="1800" b="1"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FD81B2D-D5DA-4EE6-B977-E2412D85BF7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a:defRPr/>
            </a:pPr>
            <a:endParaRPr lang="en-US" sz="1800" dirty="0"/>
          </a:p>
        </p:txBody>
      </p:sp>
      <p:sp>
        <p:nvSpPr>
          <p:cNvPr id="4" name="Slide Number Placeholder 3"/>
          <p:cNvSpPr>
            <a:spLocks noGrp="1"/>
          </p:cNvSpPr>
          <p:nvPr>
            <p:ph type="sldNum" sz="quarter" idx="5"/>
          </p:nvPr>
        </p:nvSpPr>
        <p:spPr/>
        <p:txBody>
          <a:bodyPr/>
          <a:lstStyle/>
          <a:p>
            <a:pPr>
              <a:defRPr/>
            </a:pPr>
            <a:fld id="{8EA016D8-5F67-4B17-88A2-86436AEA5CB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b="1" dirty="0" smtClean="0"/>
              <a:t>Now, let spend a few minutes to discuss what’s in the bill and how it affects all of us.  Dr. Teuscher</a:t>
            </a:r>
            <a:r>
              <a:rPr lang="en-US" sz="2000" b="1" baseline="0" dirty="0" smtClean="0"/>
              <a:t> </a:t>
            </a:r>
            <a:r>
              <a:rPr lang="en-US" sz="2000" b="1" dirty="0" smtClean="0"/>
              <a:t>…</a:t>
            </a:r>
            <a:endParaRPr lang="en-US" sz="2000" dirty="0" smtClean="0"/>
          </a:p>
          <a:p>
            <a:endParaRPr lang="en-US" sz="2000" b="1" dirty="0" smtClean="0"/>
          </a:p>
        </p:txBody>
      </p:sp>
      <p:sp>
        <p:nvSpPr>
          <p:cNvPr id="4" name="Slide Number Placeholder 3"/>
          <p:cNvSpPr>
            <a:spLocks noGrp="1"/>
          </p:cNvSpPr>
          <p:nvPr>
            <p:ph type="sldNum" sz="quarter" idx="5"/>
          </p:nvPr>
        </p:nvSpPr>
        <p:spPr/>
        <p:txBody>
          <a:bodyPr/>
          <a:lstStyle/>
          <a:p>
            <a:pPr>
              <a:defRPr/>
            </a:pPr>
            <a:fld id="{B47B5E80-63A7-4380-8BD9-BA06853F423D}"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Do you know what the most common words are in the 3,000 page new law?</a:t>
            </a:r>
          </a:p>
          <a:p>
            <a:endParaRPr lang="en-US" dirty="0" smtClean="0"/>
          </a:p>
          <a:p>
            <a:r>
              <a:rPr lang="en-US" dirty="0" smtClean="0"/>
              <a:t>You would think it would be “patient” or “Americans” or “people”. </a:t>
            </a:r>
          </a:p>
          <a:p>
            <a:endParaRPr lang="en-US" dirty="0" smtClean="0"/>
          </a:p>
          <a:p>
            <a:r>
              <a:rPr lang="en-US" dirty="0" smtClean="0"/>
              <a:t>The most common word repeated in the new law is “health” which makes sense, but then the next most common word in the bill is “secretary.” That’s because so much of the new law is unknown and won’t be decided until the secretary touches it. Many, many rules and regulations need to be written over the next decade. </a:t>
            </a:r>
          </a:p>
          <a:p>
            <a:endParaRPr lang="en-US" dirty="0" smtClean="0"/>
          </a:p>
          <a:p>
            <a:r>
              <a:rPr lang="en-US" dirty="0" smtClean="0"/>
              <a:t>We had a meeting recently at TMA with physician and hospital leaders. The most common word used by everyone in the room was “confused.” That’s because none of us know exactly what the new health law is, how it will work, until we get through the rules and regulations. </a:t>
            </a:r>
          </a:p>
          <a:p>
            <a:endParaRPr lang="en-US" dirty="0" smtClean="0"/>
          </a:p>
          <a:p>
            <a:r>
              <a:rPr lang="en-US" dirty="0" smtClean="0"/>
              <a:t>There was a lot of discussion about Accountable Care Organizations – again, none of us in the room really knew who these would work – I think of ACOs like a Unicorn – everybody thinks they are magical, beautiful and perfect-- but no one has ever seen one. </a:t>
            </a:r>
          </a:p>
          <a:p>
            <a:endParaRPr lang="en-US" dirty="0" smtClean="0"/>
          </a:p>
          <a:p>
            <a:r>
              <a:rPr lang="en-US" dirty="0" smtClean="0"/>
              <a:t>The word cloud was created by taking the entire text of the new health law and putting it through some sort of word algorithm. When it was all sifted together what came out was what you see here.</a:t>
            </a:r>
          </a:p>
        </p:txBody>
      </p:sp>
      <p:sp>
        <p:nvSpPr>
          <p:cNvPr id="4" name="Slide Number Placeholder 3"/>
          <p:cNvSpPr>
            <a:spLocks noGrp="1"/>
          </p:cNvSpPr>
          <p:nvPr>
            <p:ph type="sldNum" sz="quarter" idx="5"/>
          </p:nvPr>
        </p:nvSpPr>
        <p:spPr/>
        <p:txBody>
          <a:bodyPr/>
          <a:lstStyle/>
          <a:p>
            <a:pPr>
              <a:defRPr/>
            </a:pPr>
            <a:fld id="{67EEBA21-5860-4F88-A2EC-F6912BC12890}"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800" b="1" smtClean="0"/>
          </a:p>
        </p:txBody>
      </p:sp>
      <p:sp>
        <p:nvSpPr>
          <p:cNvPr id="4" name="Slide Number Placeholder 3"/>
          <p:cNvSpPr>
            <a:spLocks noGrp="1"/>
          </p:cNvSpPr>
          <p:nvPr>
            <p:ph type="sldNum" sz="quarter" idx="5"/>
          </p:nvPr>
        </p:nvSpPr>
        <p:spPr/>
        <p:txBody>
          <a:bodyPr/>
          <a:lstStyle/>
          <a:p>
            <a:pPr>
              <a:defRPr/>
            </a:pPr>
            <a:fld id="{A92AD5D9-58C1-4B1D-AE1F-6075B581178F}"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800" b="1" smtClean="0"/>
          </a:p>
        </p:txBody>
      </p:sp>
      <p:sp>
        <p:nvSpPr>
          <p:cNvPr id="4" name="Slide Number Placeholder 3"/>
          <p:cNvSpPr>
            <a:spLocks noGrp="1"/>
          </p:cNvSpPr>
          <p:nvPr>
            <p:ph type="sldNum" sz="quarter" idx="5"/>
          </p:nvPr>
        </p:nvSpPr>
        <p:spPr/>
        <p:txBody>
          <a:bodyPr/>
          <a:lstStyle/>
          <a:p>
            <a:pPr>
              <a:defRPr/>
            </a:pPr>
            <a:fld id="{415703A5-7149-4925-A5B2-720016C4D846}"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800" b="1" smtClean="0"/>
          </a:p>
        </p:txBody>
      </p:sp>
      <p:sp>
        <p:nvSpPr>
          <p:cNvPr id="4" name="Slide Number Placeholder 3"/>
          <p:cNvSpPr>
            <a:spLocks noGrp="1"/>
          </p:cNvSpPr>
          <p:nvPr>
            <p:ph type="sldNum" sz="quarter" idx="5"/>
          </p:nvPr>
        </p:nvSpPr>
        <p:spPr/>
        <p:txBody>
          <a:bodyPr/>
          <a:lstStyle/>
          <a:p>
            <a:pPr>
              <a:defRPr/>
            </a:pPr>
            <a:fld id="{FB1C17C0-7CFD-4F20-9751-CCCC82B8CE85}"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pic>
        <p:nvPicPr>
          <p:cNvPr id="5" name="Picture 3" descr="TMAwTAG_207BLK.jpg"/>
          <p:cNvPicPr>
            <a:picLocks noChangeAspect="1"/>
          </p:cNvPicPr>
          <p:nvPr userDrawn="1"/>
        </p:nvPicPr>
        <p:blipFill>
          <a:blip r:embed="rId2" cstate="print"/>
          <a:srcRect/>
          <a:stretch>
            <a:fillRect/>
          </a:stretch>
        </p:blipFill>
        <p:spPr bwMode="auto">
          <a:xfrm>
            <a:off x="228600" y="5630863"/>
            <a:ext cx="1524000" cy="922337"/>
          </a:xfrm>
          <a:prstGeom prst="rect">
            <a:avLst/>
          </a:prstGeom>
          <a:noFill/>
          <a:ln w="9525">
            <a:noFill/>
            <a:miter lim="800000"/>
            <a:headEnd/>
            <a:tailEnd/>
          </a:ln>
        </p:spPr>
      </p:pic>
      <p:sp>
        <p:nvSpPr>
          <p:cNvPr id="6" name="Rectangle 5"/>
          <p:cNvSpPr/>
          <p:nvPr userDrawn="1"/>
        </p:nvSpPr>
        <p:spPr>
          <a:xfrm>
            <a:off x="2057400" y="2362200"/>
            <a:ext cx="70866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0" y="2362200"/>
            <a:ext cx="19050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ext Placeholder 26"/>
          <p:cNvSpPr>
            <a:spLocks noGrp="1"/>
          </p:cNvSpPr>
          <p:nvPr>
            <p:ph type="body" sz="quarter" idx="14"/>
          </p:nvPr>
        </p:nvSpPr>
        <p:spPr>
          <a:xfrm>
            <a:off x="2133600" y="152400"/>
            <a:ext cx="6858000" cy="2057400"/>
          </a:xfrm>
          <a:prstGeom prst="rect">
            <a:avLst/>
          </a:prstGeom>
        </p:spPr>
        <p:txBody>
          <a:bodyPr anchor="b" anchorCtr="0"/>
          <a:lstStyle>
            <a:lvl1pPr>
              <a:buNone/>
              <a:defRPr sz="4000" kern="0" baseline="0">
                <a:solidFill>
                  <a:schemeClr val="tx1"/>
                </a:solidFill>
                <a:latin typeface="Arial" pitchFamily="34" charset="0"/>
                <a:cs typeface="Arial" pitchFamily="34" charset="0"/>
              </a:defRPr>
            </a:lvl1pPr>
            <a:lvl2pPr>
              <a:defRPr sz="4400"/>
            </a:lvl2pPr>
            <a:lvl3pPr>
              <a:defRPr sz="4400"/>
            </a:lvl3pPr>
            <a:lvl4pPr>
              <a:defRPr sz="4400"/>
            </a:lvl4pPr>
            <a:lvl5pPr>
              <a:defRPr sz="4400"/>
            </a:lvl5pPr>
          </a:lstStyle>
          <a:p>
            <a:pPr lvl="0"/>
            <a:r>
              <a:rPr lang="en-US" smtClean="0"/>
              <a:t>Click to edit Master text styles</a:t>
            </a:r>
          </a:p>
        </p:txBody>
      </p:sp>
      <p:sp>
        <p:nvSpPr>
          <p:cNvPr id="14" name="Text Placeholder 29"/>
          <p:cNvSpPr>
            <a:spLocks noGrp="1"/>
          </p:cNvSpPr>
          <p:nvPr>
            <p:ph type="body" sz="quarter" idx="15"/>
          </p:nvPr>
        </p:nvSpPr>
        <p:spPr>
          <a:xfrm>
            <a:off x="2133600" y="2514600"/>
            <a:ext cx="6858000" cy="609600"/>
          </a:xfrm>
          <a:prstGeom prst="rect">
            <a:avLst/>
          </a:prstGeom>
        </p:spPr>
        <p:txBody>
          <a:bodyPr anchor="ctr" anchorCtr="0"/>
          <a:lstStyle>
            <a:lvl1pPr>
              <a:buNone/>
              <a:defRPr lang="en-US" sz="3200" kern="0"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
        <p:nvSpPr>
          <p:cNvPr id="15" name="Text Placeholder 10"/>
          <p:cNvSpPr>
            <a:spLocks noGrp="1"/>
          </p:cNvSpPr>
          <p:nvPr>
            <p:ph type="body" sz="quarter" idx="16"/>
          </p:nvPr>
        </p:nvSpPr>
        <p:spPr>
          <a:xfrm>
            <a:off x="2133600" y="3429000"/>
            <a:ext cx="6858000" cy="3124200"/>
          </a:xfrm>
          <a:prstGeom prst="rect">
            <a:avLst/>
          </a:prstGeom>
        </p:spPr>
        <p:txBody>
          <a:bodyPr/>
          <a:lstStyle>
            <a:lvl1pPr>
              <a:buNone/>
              <a:defRPr kern="0" baseline="0">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a:prstGeom prst="rect">
            <a:avLst/>
          </a:prstGeom>
        </p:spPr>
        <p:txBody>
          <a:bodyPr anchor="b"/>
          <a:lstStyle>
            <a:lvl1pPr>
              <a:defRPr/>
            </a:lvl1pPr>
          </a:lstStyle>
          <a:p>
            <a:r>
              <a:rPr lang="en-US" smtClean="0"/>
              <a:t>Click to edit Master title style</a:t>
            </a:r>
            <a:endParaRPr lang="en-US"/>
          </a:p>
        </p:txBody>
      </p:sp>
      <p:sp>
        <p:nvSpPr>
          <p:cNvPr id="58371" name="Rectangle 3"/>
          <p:cNvSpPr>
            <a:spLocks noGrp="1" noChangeArrowheads="1"/>
          </p:cNvSpPr>
          <p:nvPr>
            <p:ph type="subTitle" idx="1"/>
          </p:nvPr>
        </p:nvSpPr>
        <p:spPr>
          <a:xfrm>
            <a:off x="3733800" y="4038600"/>
            <a:ext cx="5176838" cy="1066800"/>
          </a:xfrm>
          <a:prstGeom prst="rect">
            <a:avLst/>
          </a:prstGeom>
        </p:spPr>
        <p:txBody>
          <a:bodyPr/>
          <a:lstStyle>
            <a:lvl1pPr marL="0" indent="0" algn="ctr">
              <a:buFontTx/>
              <a:buNone/>
              <a:defRPr>
                <a:solidFill>
                  <a:srgbClr val="000000"/>
                </a:solidFill>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228600" y="6248400"/>
            <a:ext cx="1905000" cy="457200"/>
          </a:xfrm>
          <a:prstGeom prst="rect">
            <a:avLst/>
          </a:prstGeom>
        </p:spPr>
        <p:txBody>
          <a:bodyPr/>
          <a:lstStyle>
            <a:lvl1pPr>
              <a:defRPr sz="8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a:prstGeom prst="rect">
            <a:avLst/>
          </a:prstGeom>
        </p:spPr>
        <p:txBody>
          <a:bodyPr/>
          <a:lstStyle>
            <a:lvl1pPr>
              <a:defRPr sz="800">
                <a:latin typeface="Arial" charset="0"/>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p:spPr>
        <p:txBody>
          <a:bodyPr/>
          <a:lstStyle>
            <a:lvl1pPr>
              <a:defRPr sz="800">
                <a:latin typeface="Arial" charset="0"/>
              </a:defRPr>
            </a:lvl1pPr>
          </a:lstStyle>
          <a:p>
            <a:pPr>
              <a:defRPr/>
            </a:pPr>
            <a:fld id="{194D012F-890B-48A6-A141-8CC020EBE9A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048000" y="6248400"/>
            <a:ext cx="1295400" cy="45720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4495800" y="6248400"/>
            <a:ext cx="2895600" cy="45720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7543800" y="6248400"/>
            <a:ext cx="1295400" cy="457200"/>
          </a:xfrm>
          <a:prstGeom prst="rect">
            <a:avLst/>
          </a:prstGeom>
        </p:spPr>
        <p:txBody>
          <a:bodyPr/>
          <a:lstStyle>
            <a:lvl1pPr>
              <a:defRPr>
                <a:latin typeface="Arial" charset="0"/>
              </a:defRPr>
            </a:lvl1pPr>
          </a:lstStyle>
          <a:p>
            <a:pPr>
              <a:defRPr/>
            </a:pPr>
            <a:fld id="{0F614C3C-8A11-4A48-84D9-5441756E9A3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066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905000" y="1447800"/>
            <a:ext cx="69342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048000" y="6248400"/>
            <a:ext cx="1295400" cy="45720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4495800" y="6248400"/>
            <a:ext cx="2895600" cy="45720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7543800" y="6248400"/>
            <a:ext cx="1295400" cy="457200"/>
          </a:xfrm>
          <a:prstGeom prst="rect">
            <a:avLst/>
          </a:prstGeom>
        </p:spPr>
        <p:txBody>
          <a:bodyPr/>
          <a:lstStyle>
            <a:lvl1pPr>
              <a:defRPr>
                <a:latin typeface="Arial" charset="0"/>
              </a:defRPr>
            </a:lvl1pPr>
          </a:lstStyle>
          <a:p>
            <a:pPr>
              <a:defRPr/>
            </a:pPr>
            <a:fld id="{BFCC9FC0-B1A4-480F-9A48-E6CBD09B366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42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048000" y="6248400"/>
            <a:ext cx="1295400" cy="457200"/>
          </a:xfrm>
          <a:prstGeom prst="rect">
            <a:avLst/>
          </a:prstGeom>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a:xfrm>
            <a:off x="4495800" y="6248400"/>
            <a:ext cx="2895600" cy="457200"/>
          </a:xfrm>
          <a:prstGeom prst="rect">
            <a:avLst/>
          </a:prstGeom>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a:xfrm>
            <a:off x="7543800" y="6248400"/>
            <a:ext cx="1295400" cy="457200"/>
          </a:xfrm>
          <a:prstGeom prst="rect">
            <a:avLst/>
          </a:prstGeom>
        </p:spPr>
        <p:txBody>
          <a:bodyPr/>
          <a:lstStyle>
            <a:lvl1pPr>
              <a:defRPr>
                <a:latin typeface="Arial" charset="0"/>
              </a:defRPr>
            </a:lvl1pPr>
          </a:lstStyle>
          <a:p>
            <a:pPr>
              <a:defRPr/>
            </a:pPr>
            <a:fld id="{83D7272F-FF89-4203-B43B-1C50B8E6C51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_Picture">
    <p:spTree>
      <p:nvGrpSpPr>
        <p:cNvPr id="1" name=""/>
        <p:cNvGrpSpPr/>
        <p:nvPr/>
      </p:nvGrpSpPr>
      <p:grpSpPr>
        <a:xfrm>
          <a:off x="0" y="0"/>
          <a:ext cx="0" cy="0"/>
          <a:chOff x="0" y="0"/>
          <a:chExt cx="0" cy="0"/>
        </a:xfrm>
      </p:grpSpPr>
      <p:sp>
        <p:nvSpPr>
          <p:cNvPr id="5" name="Rectangle 4"/>
          <p:cNvSpPr/>
          <p:nvPr userDrawn="1"/>
        </p:nvSpPr>
        <p:spPr>
          <a:xfrm>
            <a:off x="-9525" y="4267200"/>
            <a:ext cx="9153525" cy="2590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9525" y="5788025"/>
            <a:ext cx="3405188" cy="1084263"/>
          </a:xfrm>
          <a:prstGeom prst="line">
            <a:avLst/>
          </a:prstGeom>
          <a:noFill/>
          <a:ln w="12065" cap="flat" cmpd="sng" algn="ctr">
            <a:no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7" name="Picture 3"/>
          <p:cNvPicPr>
            <a:picLocks noChangeAspect="1" noChangeArrowheads="1"/>
          </p:cNvPicPr>
          <p:nvPr userDrawn="1"/>
        </p:nvPicPr>
        <p:blipFill>
          <a:blip r:embed="rId2" cstate="print"/>
          <a:srcRect/>
          <a:stretch>
            <a:fillRect/>
          </a:stretch>
        </p:blipFill>
        <p:spPr bwMode="auto">
          <a:xfrm>
            <a:off x="-136525" y="5105400"/>
            <a:ext cx="5632450" cy="1852613"/>
          </a:xfrm>
          <a:prstGeom prst="rect">
            <a:avLst/>
          </a:prstGeom>
          <a:noFill/>
          <a:ln w="9525">
            <a:noFill/>
            <a:miter lim="800000"/>
            <a:headEnd/>
            <a:tailEnd/>
          </a:ln>
        </p:spPr>
      </p:pic>
      <p:pic>
        <p:nvPicPr>
          <p:cNvPr id="8" name="Picture 8" descr="TMAwTAG_207BLK.jpg"/>
          <p:cNvPicPr>
            <a:picLocks noChangeAspect="1"/>
          </p:cNvPicPr>
          <p:nvPr userDrawn="1"/>
        </p:nvPicPr>
        <p:blipFill>
          <a:blip r:embed="rId3" cstate="print"/>
          <a:srcRect/>
          <a:stretch>
            <a:fillRect/>
          </a:stretch>
        </p:blipFill>
        <p:spPr bwMode="auto">
          <a:xfrm>
            <a:off x="7391400" y="5630863"/>
            <a:ext cx="1524000" cy="922337"/>
          </a:xfrm>
          <a:prstGeom prst="rect">
            <a:avLst/>
          </a:prstGeom>
          <a:noFill/>
          <a:ln w="9525">
            <a:noFill/>
            <a:miter lim="800000"/>
            <a:headEnd/>
            <a:tailEnd/>
          </a:ln>
        </p:spPr>
      </p:pic>
      <p:sp>
        <p:nvSpPr>
          <p:cNvPr id="15" name="Picture Placeholder 14"/>
          <p:cNvSpPr>
            <a:spLocks noGrp="1"/>
          </p:cNvSpPr>
          <p:nvPr>
            <p:ph type="pic" sz="quarter" idx="10"/>
          </p:nvPr>
        </p:nvSpPr>
        <p:spPr>
          <a:xfrm>
            <a:off x="-9525" y="0"/>
            <a:ext cx="9153525" cy="4267200"/>
          </a:xfrm>
          <a:prstGeom prst="rect">
            <a:avLst/>
          </a:prstGeom>
        </p:spPr>
        <p:txBody>
          <a:bodyPr/>
          <a:lstStyle/>
          <a:p>
            <a:pPr lvl="0"/>
            <a:r>
              <a:rPr lang="en-US" noProof="0" dirty="0" smtClean="0"/>
              <a:t>Click icon to add picture</a:t>
            </a:r>
            <a:endParaRPr lang="en-US" noProof="0" dirty="0"/>
          </a:p>
        </p:txBody>
      </p:sp>
      <p:sp>
        <p:nvSpPr>
          <p:cNvPr id="18" name="Text Placeholder 17"/>
          <p:cNvSpPr>
            <a:spLocks noGrp="1"/>
          </p:cNvSpPr>
          <p:nvPr>
            <p:ph type="body" sz="quarter" idx="11"/>
          </p:nvPr>
        </p:nvSpPr>
        <p:spPr>
          <a:xfrm>
            <a:off x="228600" y="4419600"/>
            <a:ext cx="8915400" cy="727075"/>
          </a:xfrm>
          <a:prstGeom prst="rect">
            <a:avLst/>
          </a:prstGeom>
        </p:spPr>
        <p:txBody>
          <a:bodyPr lIns="45720" anchor="ctr" anchorCtr="0"/>
          <a:lstStyle>
            <a:lvl1pPr>
              <a:buNone/>
              <a:defRPr sz="4400" b="1" kern="0" baseline="0">
                <a:effectLst/>
                <a:latin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228600" y="5181600"/>
            <a:ext cx="6553200" cy="492125"/>
          </a:xfrm>
          <a:prstGeom prst="rect">
            <a:avLst/>
          </a:prstGeom>
          <a:noFill/>
        </p:spPr>
        <p:txBody>
          <a:bodyPr anchor="ctr" anchorCtr="0"/>
          <a:lstStyle>
            <a:lvl1pPr>
              <a:buNone/>
              <a:defRPr kern="0" baseline="0">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Title_1">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0" y="1295399"/>
            <a:ext cx="8229600" cy="4572001"/>
          </a:xfrm>
          <a:prstGeom prst="rect">
            <a:avLst/>
          </a:prstGeom>
        </p:spPr>
        <p:txBody>
          <a:bodyPr/>
          <a:lstStyle>
            <a:lvl1pPr eaLnBrk="1" latinLnBrk="0" hangingPunct="1">
              <a:spcBef>
                <a:spcPts val="1200"/>
              </a:spcBef>
              <a:spcAft>
                <a:spcPts val="600"/>
              </a:spcAft>
              <a:buClr>
                <a:schemeClr val="accent4"/>
              </a:buClr>
              <a:buFont typeface="Arial" pitchFamily="34" charset="0"/>
              <a:buChar char="•"/>
              <a:defRPr sz="2800" kern="0" baseline="0">
                <a:latin typeface="Times New Roman" pitchFamily="18" charset="0"/>
              </a:defRPr>
            </a:lvl1pPr>
            <a:lvl2pPr>
              <a:spcAft>
                <a:spcPts val="600"/>
              </a:spcAft>
              <a:buClr>
                <a:schemeClr val="accent1"/>
              </a:buClr>
              <a:defRPr sz="2400" kern="0">
                <a:latin typeface="Times New Roman" pitchFamily="18" charset="0"/>
              </a:defRPr>
            </a:lvl2pPr>
            <a:lvl3pPr>
              <a:spcAft>
                <a:spcPts val="600"/>
              </a:spcAft>
              <a:buClr>
                <a:schemeClr val="accent4"/>
              </a:buClr>
              <a:defRPr sz="2000" kern="0">
                <a:latin typeface="Times New Roman" pitchFamily="18" charset="0"/>
              </a:defRPr>
            </a:lvl3pPr>
            <a:lvl4pPr>
              <a:spcAft>
                <a:spcPts val="600"/>
              </a:spcAft>
              <a:buClr>
                <a:schemeClr val="accent2"/>
              </a:buClr>
              <a:defRPr sz="1800" kern="0">
                <a:latin typeface="Times New Roman" pitchFamily="18"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6"/>
          <p:cNvSpPr>
            <a:spLocks noGrp="1"/>
          </p:cNvSpPr>
          <p:nvPr>
            <p:ph type="title"/>
          </p:nvPr>
        </p:nvSpPr>
        <p:spPr>
          <a:xfrm>
            <a:off x="457200" y="274638"/>
            <a:ext cx="8229600" cy="792162"/>
          </a:xfrm>
          <a:prstGeom prst="rect">
            <a:avLst/>
          </a:prstGeom>
        </p:spPr>
        <p:txBody>
          <a:bodyPr rtlCol="0" anchor="ctr" anchorCtr="0"/>
          <a:lstStyle>
            <a:lvl1pPr>
              <a:defRPr sz="4000" b="0" kern="0" baseline="0">
                <a:solidFill>
                  <a:schemeClr val="tx1"/>
                </a:solidFill>
                <a:effectLst/>
                <a:latin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ent_Larg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228600" y="304800"/>
            <a:ext cx="8686800" cy="5486400"/>
          </a:xfrm>
          <a:prstGeom prst="rect">
            <a:avLst/>
          </a:prstGeom>
        </p:spPr>
        <p:txBody>
          <a:bodyPr/>
          <a:lstStyle>
            <a:lvl1pPr eaLnBrk="1" latinLnBrk="0" hangingPunct="1">
              <a:spcAft>
                <a:spcPts val="600"/>
              </a:spcAft>
              <a:buClr>
                <a:schemeClr val="accent4"/>
              </a:buClr>
              <a:buFont typeface="Arial" pitchFamily="34" charset="0"/>
              <a:buChar char="•"/>
              <a:defRPr sz="2800" kern="0" baseline="0">
                <a:latin typeface="Times New Roman" pitchFamily="18" charset="0"/>
              </a:defRPr>
            </a:lvl1pPr>
            <a:lvl2pPr eaLnBrk="1" latinLnBrk="0" hangingPunct="1">
              <a:spcAft>
                <a:spcPts val="600"/>
              </a:spcAft>
              <a:buClr>
                <a:schemeClr val="accent1"/>
              </a:buClr>
              <a:defRPr sz="2400" kern="0" baseline="0">
                <a:latin typeface="Times New Roman" pitchFamily="18" charset="0"/>
              </a:defRPr>
            </a:lvl2pPr>
            <a:lvl3pPr eaLnBrk="1" latinLnBrk="0" hangingPunct="1">
              <a:spcAft>
                <a:spcPts val="600"/>
              </a:spcAft>
              <a:buClr>
                <a:schemeClr val="tx2"/>
              </a:buClr>
              <a:defRPr kern="0" baseline="0">
                <a:latin typeface="Times New Roman" pitchFamily="18" charset="0"/>
              </a:defRPr>
            </a:lvl3pPr>
            <a:lvl4pPr eaLnBrk="1" latinLnBrk="0" hangingPunct="1">
              <a:spcAft>
                <a:spcPts val="600"/>
              </a:spcAft>
              <a:buClr>
                <a:schemeClr val="accent2"/>
              </a:buClr>
              <a:defRPr kern="0" baseline="0">
                <a:latin typeface="Times New Roman" pitchFamily="18"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5" name="Rectangle 4"/>
          <p:cNvSpPr/>
          <p:nvPr userDrawn="1"/>
        </p:nvSpPr>
        <p:spPr>
          <a:xfrm>
            <a:off x="0" y="4597400"/>
            <a:ext cx="1905000" cy="7302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2057400" y="4597400"/>
            <a:ext cx="7086600" cy="730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3" descr="TMAwTAG_207BLK.jpg"/>
          <p:cNvPicPr>
            <a:picLocks noChangeAspect="1"/>
          </p:cNvPicPr>
          <p:nvPr userDrawn="1"/>
        </p:nvPicPr>
        <p:blipFill>
          <a:blip r:embed="rId2" cstate="print"/>
          <a:srcRect/>
          <a:stretch>
            <a:fillRect/>
          </a:stretch>
        </p:blipFill>
        <p:spPr bwMode="auto">
          <a:xfrm>
            <a:off x="7391400" y="5630863"/>
            <a:ext cx="1524000" cy="922337"/>
          </a:xfrm>
          <a:prstGeom prst="rect">
            <a:avLst/>
          </a:prstGeom>
          <a:noFill/>
          <a:ln w="9525">
            <a:noFill/>
            <a:miter lim="800000"/>
            <a:headEnd/>
            <a:tailEnd/>
          </a:ln>
        </p:spPr>
      </p:pic>
      <p:sp>
        <p:nvSpPr>
          <p:cNvPr id="20" name="Picture Placeholder 19"/>
          <p:cNvSpPr>
            <a:spLocks noGrp="1"/>
          </p:cNvSpPr>
          <p:nvPr>
            <p:ph type="pic" sz="quarter" idx="10"/>
          </p:nvPr>
        </p:nvSpPr>
        <p:spPr>
          <a:xfrm>
            <a:off x="0" y="0"/>
            <a:ext cx="9144000" cy="4590288"/>
          </a:xfrm>
          <a:prstGeom prst="rect">
            <a:avLst/>
          </a:prstGeom>
        </p:spPr>
        <p:txBody>
          <a:bodyPr/>
          <a:lstStyle/>
          <a:p>
            <a:pPr lvl="0"/>
            <a:r>
              <a:rPr lang="en-US" noProof="0" dirty="0" smtClean="0"/>
              <a:t>Click icon to add picture</a:t>
            </a:r>
            <a:endParaRPr lang="en-US" noProof="0" dirty="0"/>
          </a:p>
        </p:txBody>
      </p:sp>
      <p:sp>
        <p:nvSpPr>
          <p:cNvPr id="27" name="Text Placeholder 26"/>
          <p:cNvSpPr>
            <a:spLocks noGrp="1"/>
          </p:cNvSpPr>
          <p:nvPr>
            <p:ph type="body" sz="quarter" idx="14"/>
          </p:nvPr>
        </p:nvSpPr>
        <p:spPr>
          <a:xfrm>
            <a:off x="2133600" y="4584192"/>
            <a:ext cx="6858000" cy="749808"/>
          </a:xfrm>
          <a:prstGeom prst="rect">
            <a:avLst/>
          </a:prstGeom>
        </p:spPr>
        <p:txBody>
          <a:bodyPr anchor="ctr" anchorCtr="0"/>
          <a:lstStyle>
            <a:lvl1pPr>
              <a:buNone/>
              <a:defRPr sz="4000" kern="0" baseline="0">
                <a:solidFill>
                  <a:schemeClr val="bg1"/>
                </a:solidFill>
                <a:latin typeface="Arial" pitchFamily="34" charset="0"/>
              </a:defRPr>
            </a:lvl1pPr>
            <a:lvl2pPr>
              <a:defRPr sz="4400"/>
            </a:lvl2pPr>
            <a:lvl3pPr>
              <a:defRPr sz="4400"/>
            </a:lvl3pPr>
            <a:lvl4pPr>
              <a:defRPr sz="4400"/>
            </a:lvl4pPr>
            <a:lvl5pPr>
              <a:defRPr sz="4400"/>
            </a:lvl5pPr>
          </a:lstStyle>
          <a:p>
            <a:pPr lvl="0"/>
            <a:r>
              <a:rPr lang="en-US" smtClean="0"/>
              <a:t>Click to edit Master text styles</a:t>
            </a:r>
          </a:p>
        </p:txBody>
      </p:sp>
      <p:sp>
        <p:nvSpPr>
          <p:cNvPr id="30" name="Text Placeholder 29"/>
          <p:cNvSpPr>
            <a:spLocks noGrp="1"/>
          </p:cNvSpPr>
          <p:nvPr>
            <p:ph type="body" sz="quarter" idx="15"/>
          </p:nvPr>
        </p:nvSpPr>
        <p:spPr>
          <a:xfrm>
            <a:off x="2133600" y="5410200"/>
            <a:ext cx="5105400" cy="457200"/>
          </a:xfrm>
          <a:prstGeom prst="rect">
            <a:avLst/>
          </a:prstGeom>
        </p:spPr>
        <p:txBody>
          <a:bodyPr anchor="ctr" anchorCtr="0"/>
          <a:lstStyle>
            <a:lvl1pPr>
              <a:buNone/>
              <a:defRPr lang="en-US" sz="2800" kern="0" baseline="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_1">
    <p:spTree>
      <p:nvGrpSpPr>
        <p:cNvPr id="1" name=""/>
        <p:cNvGrpSpPr/>
        <p:nvPr/>
      </p:nvGrpSpPr>
      <p:grpSpPr>
        <a:xfrm>
          <a:off x="0" y="0"/>
          <a:ext cx="0" cy="0"/>
          <a:chOff x="0" y="0"/>
          <a:chExt cx="0" cy="0"/>
        </a:xfrm>
      </p:grpSpPr>
      <p:sp>
        <p:nvSpPr>
          <p:cNvPr id="3" name="Rectangle 2"/>
          <p:cNvSpPr/>
          <p:nvPr userDrawn="1"/>
        </p:nvSpPr>
        <p:spPr>
          <a:xfrm>
            <a:off x="0" y="2895600"/>
            <a:ext cx="19050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2057400" y="2895600"/>
            <a:ext cx="70866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29"/>
          <p:cNvSpPr>
            <a:spLocks noGrp="1"/>
          </p:cNvSpPr>
          <p:nvPr>
            <p:ph type="body" sz="quarter" idx="15"/>
          </p:nvPr>
        </p:nvSpPr>
        <p:spPr>
          <a:xfrm>
            <a:off x="2057400" y="2971800"/>
            <a:ext cx="7010400" cy="685800"/>
          </a:xfrm>
          <a:prstGeom prst="rect">
            <a:avLst/>
          </a:prstGeom>
        </p:spPr>
        <p:txBody>
          <a:bodyPr anchor="ctr" anchorCtr="0"/>
          <a:lstStyle>
            <a:lvl1pPr>
              <a:buNone/>
              <a:defRPr lang="en-US" sz="4000" kern="0" baseline="0" dirty="0" smtClean="0">
                <a:solidFill>
                  <a:schemeClr val="bg1"/>
                </a:solidFill>
                <a:latin typeface="Arial" pitchFamily="34" charset="0"/>
                <a:ea typeface="+mn-ea"/>
                <a:cs typeface="Arial" pitchFamily="34" charset="0"/>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_2">
    <p:spTree>
      <p:nvGrpSpPr>
        <p:cNvPr id="1" name=""/>
        <p:cNvGrpSpPr/>
        <p:nvPr/>
      </p:nvGrpSpPr>
      <p:grpSpPr>
        <a:xfrm>
          <a:off x="0" y="0"/>
          <a:ext cx="0" cy="0"/>
          <a:chOff x="0" y="0"/>
          <a:chExt cx="0" cy="0"/>
        </a:xfrm>
      </p:grpSpPr>
      <p:sp>
        <p:nvSpPr>
          <p:cNvPr id="4" name="Rectangle 3"/>
          <p:cNvSpPr/>
          <p:nvPr userDrawn="1"/>
        </p:nvSpPr>
        <p:spPr>
          <a:xfrm>
            <a:off x="0" y="381000"/>
            <a:ext cx="1524000" cy="7318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1676400" y="381000"/>
            <a:ext cx="7467600" cy="73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10"/>
          <p:cNvSpPr>
            <a:spLocks noGrp="1"/>
          </p:cNvSpPr>
          <p:nvPr>
            <p:ph type="body" sz="quarter" idx="10"/>
          </p:nvPr>
        </p:nvSpPr>
        <p:spPr>
          <a:xfrm>
            <a:off x="1676400" y="1371600"/>
            <a:ext cx="7010400" cy="5029200"/>
          </a:xfrm>
          <a:prstGeom prst="rect">
            <a:avLst/>
          </a:prstGeom>
        </p:spPr>
        <p:txBody>
          <a:bodyPr/>
          <a:lstStyle>
            <a:lvl1pPr>
              <a:spcBef>
                <a:spcPts val="1600"/>
              </a:spcBef>
              <a:spcAft>
                <a:spcPts val="600"/>
              </a:spcAft>
              <a:buClr>
                <a:schemeClr val="accent4"/>
              </a:buClr>
              <a:buFont typeface="Wingdings" pitchFamily="2" charset="2"/>
              <a:buChar char="§"/>
              <a:defRPr sz="3000" kern="0">
                <a:latin typeface="Times New Roman" pitchFamily="18" charset="0"/>
                <a:cs typeface="Times New Roman" pitchFamily="18" charset="0"/>
              </a:defRPr>
            </a:lvl1pPr>
            <a:lvl2pPr>
              <a:spcAft>
                <a:spcPts val="600"/>
              </a:spcAft>
              <a:buClr>
                <a:schemeClr val="accent1"/>
              </a:buClr>
              <a:buFont typeface="Wingdings" pitchFamily="2" charset="2"/>
              <a:buChar char="§"/>
              <a:defRPr sz="2600" kern="0">
                <a:latin typeface="Times New Roman" pitchFamily="18" charset="0"/>
                <a:cs typeface="Times New Roman" pitchFamily="18" charset="0"/>
              </a:defRPr>
            </a:lvl2pPr>
            <a:lvl3pPr>
              <a:spcAft>
                <a:spcPts val="600"/>
              </a:spcAft>
              <a:buClr>
                <a:schemeClr val="tx2"/>
              </a:buClr>
              <a:buFont typeface="Wingdings" pitchFamily="2" charset="2"/>
              <a:buChar char="§"/>
              <a:defRPr sz="2400" kern="0" baseline="0">
                <a:latin typeface="Times New Roman" pitchFamily="18" charset="0"/>
                <a:cs typeface="Times New Roman" pitchFamily="18" charset="0"/>
              </a:defRPr>
            </a:lvl3pPr>
            <a:lvl4pPr>
              <a:spcAft>
                <a:spcPts val="600"/>
              </a:spcAft>
              <a:buClr>
                <a:schemeClr val="accent2"/>
              </a:buClr>
              <a:buFont typeface="Wingdings" pitchFamily="2" charset="2"/>
              <a:buChar char="§"/>
              <a:defRPr sz="1800" kern="0">
                <a:latin typeface="Times New Roman" pitchFamily="18" charset="0"/>
                <a:cs typeface="Times New Roman" pitchFamily="18" charset="0"/>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4"/>
          <p:cNvSpPr>
            <a:spLocks noGrp="1"/>
          </p:cNvSpPr>
          <p:nvPr>
            <p:ph type="body" sz="quarter" idx="12"/>
          </p:nvPr>
        </p:nvSpPr>
        <p:spPr>
          <a:xfrm>
            <a:off x="1676400" y="381000"/>
            <a:ext cx="7467600" cy="731520"/>
          </a:xfrm>
          <a:prstGeom prst="rect">
            <a:avLst/>
          </a:prstGeom>
          <a:solidFill>
            <a:schemeClr val="accent3">
              <a:lumMod val="75000"/>
            </a:schemeClr>
          </a:solidFill>
          <a:ln>
            <a:noFill/>
          </a:ln>
        </p:spPr>
        <p:txBody>
          <a:bodyPr anchor="ctr" anchorCtr="0">
            <a:normAutofit/>
          </a:bodyPr>
          <a:lstStyle>
            <a:lvl1pPr>
              <a:buNone/>
              <a:defRPr sz="4000" kern="0" baseline="0">
                <a:solidFill>
                  <a:schemeClr val="bg1"/>
                </a:solidFill>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 text only">
    <p:spTree>
      <p:nvGrpSpPr>
        <p:cNvPr id="1" name=""/>
        <p:cNvGrpSpPr/>
        <p:nvPr/>
      </p:nvGrpSpPr>
      <p:grpSpPr>
        <a:xfrm>
          <a:off x="0" y="0"/>
          <a:ext cx="0" cy="0"/>
          <a:chOff x="0" y="0"/>
          <a:chExt cx="0" cy="0"/>
        </a:xfrm>
      </p:grpSpPr>
      <p:sp>
        <p:nvSpPr>
          <p:cNvPr id="4" name="Rectangle 3"/>
          <p:cNvSpPr/>
          <p:nvPr userDrawn="1"/>
        </p:nvSpPr>
        <p:spPr>
          <a:xfrm>
            <a:off x="0" y="1112838"/>
            <a:ext cx="457200" cy="1825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609600" y="1112838"/>
            <a:ext cx="8534400" cy="1825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Placeholder 9"/>
          <p:cNvSpPr>
            <a:spLocks noGrp="1"/>
          </p:cNvSpPr>
          <p:nvPr>
            <p:ph type="body" sz="quarter" idx="10"/>
          </p:nvPr>
        </p:nvSpPr>
        <p:spPr>
          <a:xfrm>
            <a:off x="609600" y="304800"/>
            <a:ext cx="8458200" cy="762000"/>
          </a:xfrm>
          <a:prstGeom prst="rect">
            <a:avLst/>
          </a:prstGeom>
        </p:spPr>
        <p:txBody>
          <a:bodyPr anchor="ctr" anchorCtr="0">
            <a:normAutofit/>
          </a:bodyPr>
          <a:lstStyle>
            <a:lvl1pPr>
              <a:buNone/>
              <a:defRPr lang="en-US" sz="4000" kern="0" baseline="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
        <p:nvSpPr>
          <p:cNvPr id="11" name="Text Placeholder 10"/>
          <p:cNvSpPr>
            <a:spLocks noGrp="1"/>
          </p:cNvSpPr>
          <p:nvPr>
            <p:ph type="body" sz="quarter" idx="11"/>
          </p:nvPr>
        </p:nvSpPr>
        <p:spPr>
          <a:xfrm>
            <a:off x="609600" y="1524000"/>
            <a:ext cx="8229600" cy="4876800"/>
          </a:xfrm>
          <a:prstGeom prst="rect">
            <a:avLst/>
          </a:prstGeom>
        </p:spPr>
        <p:txBody>
          <a:bodyPr/>
          <a:lstStyle>
            <a:lvl1pPr>
              <a:spcBef>
                <a:spcPts val="1600"/>
              </a:spcBef>
              <a:spcAft>
                <a:spcPts val="600"/>
              </a:spcAft>
              <a:buClr>
                <a:schemeClr val="accent4"/>
              </a:buClr>
              <a:buFont typeface="Wingdings" pitchFamily="2" charset="2"/>
              <a:buChar char="§"/>
              <a:defRPr lang="en-US" sz="3000" kern="0" dirty="0" smtClean="0">
                <a:solidFill>
                  <a:schemeClr val="tx1"/>
                </a:solidFill>
                <a:latin typeface="Times New Roman" pitchFamily="18" charset="0"/>
                <a:ea typeface="+mn-ea"/>
                <a:cs typeface="+mn-cs"/>
              </a:defRPr>
            </a:lvl1pPr>
            <a:lvl2pPr>
              <a:spcAft>
                <a:spcPts val="600"/>
              </a:spcAft>
              <a:buClr>
                <a:schemeClr val="accent1"/>
              </a:buClr>
              <a:buFont typeface="Wingdings" pitchFamily="2" charset="2"/>
              <a:buChar char="§"/>
              <a:defRPr sz="2600" kern="0">
                <a:latin typeface="Times New Roman" pitchFamily="18" charset="0"/>
              </a:defRPr>
            </a:lvl2pPr>
            <a:lvl3pPr>
              <a:spcAft>
                <a:spcPts val="600"/>
              </a:spcAft>
              <a:buClr>
                <a:schemeClr val="tx2"/>
              </a:buClr>
              <a:buFont typeface="Wingdings" pitchFamily="2" charset="2"/>
              <a:buChar char="§"/>
              <a:defRPr lang="en-US" sz="2400" kern="0" baseline="0" dirty="0" smtClean="0">
                <a:solidFill>
                  <a:schemeClr val="tx1"/>
                </a:solidFill>
                <a:latin typeface="Times New Roman" pitchFamily="18" charset="0"/>
                <a:ea typeface="+mn-ea"/>
                <a:cs typeface="+mn-cs"/>
              </a:defRPr>
            </a:lvl3pPr>
            <a:lvl4pPr>
              <a:spcAft>
                <a:spcPts val="600"/>
              </a:spcAft>
              <a:buClr>
                <a:schemeClr val="accent2"/>
              </a:buClr>
              <a:buFont typeface="Wingdings" pitchFamily="2" charset="2"/>
              <a:buChar char="§"/>
              <a:defRPr lang="en-US" sz="1800" kern="0" dirty="0" smtClean="0">
                <a:solidFill>
                  <a:schemeClr val="tx1"/>
                </a:solidFill>
                <a:latin typeface="Times New Roman" pitchFamily="18" charset="0"/>
                <a:ea typeface="+mn-ea"/>
                <a:cs typeface="+mn-cs"/>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 sidebar">
    <p:spTree>
      <p:nvGrpSpPr>
        <p:cNvPr id="1" name=""/>
        <p:cNvGrpSpPr/>
        <p:nvPr/>
      </p:nvGrpSpPr>
      <p:grpSpPr>
        <a:xfrm>
          <a:off x="0" y="0"/>
          <a:ext cx="0" cy="0"/>
          <a:chOff x="0" y="0"/>
          <a:chExt cx="0" cy="0"/>
        </a:xfrm>
      </p:grpSpPr>
      <p:sp>
        <p:nvSpPr>
          <p:cNvPr id="5" name="Rectangle 4"/>
          <p:cNvSpPr/>
          <p:nvPr userDrawn="1"/>
        </p:nvSpPr>
        <p:spPr>
          <a:xfrm>
            <a:off x="0" y="1112838"/>
            <a:ext cx="457200" cy="1825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609600" y="1112838"/>
            <a:ext cx="8534400" cy="1825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 Placeholder 9"/>
          <p:cNvSpPr>
            <a:spLocks noGrp="1"/>
          </p:cNvSpPr>
          <p:nvPr>
            <p:ph type="body" sz="quarter" idx="10"/>
          </p:nvPr>
        </p:nvSpPr>
        <p:spPr>
          <a:xfrm>
            <a:off x="609600" y="304800"/>
            <a:ext cx="8458200" cy="762000"/>
          </a:xfrm>
          <a:prstGeom prst="rect">
            <a:avLst/>
          </a:prstGeom>
        </p:spPr>
        <p:txBody>
          <a:bodyPr anchor="ctr" anchorCtr="0">
            <a:normAutofit/>
          </a:bodyPr>
          <a:lstStyle>
            <a:lvl1pPr>
              <a:buNone/>
              <a:defRPr lang="en-US" sz="4000" kern="0" baseline="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
        <p:nvSpPr>
          <p:cNvPr id="14" name="Text Placeholder 13"/>
          <p:cNvSpPr>
            <a:spLocks noGrp="1"/>
          </p:cNvSpPr>
          <p:nvPr>
            <p:ph type="body" sz="quarter" idx="11"/>
          </p:nvPr>
        </p:nvSpPr>
        <p:spPr>
          <a:xfrm>
            <a:off x="609600" y="1524000"/>
            <a:ext cx="1447800" cy="5029200"/>
          </a:xfrm>
          <a:prstGeom prst="rect">
            <a:avLst/>
          </a:prstGeom>
          <a:solidFill>
            <a:schemeClr val="accent3">
              <a:lumMod val="75000"/>
            </a:schemeClr>
          </a:solidFill>
          <a:ln>
            <a:noFill/>
          </a:ln>
        </p:spPr>
        <p:txBody>
          <a:bodyPr tIns="91440">
            <a:normAutofit/>
          </a:bodyPr>
          <a:lstStyle>
            <a:lvl1pPr marL="0" indent="0">
              <a:buNone/>
              <a:defRPr sz="2400" kern="0" baseline="0">
                <a:solidFill>
                  <a:schemeClr val="bg1"/>
                </a:solidFill>
                <a:latin typeface="Times New Roman" pitchFamily="18" charset="0"/>
              </a:defRPr>
            </a:lvl1pPr>
          </a:lstStyle>
          <a:p>
            <a:pPr lvl="0"/>
            <a:r>
              <a:rPr lang="en-US" smtClean="0"/>
              <a:t>Click to edit Master text styles</a:t>
            </a:r>
          </a:p>
        </p:txBody>
      </p:sp>
      <p:sp>
        <p:nvSpPr>
          <p:cNvPr id="16" name="Content Placeholder 15"/>
          <p:cNvSpPr>
            <a:spLocks noGrp="1"/>
          </p:cNvSpPr>
          <p:nvPr>
            <p:ph sz="quarter" idx="12"/>
          </p:nvPr>
        </p:nvSpPr>
        <p:spPr>
          <a:xfrm>
            <a:off x="2209800" y="1524000"/>
            <a:ext cx="6781800" cy="5029200"/>
          </a:xfrm>
          <a:prstGeom prst="rect">
            <a:avLst/>
          </a:prstGeom>
        </p:spPr>
        <p:txBody>
          <a:bodyPr/>
          <a:lstStyle>
            <a:lvl1pPr>
              <a:spcBef>
                <a:spcPts val="1600"/>
              </a:spcBef>
              <a:spcAft>
                <a:spcPts val="600"/>
              </a:spcAft>
              <a:buClr>
                <a:schemeClr val="accent4"/>
              </a:buClr>
              <a:buFont typeface="Wingdings" pitchFamily="2" charset="2"/>
              <a:buChar char="§"/>
              <a:defRPr lang="en-US" sz="3000" kern="1200" dirty="0" smtClean="0">
                <a:solidFill>
                  <a:schemeClr val="tx1"/>
                </a:solidFill>
                <a:latin typeface="Times New Roman" pitchFamily="18" charset="0"/>
                <a:ea typeface="+mn-ea"/>
                <a:cs typeface="+mn-cs"/>
              </a:defRPr>
            </a:lvl1pPr>
            <a:lvl2pPr>
              <a:spcAft>
                <a:spcPts val="600"/>
              </a:spcAft>
              <a:buClr>
                <a:schemeClr val="accent1"/>
              </a:buClr>
              <a:buFont typeface="Wingdings" pitchFamily="2" charset="2"/>
              <a:buChar char="§"/>
              <a:defRPr lang="en-US" sz="2600" kern="1200" baseline="0" dirty="0" smtClean="0">
                <a:solidFill>
                  <a:schemeClr val="tx1"/>
                </a:solidFill>
                <a:latin typeface="Times New Roman" pitchFamily="18" charset="0"/>
                <a:ea typeface="+mn-ea"/>
                <a:cs typeface="+mn-cs"/>
              </a:defRPr>
            </a:lvl2pPr>
            <a:lvl3pPr>
              <a:spcAft>
                <a:spcPts val="600"/>
              </a:spcAft>
              <a:buClr>
                <a:schemeClr val="tx2"/>
              </a:buClr>
              <a:buFont typeface="Wingdings" pitchFamily="2" charset="2"/>
              <a:buChar char="§"/>
              <a:defRPr lang="en-US" sz="2400" kern="1200" baseline="0" dirty="0" smtClean="0">
                <a:solidFill>
                  <a:schemeClr val="tx1"/>
                </a:solidFill>
                <a:latin typeface="Times New Roman" pitchFamily="18" charset="0"/>
                <a:ea typeface="+mn-ea"/>
                <a:cs typeface="+mn-cs"/>
              </a:defRPr>
            </a:lvl3pPr>
            <a:lvl4pPr>
              <a:spcAft>
                <a:spcPts val="600"/>
              </a:spcAft>
              <a:buClr>
                <a:schemeClr val="accent2"/>
              </a:buClr>
              <a:buFont typeface="Wingdings" pitchFamily="2" charset="2"/>
              <a:buChar char="§"/>
              <a:defRPr lang="en-US" sz="1800" kern="1200" baseline="0" dirty="0" smtClean="0">
                <a:solidFill>
                  <a:schemeClr val="tx1"/>
                </a:solidFill>
                <a:latin typeface="Times New Roman" pitchFamily="18" charset="0"/>
                <a:ea typeface="+mn-ea"/>
                <a:cs typeface="+mn-cs"/>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Comparison">
    <p:spTree>
      <p:nvGrpSpPr>
        <p:cNvPr id="1" name=""/>
        <p:cNvGrpSpPr/>
        <p:nvPr/>
      </p:nvGrpSpPr>
      <p:grpSpPr>
        <a:xfrm>
          <a:off x="0" y="0"/>
          <a:ext cx="0" cy="0"/>
          <a:chOff x="0" y="0"/>
          <a:chExt cx="0" cy="0"/>
        </a:xfrm>
      </p:grpSpPr>
      <p:sp>
        <p:nvSpPr>
          <p:cNvPr id="8" name="Rectangle 7"/>
          <p:cNvSpPr/>
          <p:nvPr userDrawn="1"/>
        </p:nvSpPr>
        <p:spPr>
          <a:xfrm>
            <a:off x="0" y="1112838"/>
            <a:ext cx="457200" cy="1825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userDrawn="1"/>
        </p:nvSpPr>
        <p:spPr>
          <a:xfrm>
            <a:off x="609600" y="1112838"/>
            <a:ext cx="8534400" cy="1825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 Placeholder 9"/>
          <p:cNvSpPr>
            <a:spLocks noGrp="1"/>
          </p:cNvSpPr>
          <p:nvPr>
            <p:ph type="body" sz="quarter" idx="10"/>
          </p:nvPr>
        </p:nvSpPr>
        <p:spPr>
          <a:xfrm>
            <a:off x="609600" y="304800"/>
            <a:ext cx="8458200" cy="762000"/>
          </a:xfrm>
          <a:prstGeom prst="rect">
            <a:avLst/>
          </a:prstGeom>
        </p:spPr>
        <p:txBody>
          <a:bodyPr anchor="ctr" anchorCtr="0">
            <a:normAutofit/>
          </a:bodyPr>
          <a:lstStyle>
            <a:lvl1pPr>
              <a:buNone/>
              <a:defRPr lang="en-US" sz="4000" kern="0" baseline="0" dirty="0" smtClean="0">
                <a:solidFill>
                  <a:schemeClr val="tx1"/>
                </a:solidFill>
                <a:latin typeface="Arial" pitchFamily="34" charset="0"/>
                <a:ea typeface="+mn-ea"/>
                <a:cs typeface="Arial" pitchFamily="34" charset="0"/>
              </a:defRPr>
            </a:lvl1pPr>
          </a:lstStyle>
          <a:p>
            <a:pPr lvl="0"/>
            <a:r>
              <a:rPr lang="en-US" smtClean="0"/>
              <a:t>Click to edit Master text styles</a:t>
            </a:r>
          </a:p>
        </p:txBody>
      </p:sp>
      <p:sp>
        <p:nvSpPr>
          <p:cNvPr id="7" name="Text Placeholder 6"/>
          <p:cNvSpPr>
            <a:spLocks noGrp="1"/>
          </p:cNvSpPr>
          <p:nvPr>
            <p:ph type="body" sz="quarter" idx="11"/>
          </p:nvPr>
        </p:nvSpPr>
        <p:spPr>
          <a:xfrm>
            <a:off x="609600" y="1447800"/>
            <a:ext cx="3977640" cy="457200"/>
          </a:xfrm>
          <a:prstGeom prst="rect">
            <a:avLst/>
          </a:prstGeom>
          <a:solidFill>
            <a:schemeClr val="accent3">
              <a:lumMod val="75000"/>
            </a:schemeClr>
          </a:solidFill>
          <a:ln>
            <a:noFill/>
          </a:ln>
        </p:spPr>
        <p:style>
          <a:lnRef idx="1">
            <a:schemeClr val="accent4"/>
          </a:lnRef>
          <a:fillRef idx="3">
            <a:schemeClr val="accent4"/>
          </a:fillRef>
          <a:effectRef idx="2">
            <a:schemeClr val="accent4"/>
          </a:effectRef>
          <a:fontRef idx="none"/>
        </p:style>
        <p:txBody>
          <a:bodyPr/>
          <a:lstStyle>
            <a:lvl1pPr algn="ctr">
              <a:buNone/>
              <a:defRPr sz="2400" kern="0" baseline="0">
                <a:solidFill>
                  <a:schemeClr val="bg1"/>
                </a:solidFill>
                <a:latin typeface="Arial" pitchFamily="34" charset="0"/>
                <a:cs typeface="Arial" pitchFamily="34" charset="0"/>
              </a:defRPr>
            </a:lvl1pPr>
            <a:lvl2pPr>
              <a:buNone/>
              <a:defRPr/>
            </a:lvl2pPr>
          </a:lstStyle>
          <a:p>
            <a:pPr lvl="0"/>
            <a:r>
              <a:rPr lang="en-US" smtClean="0"/>
              <a:t>Click to edit Master text styles</a:t>
            </a:r>
          </a:p>
        </p:txBody>
      </p:sp>
      <p:sp>
        <p:nvSpPr>
          <p:cNvPr id="9" name="Content Placeholder 8"/>
          <p:cNvSpPr>
            <a:spLocks noGrp="1"/>
          </p:cNvSpPr>
          <p:nvPr>
            <p:ph sz="quarter" idx="12"/>
          </p:nvPr>
        </p:nvSpPr>
        <p:spPr>
          <a:xfrm>
            <a:off x="609600" y="2057400"/>
            <a:ext cx="3977640" cy="4495800"/>
          </a:xfrm>
          <a:prstGeom prst="rect">
            <a:avLst/>
          </a:prstGeom>
        </p:spPr>
        <p:txBody>
          <a:bodyPr/>
          <a:lstStyle>
            <a:lvl1pPr>
              <a:spcBef>
                <a:spcPts val="1600"/>
              </a:spcBef>
              <a:spcAft>
                <a:spcPts val="600"/>
              </a:spcAft>
              <a:buClr>
                <a:schemeClr val="accent4"/>
              </a:buClr>
              <a:buFont typeface="Wingdings" pitchFamily="2" charset="2"/>
              <a:buChar char="§"/>
              <a:defRPr sz="3000" kern="0" baseline="0">
                <a:latin typeface="Times New Roman" pitchFamily="18" charset="0"/>
                <a:cs typeface="Times New Roman" pitchFamily="18" charset="0"/>
              </a:defRPr>
            </a:lvl1pPr>
            <a:lvl2pPr>
              <a:spcAft>
                <a:spcPts val="600"/>
              </a:spcAft>
              <a:buClr>
                <a:schemeClr val="accent1"/>
              </a:buClr>
              <a:buFont typeface="Wingdings" pitchFamily="2" charset="2"/>
              <a:buChar char="§"/>
              <a:defRPr sz="2600" kern="0" baseline="0">
                <a:latin typeface="Times New Roman" pitchFamily="18" charset="0"/>
                <a:cs typeface="Times New Roman" pitchFamily="18" charset="0"/>
              </a:defRPr>
            </a:lvl2pPr>
            <a:lvl3pPr>
              <a:spcAft>
                <a:spcPts val="600"/>
              </a:spcAft>
              <a:buClr>
                <a:schemeClr val="tx2"/>
              </a:buClr>
              <a:buFont typeface="Wingdings" pitchFamily="2" charset="2"/>
              <a:buChar char="§"/>
              <a:defRPr kern="0" baseline="0">
                <a:latin typeface="Times New Roman" pitchFamily="18" charset="0"/>
                <a:cs typeface="Times New Roman" pitchFamily="18" charset="0"/>
              </a:defRPr>
            </a:lvl3pPr>
            <a:lvl4pPr>
              <a:spcAft>
                <a:spcPts val="600"/>
              </a:spcAft>
              <a:buClr>
                <a:schemeClr val="accent2"/>
              </a:buClr>
              <a:buFont typeface="Wingdings" pitchFamily="2" charset="2"/>
              <a:buChar char="§"/>
              <a:defRPr sz="1800" kern="0" baseline="0">
                <a:latin typeface="Times New Roman" pitchFamily="18" charset="0"/>
                <a:cs typeface="Times New Roman" pitchFamily="18" charset="0"/>
              </a:defRPr>
            </a:lvl4pPr>
            <a:lvl5pPr>
              <a:defRPr>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6"/>
          <p:cNvSpPr>
            <a:spLocks noGrp="1"/>
          </p:cNvSpPr>
          <p:nvPr>
            <p:ph type="body" sz="quarter" idx="13"/>
          </p:nvPr>
        </p:nvSpPr>
        <p:spPr>
          <a:xfrm>
            <a:off x="4861560" y="1447800"/>
            <a:ext cx="3977640" cy="457200"/>
          </a:xfrm>
          <a:prstGeom prst="rect">
            <a:avLst/>
          </a:prstGeom>
          <a:solidFill>
            <a:schemeClr val="accent3">
              <a:lumMod val="75000"/>
            </a:schemeClr>
          </a:solidFill>
          <a:ln>
            <a:noFill/>
          </a:ln>
        </p:spPr>
        <p:style>
          <a:lnRef idx="1">
            <a:schemeClr val="accent4"/>
          </a:lnRef>
          <a:fillRef idx="3">
            <a:schemeClr val="accent4"/>
          </a:fillRef>
          <a:effectRef idx="2">
            <a:schemeClr val="accent4"/>
          </a:effectRef>
          <a:fontRef idx="none"/>
        </p:style>
        <p:txBody>
          <a:bodyPr/>
          <a:lstStyle>
            <a:lvl1pPr algn="ctr">
              <a:buNone/>
              <a:defRPr lang="en-US" sz="2400" kern="0" baseline="0" dirty="0" smtClean="0">
                <a:solidFill>
                  <a:schemeClr val="bg1"/>
                </a:solidFill>
                <a:latin typeface="Arial" pitchFamily="34" charset="0"/>
                <a:ea typeface="+mn-ea"/>
                <a:cs typeface="Arial" pitchFamily="34" charset="0"/>
              </a:defRPr>
            </a:lvl1pPr>
            <a:lvl2pPr>
              <a:buNone/>
              <a:defRPr/>
            </a:lvl2pPr>
          </a:lstStyle>
          <a:p>
            <a:pPr lvl="0"/>
            <a:r>
              <a:rPr lang="en-US" smtClean="0"/>
              <a:t>Click to edit Master text styles</a:t>
            </a:r>
          </a:p>
        </p:txBody>
      </p:sp>
      <p:sp>
        <p:nvSpPr>
          <p:cNvPr id="11" name="Content Placeholder 8"/>
          <p:cNvSpPr>
            <a:spLocks noGrp="1"/>
          </p:cNvSpPr>
          <p:nvPr>
            <p:ph sz="quarter" idx="14"/>
          </p:nvPr>
        </p:nvSpPr>
        <p:spPr>
          <a:xfrm>
            <a:off x="4861560" y="2057400"/>
            <a:ext cx="3977640" cy="4495800"/>
          </a:xfrm>
          <a:prstGeom prst="rect">
            <a:avLst/>
          </a:prstGeom>
        </p:spPr>
        <p:txBody>
          <a:bodyPr/>
          <a:lstStyle>
            <a:lvl1pPr>
              <a:spcBef>
                <a:spcPts val="1600"/>
              </a:spcBef>
              <a:spcAft>
                <a:spcPts val="600"/>
              </a:spcAft>
              <a:buClr>
                <a:schemeClr val="accent4"/>
              </a:buClr>
              <a:buFont typeface="Wingdings" pitchFamily="2" charset="2"/>
              <a:buChar char="§"/>
              <a:defRPr sz="3000" kern="0" baseline="0">
                <a:latin typeface="Times New Roman" pitchFamily="18" charset="0"/>
              </a:defRPr>
            </a:lvl1pPr>
            <a:lvl2pPr>
              <a:spcAft>
                <a:spcPts val="600"/>
              </a:spcAft>
              <a:buClr>
                <a:schemeClr val="accent1"/>
              </a:buClr>
              <a:buFont typeface="Wingdings" pitchFamily="2" charset="2"/>
              <a:buChar char="§"/>
              <a:defRPr sz="2600" kern="0" baseline="0">
                <a:latin typeface="Times New Roman" pitchFamily="18" charset="0"/>
              </a:defRPr>
            </a:lvl2pPr>
            <a:lvl3pPr>
              <a:spcAft>
                <a:spcPts val="600"/>
              </a:spcAft>
              <a:buClr>
                <a:schemeClr val="tx2"/>
              </a:buClr>
              <a:buFont typeface="Wingdings" pitchFamily="2" charset="2"/>
              <a:buChar char="§"/>
              <a:defRPr kern="0" baseline="0">
                <a:latin typeface="Times New Roman" pitchFamily="18" charset="0"/>
              </a:defRPr>
            </a:lvl3pPr>
            <a:lvl4pPr>
              <a:spcAft>
                <a:spcPts val="600"/>
              </a:spcAft>
              <a:buClr>
                <a:schemeClr val="accent2"/>
              </a:buClr>
              <a:buFont typeface="Wingdings" pitchFamily="2" charset="2"/>
              <a:buChar char="§"/>
              <a:defRPr sz="1800" kern="0" baseline="0">
                <a:latin typeface="Times New Roman" pitchFamily="18" charset="0"/>
              </a:defRPr>
            </a:lvl4pPr>
            <a:lvl5pPr>
              <a:defRPr>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 name="Rectangle 2"/>
          <p:cNvSpPr/>
          <p:nvPr userDrawn="1"/>
        </p:nvSpPr>
        <p:spPr>
          <a:xfrm>
            <a:off x="0" y="228600"/>
            <a:ext cx="457200" cy="18256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609600" y="228600"/>
            <a:ext cx="8534400" cy="1825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tent Placeholder 6"/>
          <p:cNvSpPr>
            <a:spLocks noGrp="1"/>
          </p:cNvSpPr>
          <p:nvPr>
            <p:ph sz="quarter" idx="10"/>
          </p:nvPr>
        </p:nvSpPr>
        <p:spPr>
          <a:xfrm>
            <a:off x="152400" y="609600"/>
            <a:ext cx="8839200" cy="5715000"/>
          </a:xfrm>
          <a:prstGeom prst="rect">
            <a:avLst/>
          </a:prstGeom>
        </p:spPr>
        <p:txBody>
          <a:bodyPr/>
          <a:lstStyle>
            <a:lvl1pPr>
              <a:spcBef>
                <a:spcPts val="1600"/>
              </a:spcBef>
              <a:spcAft>
                <a:spcPts val="1200"/>
              </a:spcAft>
              <a:buClr>
                <a:schemeClr val="accent4"/>
              </a:buClr>
              <a:buFont typeface="Wingdings" pitchFamily="2" charset="2"/>
              <a:buChar char="§"/>
              <a:defRPr sz="3000" kern="0" baseline="0">
                <a:latin typeface="Times New Roman" pitchFamily="18" charset="0"/>
              </a:defRPr>
            </a:lvl1pPr>
            <a:lvl2pPr>
              <a:spcAft>
                <a:spcPts val="1200"/>
              </a:spcAft>
              <a:buClr>
                <a:schemeClr val="accent1"/>
              </a:buClr>
              <a:buFont typeface="Wingdings" pitchFamily="2" charset="2"/>
              <a:buChar char="§"/>
              <a:defRPr sz="2600" kern="0" baseline="0">
                <a:latin typeface="Times New Roman" pitchFamily="18" charset="0"/>
              </a:defRPr>
            </a:lvl2pPr>
            <a:lvl3pPr>
              <a:spcAft>
                <a:spcPts val="1200"/>
              </a:spcAft>
              <a:buClr>
                <a:schemeClr val="tx2"/>
              </a:buClr>
              <a:buFont typeface="Wingdings" pitchFamily="2" charset="2"/>
              <a:buChar char="§"/>
              <a:defRPr kern="0" baseline="0">
                <a:latin typeface="Times New Roman" pitchFamily="18" charset="0"/>
              </a:defRPr>
            </a:lvl3pPr>
            <a:lvl4pPr>
              <a:spcAft>
                <a:spcPts val="1200"/>
              </a:spcAft>
              <a:buClr>
                <a:schemeClr val="accent2"/>
              </a:buClr>
              <a:buFont typeface="Wingdings" pitchFamily="2" charset="2"/>
              <a:buChar char="§"/>
              <a:defRPr kern="0" baseline="0">
                <a:latin typeface="Times New Roman" pitchFamily="18" charset="0"/>
              </a:defRPr>
            </a:lvl4pPr>
            <a:lvl5pPr>
              <a:defRPr>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Rectangle 4"/>
          <p:cNvSpPr/>
          <p:nvPr userDrawn="1"/>
        </p:nvSpPr>
        <p:spPr>
          <a:xfrm>
            <a:off x="0" y="4597400"/>
            <a:ext cx="1905000" cy="7302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2057400" y="4597400"/>
            <a:ext cx="7086600" cy="7302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3" descr="TMAwTAG_207BLK.jpg"/>
          <p:cNvPicPr>
            <a:picLocks noChangeAspect="1"/>
          </p:cNvPicPr>
          <p:nvPr userDrawn="1"/>
        </p:nvPicPr>
        <p:blipFill>
          <a:blip r:embed="rId2" cstate="print"/>
          <a:srcRect/>
          <a:stretch>
            <a:fillRect/>
          </a:stretch>
        </p:blipFill>
        <p:spPr bwMode="auto">
          <a:xfrm>
            <a:off x="7391400" y="5630863"/>
            <a:ext cx="1524000" cy="922337"/>
          </a:xfrm>
          <a:prstGeom prst="rect">
            <a:avLst/>
          </a:prstGeom>
          <a:noFill/>
          <a:ln w="9525">
            <a:noFill/>
            <a:miter lim="800000"/>
            <a:headEnd/>
            <a:tailEnd/>
          </a:ln>
        </p:spPr>
      </p:pic>
      <p:sp>
        <p:nvSpPr>
          <p:cNvPr id="9" name="Picture Placeholder 19"/>
          <p:cNvSpPr>
            <a:spLocks noGrp="1"/>
          </p:cNvSpPr>
          <p:nvPr>
            <p:ph type="pic" sz="quarter" idx="10"/>
          </p:nvPr>
        </p:nvSpPr>
        <p:spPr>
          <a:xfrm>
            <a:off x="0" y="0"/>
            <a:ext cx="9144000" cy="4590288"/>
          </a:xfrm>
          <a:prstGeom prst="rect">
            <a:avLst/>
          </a:prstGeom>
        </p:spPr>
        <p:txBody>
          <a:bodyPr/>
          <a:lstStyle/>
          <a:p>
            <a:pPr lvl="0"/>
            <a:r>
              <a:rPr lang="en-US" noProof="0" dirty="0" smtClean="0"/>
              <a:t>Click icon to add picture</a:t>
            </a:r>
            <a:endParaRPr lang="en-US" noProof="0" dirty="0"/>
          </a:p>
        </p:txBody>
      </p:sp>
      <p:sp>
        <p:nvSpPr>
          <p:cNvPr id="11" name="Text Placeholder 22"/>
          <p:cNvSpPr>
            <a:spLocks noGrp="1"/>
          </p:cNvSpPr>
          <p:nvPr>
            <p:ph type="body" sz="quarter" idx="13"/>
          </p:nvPr>
        </p:nvSpPr>
        <p:spPr>
          <a:xfrm>
            <a:off x="2057400" y="5334000"/>
            <a:ext cx="5257800" cy="609600"/>
          </a:xfrm>
          <a:prstGeom prst="rect">
            <a:avLst/>
          </a:prstGeom>
        </p:spPr>
        <p:txBody>
          <a:bodyPr anchor="ctr" anchorCtr="0">
            <a:noAutofit/>
          </a:bodyPr>
          <a:lstStyle>
            <a:lvl1pPr>
              <a:buNone/>
              <a:defRPr sz="4000" kern="0" baseline="0">
                <a:latin typeface="Arial" pitchFamily="34" charset="0"/>
                <a:cs typeface="Arial" pitchFamily="34" charset="0"/>
              </a:defRPr>
            </a:lvl1pPr>
          </a:lstStyle>
          <a:p>
            <a:pPr lvl="0"/>
            <a:r>
              <a:rPr lang="en-US" dirty="0" smtClean="0"/>
              <a:t>Click to edit Master text styles</a:t>
            </a:r>
          </a:p>
        </p:txBody>
      </p:sp>
      <p:sp>
        <p:nvSpPr>
          <p:cNvPr id="13" name="Text Placeholder 12"/>
          <p:cNvSpPr>
            <a:spLocks noGrp="1"/>
          </p:cNvSpPr>
          <p:nvPr>
            <p:ph type="body" sz="quarter" idx="14"/>
          </p:nvPr>
        </p:nvSpPr>
        <p:spPr>
          <a:xfrm>
            <a:off x="2057400" y="5943600"/>
            <a:ext cx="5257800" cy="533400"/>
          </a:xfrm>
          <a:prstGeom prst="rect">
            <a:avLst/>
          </a:prstGeom>
        </p:spPr>
        <p:txBody>
          <a:bodyPr anchor="ctr" anchorCtr="0">
            <a:normAutofit/>
          </a:bodyPr>
          <a:lstStyle>
            <a:lvl1pPr>
              <a:buNone/>
              <a:defRPr sz="2400" kern="0" baseline="0">
                <a:latin typeface="Arial"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 id="2147485027" r:id="rId13"/>
    <p:sldLayoutId id="2147485028" r:id="rId14"/>
    <p:sldLayoutId id="2147485013" r:id="rId15"/>
    <p:sldLayoutId id="2147485014"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pitchFamily="34" charset="0"/>
        </a:defRPr>
      </a:lvl2pPr>
      <a:lvl3pPr algn="ctr" rtl="0" eaLnBrk="0" fontAlgn="base" hangingPunct="0">
        <a:spcBef>
          <a:spcPct val="0"/>
        </a:spcBef>
        <a:spcAft>
          <a:spcPct val="0"/>
        </a:spcAft>
        <a:defRPr sz="4400">
          <a:solidFill>
            <a:schemeClr val="tx1"/>
          </a:solidFill>
          <a:latin typeface="Myriad Pro" pitchFamily="34" charset="0"/>
        </a:defRPr>
      </a:lvl3pPr>
      <a:lvl4pPr algn="ctr" rtl="0" eaLnBrk="0" fontAlgn="base" hangingPunct="0">
        <a:spcBef>
          <a:spcPct val="0"/>
        </a:spcBef>
        <a:spcAft>
          <a:spcPct val="0"/>
        </a:spcAft>
        <a:defRPr sz="4400">
          <a:solidFill>
            <a:schemeClr val="tx1"/>
          </a:solidFill>
          <a:latin typeface="Myriad Pro" pitchFamily="34" charset="0"/>
        </a:defRPr>
      </a:lvl4pPr>
      <a:lvl5pPr algn="ctr" rtl="0" eaLnBrk="0" fontAlgn="base" hangingPunct="0">
        <a:spcBef>
          <a:spcPct val="0"/>
        </a:spcBef>
        <a:spcAft>
          <a:spcPct val="0"/>
        </a:spcAft>
        <a:defRPr sz="4400">
          <a:solidFill>
            <a:schemeClr val="tx1"/>
          </a:solidFill>
          <a:latin typeface="Myriad Pro" pitchFamily="34" charset="0"/>
        </a:defRPr>
      </a:lvl5pPr>
      <a:lvl6pPr marL="457200" algn="ctr" rtl="0" eaLnBrk="1" fontAlgn="base" hangingPunct="1">
        <a:spcBef>
          <a:spcPct val="0"/>
        </a:spcBef>
        <a:spcAft>
          <a:spcPct val="0"/>
        </a:spcAft>
        <a:defRPr sz="4400">
          <a:solidFill>
            <a:schemeClr val="tx1"/>
          </a:solidFill>
          <a:latin typeface="Myriad Pro" pitchFamily="34" charset="0"/>
        </a:defRPr>
      </a:lvl6pPr>
      <a:lvl7pPr marL="914400" algn="ctr" rtl="0" eaLnBrk="1" fontAlgn="base" hangingPunct="1">
        <a:spcBef>
          <a:spcPct val="0"/>
        </a:spcBef>
        <a:spcAft>
          <a:spcPct val="0"/>
        </a:spcAft>
        <a:defRPr sz="4400">
          <a:solidFill>
            <a:schemeClr val="tx1"/>
          </a:solidFill>
          <a:latin typeface="Myriad Pro" pitchFamily="34" charset="0"/>
        </a:defRPr>
      </a:lvl7pPr>
      <a:lvl8pPr marL="1371600" algn="ctr" rtl="0" eaLnBrk="1" fontAlgn="base" hangingPunct="1">
        <a:spcBef>
          <a:spcPct val="0"/>
        </a:spcBef>
        <a:spcAft>
          <a:spcPct val="0"/>
        </a:spcAft>
        <a:defRPr sz="4400">
          <a:solidFill>
            <a:schemeClr val="tx1"/>
          </a:solidFill>
          <a:latin typeface="Myriad Pro" pitchFamily="34" charset="0"/>
        </a:defRPr>
      </a:lvl8pPr>
      <a:lvl9pPr marL="1828800" algn="ctr" rtl="0" eaLnBrk="1" fontAlgn="base" hangingPunct="1">
        <a:spcBef>
          <a:spcPct val="0"/>
        </a:spcBef>
        <a:spcAft>
          <a:spcPct val="0"/>
        </a:spcAft>
        <a:defRPr sz="4400">
          <a:solidFill>
            <a:schemeClr val="tx1"/>
          </a:solidFill>
          <a:latin typeface="Myriad Pro"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ref6"/><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www.healthcare.gov/"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texmed.org/hsr"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133600" y="2743200"/>
            <a:ext cx="6858000" cy="609600"/>
          </a:xfrm>
        </p:spPr>
        <p:txBody>
          <a:bodyPr/>
          <a:lstStyle/>
          <a:p>
            <a:pPr>
              <a:defRPr/>
            </a:pPr>
            <a:r>
              <a:rPr sz="4800" dirty="0"/>
              <a:t>Health Reform School</a:t>
            </a:r>
          </a:p>
          <a:p>
            <a:pPr>
              <a:defRPr/>
            </a:pPr>
            <a:endParaRPr dirty="0"/>
          </a:p>
        </p:txBody>
      </p:sp>
      <p:sp>
        <p:nvSpPr>
          <p:cNvPr id="15363" name="TextBox 5"/>
          <p:cNvSpPr txBox="1">
            <a:spLocks noChangeArrowheads="1"/>
          </p:cNvSpPr>
          <p:nvPr/>
        </p:nvSpPr>
        <p:spPr bwMode="auto">
          <a:xfrm>
            <a:off x="1981200" y="3276600"/>
            <a:ext cx="6578600" cy="1692275"/>
          </a:xfrm>
          <a:prstGeom prst="rect">
            <a:avLst/>
          </a:prstGeom>
          <a:noFill/>
          <a:ln w="9525">
            <a:noFill/>
            <a:miter lim="800000"/>
            <a:headEnd/>
            <a:tailEnd/>
          </a:ln>
        </p:spPr>
        <p:txBody>
          <a:bodyPr>
            <a:spAutoFit/>
          </a:bodyPr>
          <a:lstStyle/>
          <a:p>
            <a:pPr algn="ctr"/>
            <a:r>
              <a:rPr lang="en-US" sz="3600" dirty="0">
                <a:cs typeface="Arial" pitchFamily="34" charset="0"/>
              </a:rPr>
              <a:t>Survive and Thrive in the New Health Care Landscape</a:t>
            </a:r>
          </a:p>
          <a:p>
            <a:pPr algn="ct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quarter" idx="10"/>
          </p:nvPr>
        </p:nvSpPr>
        <p:spPr>
          <a:xfrm>
            <a:off x="1676400" y="1447800"/>
            <a:ext cx="7010400" cy="4876800"/>
          </a:xfrm>
        </p:spPr>
        <p:txBody>
          <a:bodyPr/>
          <a:lstStyle/>
          <a:p>
            <a:pPr>
              <a:defRPr/>
            </a:pPr>
            <a:r>
              <a:rPr lang="en-US" sz="2600" dirty="0" smtClean="0">
                <a:latin typeface="Arial" pitchFamily="34" charset="0"/>
                <a:cs typeface="Arial" pitchFamily="34" charset="0"/>
              </a:rPr>
              <a:t>$938 billion over 10 years, paid by: </a:t>
            </a:r>
          </a:p>
          <a:p>
            <a:pPr lvl="1">
              <a:buFont typeface="Arial" pitchFamily="34" charset="0"/>
              <a:buChar char="•"/>
              <a:defRPr/>
            </a:pPr>
            <a:r>
              <a:rPr lang="en-US" dirty="0" smtClean="0">
                <a:latin typeface="Arial" pitchFamily="34" charset="0"/>
                <a:cs typeface="Arial" pitchFamily="34" charset="0"/>
              </a:rPr>
              <a:t>Medicare and Medicaid cuts - $436B</a:t>
            </a:r>
          </a:p>
          <a:p>
            <a:pPr lvl="1">
              <a:buFont typeface="Arial" pitchFamily="34" charset="0"/>
              <a:buChar char="•"/>
              <a:defRPr/>
            </a:pPr>
            <a:r>
              <a:rPr lang="en-US" dirty="0" smtClean="0">
                <a:latin typeface="Arial" pitchFamily="34" charset="0"/>
                <a:cs typeface="Arial" pitchFamily="34" charset="0"/>
              </a:rPr>
              <a:t>New taxes</a:t>
            </a:r>
          </a:p>
          <a:p>
            <a:pPr lvl="1">
              <a:buFont typeface="Arial" pitchFamily="34" charset="0"/>
              <a:buChar char="•"/>
              <a:defRPr/>
            </a:pPr>
            <a:r>
              <a:rPr lang="en-US" dirty="0" smtClean="0">
                <a:latin typeface="Arial" pitchFamily="34" charset="0"/>
                <a:cs typeface="Arial" pitchFamily="34" charset="0"/>
              </a:rPr>
              <a:t>Fees</a:t>
            </a:r>
          </a:p>
          <a:p>
            <a:pPr lvl="1">
              <a:buFont typeface="Arial" pitchFamily="34" charset="0"/>
              <a:buChar char="•"/>
              <a:defRPr/>
            </a:pPr>
            <a:r>
              <a:rPr lang="en-US" dirty="0" smtClean="0">
                <a:latin typeface="Arial" pitchFamily="34" charset="0"/>
                <a:cs typeface="Arial" pitchFamily="34" charset="0"/>
              </a:rPr>
              <a:t>Mandated coverage</a:t>
            </a:r>
          </a:p>
          <a:p>
            <a:pPr>
              <a:defRPr/>
            </a:pPr>
            <a:r>
              <a:rPr lang="en-US" sz="2600" dirty="0" smtClean="0">
                <a:latin typeface="Arial" pitchFamily="34" charset="0"/>
                <a:cs typeface="Arial" pitchFamily="34" charset="0"/>
              </a:rPr>
              <a:t>Taxes and some cuts start next year</a:t>
            </a:r>
          </a:p>
          <a:p>
            <a:pPr>
              <a:defRPr/>
            </a:pPr>
            <a:r>
              <a:rPr lang="en-US" sz="2600" dirty="0" smtClean="0">
                <a:latin typeface="Arial" pitchFamily="34" charset="0"/>
                <a:cs typeface="Arial" pitchFamily="34" charset="0"/>
              </a:rPr>
              <a:t>Subsidies for insurance begin in 2014</a:t>
            </a:r>
          </a:p>
        </p:txBody>
      </p:sp>
      <p:sp>
        <p:nvSpPr>
          <p:cNvPr id="4" name="Text Placeholder 3"/>
          <p:cNvSpPr>
            <a:spLocks noGrp="1"/>
          </p:cNvSpPr>
          <p:nvPr>
            <p:ph type="body" sz="quarter" idx="12"/>
          </p:nvPr>
        </p:nvSpPr>
        <p:spPr>
          <a:xfrm>
            <a:off x="1676400" y="381000"/>
            <a:ext cx="7467600" cy="731838"/>
          </a:xfrm>
        </p:spPr>
        <p:txBody>
          <a:bodyPr/>
          <a:lstStyle/>
          <a:p>
            <a:pPr>
              <a:buFont typeface="Arial" charset="0"/>
              <a:buNone/>
              <a:defRPr/>
            </a:pPr>
            <a:r>
              <a:rPr lang="en-US" sz="3600" dirty="0" smtClean="0"/>
              <a:t>Effects of the Expense</a:t>
            </a:r>
            <a:endParaRPr lang="en-U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676400" y="1447800"/>
            <a:ext cx="7086600" cy="5029200"/>
          </a:xfrm>
        </p:spPr>
        <p:txBody>
          <a:bodyPr/>
          <a:lstStyle/>
          <a:p>
            <a:pPr>
              <a:spcBef>
                <a:spcPts val="1200"/>
              </a:spcBef>
              <a:defRPr/>
            </a:pPr>
            <a:r>
              <a:rPr lang="en-US" sz="2400" dirty="0" smtClean="0">
                <a:latin typeface="Arial" pitchFamily="34" charset="0"/>
                <a:cs typeface="Arial" pitchFamily="34" charset="0"/>
              </a:rPr>
              <a:t>By 2014 all must purchase insurance or face a fine</a:t>
            </a:r>
          </a:p>
          <a:p>
            <a:pPr>
              <a:spcBef>
                <a:spcPts val="1200"/>
              </a:spcBef>
              <a:defRPr/>
            </a:pPr>
            <a:r>
              <a:rPr lang="en-US" sz="2400" dirty="0" smtClean="0">
                <a:latin typeface="Arial" pitchFamily="34" charset="0"/>
                <a:cs typeface="Arial" pitchFamily="34" charset="0"/>
              </a:rPr>
              <a:t>Companies with </a:t>
            </a:r>
            <a:r>
              <a:rPr lang="en-US" sz="2400" dirty="0" smtClean="0">
                <a:solidFill>
                  <a:schemeClr val="accent4"/>
                </a:solidFill>
                <a:latin typeface="Arial" pitchFamily="34" charset="0"/>
                <a:cs typeface="Arial" pitchFamily="34" charset="0"/>
              </a:rPr>
              <a:t>more than 200 workers</a:t>
            </a:r>
            <a:r>
              <a:rPr lang="en-US" sz="2400" dirty="0" smtClean="0">
                <a:latin typeface="Arial" pitchFamily="34" charset="0"/>
                <a:cs typeface="Arial" pitchFamily="34" charset="0"/>
              </a:rPr>
              <a:t> must automatically enroll employees</a:t>
            </a:r>
          </a:p>
          <a:p>
            <a:pPr>
              <a:spcBef>
                <a:spcPts val="1200"/>
              </a:spcBef>
              <a:defRPr/>
            </a:pPr>
            <a:r>
              <a:rPr lang="en-US" sz="2400" dirty="0" smtClean="0">
                <a:latin typeface="Arial" pitchFamily="34" charset="0"/>
                <a:cs typeface="Arial" pitchFamily="34" charset="0"/>
              </a:rPr>
              <a:t>Companies with </a:t>
            </a:r>
            <a:r>
              <a:rPr lang="en-US" sz="2400" dirty="0" smtClean="0">
                <a:solidFill>
                  <a:schemeClr val="accent4"/>
                </a:solidFill>
                <a:latin typeface="Arial" pitchFamily="34" charset="0"/>
                <a:cs typeface="Arial" pitchFamily="34" charset="0"/>
              </a:rPr>
              <a:t>more than 50 employees </a:t>
            </a:r>
            <a:r>
              <a:rPr lang="en-US" sz="2400" dirty="0" smtClean="0">
                <a:latin typeface="Arial" pitchFamily="34" charset="0"/>
                <a:cs typeface="Arial" pitchFamily="34" charset="0"/>
              </a:rPr>
              <a:t>fined up to $3,000 per employee if not enrolled</a:t>
            </a:r>
          </a:p>
          <a:p>
            <a:pPr>
              <a:spcBef>
                <a:spcPts val="1200"/>
              </a:spcBef>
              <a:defRPr/>
            </a:pPr>
            <a:r>
              <a:rPr lang="en-US" sz="2400" dirty="0" smtClean="0">
                <a:latin typeface="Arial" pitchFamily="34" charset="0"/>
                <a:cs typeface="Arial" pitchFamily="34" charset="0"/>
              </a:rPr>
              <a:t>Companies with </a:t>
            </a:r>
            <a:r>
              <a:rPr lang="en-US" sz="2400" dirty="0" smtClean="0">
                <a:solidFill>
                  <a:schemeClr val="accent4"/>
                </a:solidFill>
                <a:latin typeface="Arial" pitchFamily="34" charset="0"/>
                <a:cs typeface="Arial" pitchFamily="34" charset="0"/>
              </a:rPr>
              <a:t>fewer than 50 employees</a:t>
            </a:r>
            <a:r>
              <a:rPr lang="en-US" sz="2400" dirty="0" smtClean="0">
                <a:latin typeface="Arial" pitchFamily="34" charset="0"/>
                <a:cs typeface="Arial" pitchFamily="34" charset="0"/>
              </a:rPr>
              <a:t> receive some subsidies and tax breaks</a:t>
            </a:r>
          </a:p>
          <a:p>
            <a:pPr>
              <a:spcBef>
                <a:spcPts val="1200"/>
              </a:spcBef>
              <a:defRPr/>
            </a:pPr>
            <a:r>
              <a:rPr lang="en-US" sz="2400" dirty="0" smtClean="0">
                <a:latin typeface="Arial" pitchFamily="34" charset="0"/>
                <a:cs typeface="Arial" pitchFamily="34" charset="0"/>
              </a:rPr>
              <a:t>Families earning </a:t>
            </a:r>
            <a:r>
              <a:rPr lang="en-US" sz="2400" dirty="0" smtClean="0">
                <a:solidFill>
                  <a:schemeClr val="accent4"/>
                </a:solidFill>
                <a:latin typeface="Arial" pitchFamily="34" charset="0"/>
                <a:cs typeface="Arial" pitchFamily="34" charset="0"/>
              </a:rPr>
              <a:t>less than $88,000/year</a:t>
            </a:r>
            <a:r>
              <a:rPr lang="en-US" sz="2400" dirty="0" smtClean="0">
                <a:latin typeface="Arial" pitchFamily="34" charset="0"/>
                <a:cs typeface="Arial" pitchFamily="34" charset="0"/>
              </a:rPr>
              <a:t> receive subsidies for health insurance</a:t>
            </a:r>
          </a:p>
        </p:txBody>
      </p:sp>
      <p:sp>
        <p:nvSpPr>
          <p:cNvPr id="4" name="Text Placeholder 3"/>
          <p:cNvSpPr>
            <a:spLocks noGrp="1"/>
          </p:cNvSpPr>
          <p:nvPr>
            <p:ph type="body" sz="quarter" idx="12"/>
          </p:nvPr>
        </p:nvSpPr>
        <p:spPr>
          <a:xfrm>
            <a:off x="1676400" y="381000"/>
            <a:ext cx="7467600" cy="731838"/>
          </a:xfrm>
        </p:spPr>
        <p:txBody>
          <a:bodyPr/>
          <a:lstStyle/>
          <a:p>
            <a:pPr>
              <a:buFont typeface="Arial" charset="0"/>
              <a:buNone/>
              <a:defRPr/>
            </a:pPr>
            <a:r>
              <a:rPr lang="en-US" sz="3600" dirty="0" smtClean="0"/>
              <a:t>Effects of the Mandates</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0"/>
          </p:nvPr>
        </p:nvSpPr>
        <p:spPr/>
        <p:txBody>
          <a:bodyPr/>
          <a:lstStyle/>
          <a:p>
            <a:pPr>
              <a:spcAft>
                <a:spcPts val="0"/>
              </a:spcAft>
              <a:defRPr/>
            </a:pPr>
            <a:r>
              <a:rPr lang="en-US" sz="2400" dirty="0" smtClean="0">
                <a:latin typeface="Arial" pitchFamily="34" charset="0"/>
                <a:cs typeface="Arial" pitchFamily="34" charset="0"/>
              </a:rPr>
              <a:t>Simplified and single eligibility process</a:t>
            </a:r>
          </a:p>
          <a:p>
            <a:pPr>
              <a:spcAft>
                <a:spcPts val="0"/>
              </a:spcAft>
              <a:defRPr/>
            </a:pPr>
            <a:r>
              <a:rPr lang="en-US" sz="2400" dirty="0" smtClean="0">
                <a:latin typeface="Arial" pitchFamily="34" charset="0"/>
                <a:cs typeface="Arial" pitchFamily="34" charset="0"/>
              </a:rPr>
              <a:t>Expand and increase payment for Medicaid</a:t>
            </a:r>
          </a:p>
          <a:p>
            <a:pPr lvl="1">
              <a:spcAft>
                <a:spcPts val="0"/>
              </a:spcAft>
              <a:defRPr/>
            </a:pPr>
            <a:r>
              <a:rPr lang="en-US" sz="2000" dirty="0" smtClean="0">
                <a:latin typeface="Arial" pitchFamily="34" charset="0"/>
                <a:cs typeface="Arial" pitchFamily="34" charset="0"/>
              </a:rPr>
              <a:t>133% of federal poverty level (1.2 million) </a:t>
            </a:r>
            <a:br>
              <a:rPr lang="en-US" sz="2000" dirty="0" smtClean="0">
                <a:latin typeface="Arial" pitchFamily="34" charset="0"/>
                <a:cs typeface="Arial" pitchFamily="34" charset="0"/>
              </a:rPr>
            </a:br>
            <a:r>
              <a:rPr lang="en-US" sz="2000" dirty="0" smtClean="0">
                <a:latin typeface="Arial" pitchFamily="34" charset="0"/>
                <a:cs typeface="Arial" pitchFamily="34" charset="0"/>
              </a:rPr>
              <a:t>for 3 years, feds pay 100%, then 90%</a:t>
            </a:r>
          </a:p>
          <a:p>
            <a:pPr lvl="1">
              <a:spcAft>
                <a:spcPts val="0"/>
              </a:spcAft>
              <a:defRPr/>
            </a:pPr>
            <a:r>
              <a:rPr lang="en-US" sz="2000" dirty="0" smtClean="0">
                <a:latin typeface="Arial" pitchFamily="34" charset="0"/>
                <a:cs typeface="Arial" pitchFamily="34" charset="0"/>
              </a:rPr>
              <a:t>Estimated 700,000 Texans eligible/not enrolled</a:t>
            </a:r>
          </a:p>
          <a:p>
            <a:pPr lvl="1">
              <a:spcAft>
                <a:spcPts val="0"/>
              </a:spcAft>
              <a:defRPr/>
            </a:pPr>
            <a:r>
              <a:rPr lang="en-US" sz="2000" dirty="0" smtClean="0">
                <a:latin typeface="Arial" pitchFamily="34" charset="0"/>
                <a:cs typeface="Arial" pitchFamily="34" charset="0"/>
              </a:rPr>
              <a:t>2013-14, Medicaid rate increased to Medicare parity for E&amp;M and immunization services provided by primary care physicians</a:t>
            </a:r>
          </a:p>
          <a:p>
            <a:pPr lvl="2">
              <a:spcAft>
                <a:spcPts val="0"/>
              </a:spcAft>
              <a:defRPr/>
            </a:pPr>
            <a:r>
              <a:rPr lang="en-US" sz="1800" dirty="0" smtClean="0">
                <a:latin typeface="Arial" pitchFamily="34" charset="0"/>
                <a:cs typeface="Arial" pitchFamily="34" charset="0"/>
              </a:rPr>
              <a:t>Feds pay 100%</a:t>
            </a:r>
          </a:p>
          <a:p>
            <a:pPr>
              <a:spcAft>
                <a:spcPts val="0"/>
              </a:spcAft>
              <a:defRPr/>
            </a:pPr>
            <a:r>
              <a:rPr lang="en-US" sz="2400" dirty="0" smtClean="0">
                <a:latin typeface="Arial" pitchFamily="34" charset="0"/>
                <a:cs typeface="Arial" pitchFamily="34" charset="0"/>
              </a:rPr>
              <a:t>Texas will see more covered patients and increase in payments</a:t>
            </a:r>
          </a:p>
        </p:txBody>
      </p:sp>
      <p:sp>
        <p:nvSpPr>
          <p:cNvPr id="6" name="Text Placeholder 5"/>
          <p:cNvSpPr>
            <a:spLocks noGrp="1"/>
          </p:cNvSpPr>
          <p:nvPr>
            <p:ph type="body" sz="quarter" idx="12"/>
          </p:nvPr>
        </p:nvSpPr>
        <p:spPr>
          <a:xfrm>
            <a:off x="1676400" y="381000"/>
            <a:ext cx="7467600" cy="731838"/>
          </a:xfrm>
        </p:spPr>
        <p:txBody>
          <a:bodyPr/>
          <a:lstStyle/>
          <a:p>
            <a:pPr>
              <a:buFont typeface="Arial" charset="0"/>
              <a:buNone/>
              <a:defRPr/>
            </a:pPr>
            <a:r>
              <a:rPr lang="en-US" sz="3600" dirty="0" smtClean="0"/>
              <a:t>Effects on Medicaid</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quarter" idx="10"/>
          </p:nvPr>
        </p:nvSpPr>
        <p:spPr/>
        <p:txBody>
          <a:bodyPr>
            <a:normAutofit/>
          </a:bodyPr>
          <a:lstStyle/>
          <a:p>
            <a:pPr>
              <a:defRPr/>
            </a:pPr>
            <a:r>
              <a:rPr lang="en-US" sz="2400" dirty="0" smtClean="0">
                <a:latin typeface="Arial" pitchFamily="34" charset="0"/>
                <a:cs typeface="Arial" pitchFamily="34" charset="0"/>
              </a:rPr>
              <a:t>Premium increase – if don’t qualify for subsidies</a:t>
            </a:r>
          </a:p>
          <a:p>
            <a:pPr lvl="1">
              <a:defRPr/>
            </a:pPr>
            <a:r>
              <a:rPr lang="en-US" sz="2000" dirty="0" smtClean="0">
                <a:latin typeface="Arial" pitchFamily="34" charset="0"/>
                <a:cs typeface="Arial" pitchFamily="34" charset="0"/>
              </a:rPr>
              <a:t>Family of 4 earning more than $88K a year − premiums and required coverage may increase</a:t>
            </a:r>
          </a:p>
          <a:p>
            <a:pPr>
              <a:defRPr/>
            </a:pPr>
            <a:r>
              <a:rPr lang="en-US" sz="2400" dirty="0" smtClean="0">
                <a:latin typeface="Arial" pitchFamily="34" charset="0"/>
                <a:cs typeface="Arial" pitchFamily="34" charset="0"/>
              </a:rPr>
              <a:t>Tax increase</a:t>
            </a:r>
          </a:p>
          <a:p>
            <a:pPr lvl="1">
              <a:defRPr/>
            </a:pPr>
            <a:r>
              <a:rPr lang="en-US" sz="2000" dirty="0" smtClean="0">
                <a:latin typeface="Arial" pitchFamily="34" charset="0"/>
                <a:cs typeface="Arial" pitchFamily="34" charset="0"/>
              </a:rPr>
              <a:t>0.9% Medicare tax hike on earnings over $200K</a:t>
            </a:r>
          </a:p>
          <a:p>
            <a:pPr lvl="1">
              <a:defRPr/>
            </a:pPr>
            <a:r>
              <a:rPr lang="en-US" sz="2000" dirty="0" smtClean="0">
                <a:latin typeface="Arial" pitchFamily="34" charset="0"/>
                <a:cs typeface="Arial" pitchFamily="34" charset="0"/>
              </a:rPr>
              <a:t>3.8% tax on investment income</a:t>
            </a:r>
          </a:p>
          <a:p>
            <a:pPr lvl="1">
              <a:defRPr/>
            </a:pPr>
            <a:r>
              <a:rPr lang="en-US" sz="2000" dirty="0" smtClean="0">
                <a:latin typeface="Arial" pitchFamily="34" charset="0"/>
                <a:cs typeface="Arial" pitchFamily="34" charset="0"/>
              </a:rPr>
              <a:t>40%  tax on non-union, high-cost health plans</a:t>
            </a:r>
          </a:p>
          <a:p>
            <a:pPr lvl="1">
              <a:defRPr/>
            </a:pPr>
            <a:r>
              <a:rPr lang="en-US" sz="2000" dirty="0" smtClean="0">
                <a:latin typeface="Arial" pitchFamily="34" charset="0"/>
                <a:cs typeface="Arial" pitchFamily="34" charset="0"/>
              </a:rPr>
              <a:t>FSA contributions limited to $2,500/year</a:t>
            </a:r>
          </a:p>
          <a:p>
            <a:pPr>
              <a:defRPr/>
            </a:pPr>
            <a:r>
              <a:rPr lang="en-US" sz="2400" dirty="0" smtClean="0">
                <a:latin typeface="Arial" pitchFamily="34" charset="0"/>
                <a:cs typeface="Arial" pitchFamily="34" charset="0"/>
              </a:rPr>
              <a:t>Fees passed on from pharma and insurance companies</a:t>
            </a:r>
          </a:p>
        </p:txBody>
      </p:sp>
      <p:sp>
        <p:nvSpPr>
          <p:cNvPr id="4" name="Text Placeholder 3"/>
          <p:cNvSpPr>
            <a:spLocks noGrp="1"/>
          </p:cNvSpPr>
          <p:nvPr>
            <p:ph type="body" sz="quarter" idx="12"/>
          </p:nvPr>
        </p:nvSpPr>
        <p:spPr>
          <a:xfrm>
            <a:off x="1676400" y="381000"/>
            <a:ext cx="7467600" cy="731838"/>
          </a:xfrm>
        </p:spPr>
        <p:txBody>
          <a:bodyPr/>
          <a:lstStyle/>
          <a:p>
            <a:pPr>
              <a:buFont typeface="Arial" charset="0"/>
              <a:buNone/>
              <a:defRPr/>
            </a:pPr>
            <a:r>
              <a:rPr lang="en-US" sz="3600" dirty="0" smtClean="0"/>
              <a:t>Effects on the Currently Insured</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sz="quarter" idx="10"/>
          </p:nvPr>
        </p:nvSpPr>
        <p:spPr/>
        <p:txBody>
          <a:bodyPr>
            <a:normAutofit lnSpcReduction="10000"/>
          </a:bodyPr>
          <a:lstStyle/>
          <a:p>
            <a:pPr marL="0" indent="0">
              <a:spcBef>
                <a:spcPts val="0"/>
              </a:spcBef>
              <a:spcAft>
                <a:spcPts val="1200"/>
              </a:spcAft>
              <a:buFont typeface="Wingdings" pitchFamily="2" charset="2"/>
              <a:buNone/>
              <a:defRPr/>
            </a:pPr>
            <a:r>
              <a:rPr lang="en-US" sz="2700" dirty="0" smtClean="0">
                <a:latin typeface="Arial" pitchFamily="34" charset="0"/>
                <a:cs typeface="Arial" pitchFamily="34" charset="0"/>
              </a:rPr>
              <a:t>Can lead to physician shortage and limited access:</a:t>
            </a:r>
          </a:p>
          <a:p>
            <a:pPr>
              <a:spcBef>
                <a:spcPts val="0"/>
              </a:spcBef>
              <a:spcAft>
                <a:spcPts val="1200"/>
              </a:spcAft>
              <a:defRPr/>
            </a:pPr>
            <a:r>
              <a:rPr lang="en-US" sz="2400" dirty="0" smtClean="0">
                <a:latin typeface="Arial" pitchFamily="34" charset="0"/>
                <a:cs typeface="Arial" pitchFamily="34" charset="0"/>
              </a:rPr>
              <a:t>32 million new patients needing access to care</a:t>
            </a:r>
          </a:p>
          <a:p>
            <a:pPr>
              <a:spcBef>
                <a:spcPts val="0"/>
              </a:spcBef>
              <a:spcAft>
                <a:spcPts val="1200"/>
              </a:spcAft>
              <a:defRPr/>
            </a:pPr>
            <a:r>
              <a:rPr lang="en-US" sz="2400" dirty="0" smtClean="0">
                <a:latin typeface="Arial" pitchFamily="34" charset="0"/>
                <a:cs typeface="Arial" pitchFamily="34" charset="0"/>
              </a:rPr>
              <a:t>More competition for physicians, especially among Medicaid and Medicare patients</a:t>
            </a:r>
          </a:p>
          <a:p>
            <a:pPr>
              <a:spcBef>
                <a:spcPts val="0"/>
              </a:spcBef>
              <a:spcAft>
                <a:spcPts val="1200"/>
              </a:spcAft>
              <a:defRPr/>
            </a:pPr>
            <a:r>
              <a:rPr lang="en-US" sz="2400" dirty="0" smtClean="0">
                <a:latin typeface="Arial" pitchFamily="34" charset="0"/>
                <a:cs typeface="Arial" pitchFamily="34" charset="0"/>
              </a:rPr>
              <a:t>Medicare payment cuts to physicians who use higher than average resources for patient care</a:t>
            </a:r>
          </a:p>
          <a:p>
            <a:pPr>
              <a:spcBef>
                <a:spcPts val="0"/>
              </a:spcBef>
              <a:spcAft>
                <a:spcPts val="1200"/>
              </a:spcAft>
              <a:defRPr/>
            </a:pPr>
            <a:r>
              <a:rPr lang="en-US" sz="2400" dirty="0" smtClean="0">
                <a:latin typeface="Arial" pitchFamily="34" charset="0"/>
                <a:cs typeface="Arial" pitchFamily="34" charset="0"/>
              </a:rPr>
              <a:t>Greater use of nonphysician practitioners</a:t>
            </a:r>
          </a:p>
          <a:p>
            <a:pPr>
              <a:spcBef>
                <a:spcPts val="0"/>
              </a:spcBef>
              <a:spcAft>
                <a:spcPts val="1200"/>
              </a:spcAft>
              <a:defRPr/>
            </a:pPr>
            <a:r>
              <a:rPr lang="en-US" sz="2400" dirty="0" smtClean="0">
                <a:latin typeface="Arial" pitchFamily="34" charset="0"/>
                <a:cs typeface="Arial" pitchFamily="34" charset="0"/>
              </a:rPr>
              <a:t>No SGR fix (This is why the bill was &lt; $1 trillion)</a:t>
            </a:r>
          </a:p>
          <a:p>
            <a:pPr>
              <a:spcBef>
                <a:spcPts val="0"/>
              </a:spcBef>
              <a:spcAft>
                <a:spcPts val="1200"/>
              </a:spcAft>
              <a:defRPr/>
            </a:pPr>
            <a:r>
              <a:rPr lang="en-US" sz="2400" dirty="0" smtClean="0">
                <a:latin typeface="Arial" pitchFamily="34" charset="0"/>
                <a:cs typeface="Arial" pitchFamily="34" charset="0"/>
              </a:rPr>
              <a:t>Independent Payment Advisory Board can arbitrarily cut the Medicare budget</a:t>
            </a:r>
          </a:p>
        </p:txBody>
      </p:sp>
      <p:sp>
        <p:nvSpPr>
          <p:cNvPr id="4" name="Text Placeholder 3"/>
          <p:cNvSpPr>
            <a:spLocks noGrp="1"/>
          </p:cNvSpPr>
          <p:nvPr>
            <p:ph type="body" sz="quarter" idx="12"/>
          </p:nvPr>
        </p:nvSpPr>
        <p:spPr>
          <a:xfrm>
            <a:off x="1676400" y="381000"/>
            <a:ext cx="7467600" cy="731838"/>
          </a:xfrm>
        </p:spPr>
        <p:txBody>
          <a:bodyPr/>
          <a:lstStyle/>
          <a:p>
            <a:pPr>
              <a:buFont typeface="Arial" charset="0"/>
              <a:buNone/>
              <a:defRPr/>
            </a:pPr>
            <a:r>
              <a:rPr lang="en-US" sz="3600" dirty="0" smtClean="0"/>
              <a:t>Effects on Access to Care</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095500" y="4584700"/>
            <a:ext cx="7010400" cy="749300"/>
          </a:xfrm>
        </p:spPr>
        <p:txBody>
          <a:bodyPr>
            <a:normAutofit/>
          </a:bodyPr>
          <a:lstStyle/>
          <a:p>
            <a:pPr>
              <a:buFont typeface="Arial" charset="0"/>
              <a:buNone/>
              <a:defRPr/>
            </a:pPr>
            <a:r>
              <a:rPr lang="en-US" sz="3500" b="1" dirty="0" smtClean="0">
                <a:cs typeface="Arial" pitchFamily="34" charset="0"/>
              </a:rPr>
              <a:t>Effects on Physicians in 2010</a:t>
            </a:r>
            <a:endParaRPr lang="en-US" sz="3500" b="1" dirty="0">
              <a:cs typeface="Arial" pitchFamily="34" charset="0"/>
            </a:endParaRPr>
          </a:p>
        </p:txBody>
      </p:sp>
      <p:pic>
        <p:nvPicPr>
          <p:cNvPr id="8" name="Picture Placeholder 7" descr="hispanic boy A-A female doc.JPG"/>
          <p:cNvPicPr>
            <a:picLocks noGrp="1" noChangeAspect="1"/>
          </p:cNvPicPr>
          <p:nvPr>
            <p:ph type="pic" sz="quarter" idx="10"/>
          </p:nvPr>
        </p:nvPicPr>
        <p:blipFill>
          <a:blip r:embed="rId3" cstate="print"/>
          <a:srcRect t="12373" b="12373"/>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buFont typeface="Arial" charset="0"/>
              <a:buNone/>
              <a:defRPr/>
            </a:pPr>
            <a:r>
              <a:rPr/>
              <a:t>Multiple Roles</a:t>
            </a:r>
          </a:p>
        </p:txBody>
      </p:sp>
      <p:sp>
        <p:nvSpPr>
          <p:cNvPr id="3" name="Text Placeholder 2"/>
          <p:cNvSpPr>
            <a:spLocks noGrp="1"/>
          </p:cNvSpPr>
          <p:nvPr>
            <p:ph type="body" sz="quarter" idx="11"/>
          </p:nvPr>
        </p:nvSpPr>
        <p:spPr/>
        <p:txBody>
          <a:bodyPr/>
          <a:lstStyle/>
          <a:p>
            <a:pPr eaLnBrk="1" hangingPunct="1">
              <a:defRPr/>
            </a:pPr>
            <a:r>
              <a:rPr>
                <a:latin typeface="Arial" pitchFamily="34" charset="0"/>
                <a:cs typeface="Arial" pitchFamily="34" charset="0"/>
              </a:rPr>
              <a:t>Employer</a:t>
            </a:r>
          </a:p>
          <a:p>
            <a:pPr eaLnBrk="1" hangingPunct="1">
              <a:defRPr/>
            </a:pPr>
            <a:r>
              <a:rPr>
                <a:latin typeface="Arial" pitchFamily="34" charset="0"/>
                <a:cs typeface="Arial" pitchFamily="34" charset="0"/>
              </a:rPr>
              <a:t>Taxpayer</a:t>
            </a:r>
          </a:p>
          <a:p>
            <a:pPr eaLnBrk="1" hangingPunct="1">
              <a:defRPr/>
            </a:pPr>
            <a:r>
              <a:rPr>
                <a:latin typeface="Arial" pitchFamily="34" charset="0"/>
                <a:cs typeface="Arial" pitchFamily="34" charset="0"/>
              </a:rPr>
              <a:t>Clinical Care Provider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defRPr/>
            </a:pPr>
            <a:r>
              <a:rPr/>
              <a:t>Tax provisions</a:t>
            </a:r>
          </a:p>
        </p:txBody>
      </p:sp>
      <p:sp>
        <p:nvSpPr>
          <p:cNvPr id="3" name="Text Placeholder 2"/>
          <p:cNvSpPr>
            <a:spLocks noGrp="1"/>
          </p:cNvSpPr>
          <p:nvPr>
            <p:ph type="body" sz="quarter" idx="11"/>
          </p:nvPr>
        </p:nvSpPr>
        <p:spPr>
          <a:xfrm>
            <a:off x="609600" y="1447800"/>
            <a:ext cx="8229600" cy="4953000"/>
          </a:xfrm>
        </p:spPr>
        <p:txBody>
          <a:bodyPr/>
          <a:lstStyle/>
          <a:p>
            <a:pPr eaLnBrk="1" hangingPunct="1">
              <a:defRPr/>
            </a:pPr>
            <a:r>
              <a:rPr sz="2400">
                <a:latin typeface="Arial" pitchFamily="34" charset="0"/>
                <a:cs typeface="Arial" pitchFamily="34" charset="0"/>
              </a:rPr>
              <a:t>Small business tax credits (2010)</a:t>
            </a:r>
          </a:p>
          <a:p>
            <a:pPr lvl="1" eaLnBrk="1" hangingPunct="1">
              <a:defRPr/>
            </a:pPr>
            <a:r>
              <a:rPr lang="en-US" sz="2000" dirty="0" smtClean="0">
                <a:latin typeface="Arial" pitchFamily="34" charset="0"/>
                <a:cs typeface="Arial" pitchFamily="34" charset="0"/>
              </a:rPr>
              <a:t>&lt;= 25 employees</a:t>
            </a:r>
          </a:p>
          <a:p>
            <a:pPr lvl="1" eaLnBrk="1" hangingPunct="1">
              <a:defRPr/>
            </a:pPr>
            <a:r>
              <a:rPr lang="en-US" sz="2000" dirty="0" smtClean="0">
                <a:latin typeface="Arial" pitchFamily="34" charset="0"/>
                <a:cs typeface="Arial" pitchFamily="34" charset="0"/>
              </a:rPr>
              <a:t>Average wages &lt;$50,000 – rules exempt owner income</a:t>
            </a:r>
            <a:endParaRPr sz="2000" smtClean="0">
              <a:latin typeface="Arial" pitchFamily="34" charset="0"/>
              <a:cs typeface="Arial" pitchFamily="34" charset="0"/>
            </a:endParaRPr>
          </a:p>
          <a:p>
            <a:pPr eaLnBrk="1" hangingPunct="1">
              <a:defRPr/>
            </a:pPr>
            <a:r>
              <a:rPr sz="2400">
                <a:latin typeface="Arial" pitchFamily="34" charset="0"/>
                <a:cs typeface="Arial" pitchFamily="34" charset="0"/>
              </a:rPr>
              <a:t>OTC prescriptions – FSAs and HSAs  (2011)</a:t>
            </a:r>
          </a:p>
          <a:p>
            <a:pPr lvl="1" eaLnBrk="1" hangingPunct="1">
              <a:defRPr/>
            </a:pPr>
            <a:r>
              <a:rPr lang="en-US" sz="2000" dirty="0" smtClean="0">
                <a:latin typeface="Arial" pitchFamily="34" charset="0"/>
                <a:cs typeface="Arial" pitchFamily="34" charset="0"/>
              </a:rPr>
              <a:t>Plan for requests </a:t>
            </a:r>
          </a:p>
          <a:p>
            <a:pPr lvl="1" eaLnBrk="1" hangingPunct="1">
              <a:defRPr/>
            </a:pPr>
            <a:r>
              <a:rPr lang="en-US" sz="2000" dirty="0" smtClean="0">
                <a:latin typeface="Arial" pitchFamily="34" charset="0"/>
                <a:cs typeface="Arial" pitchFamily="34" charset="0"/>
              </a:rPr>
              <a:t>Update patient information materials</a:t>
            </a:r>
          </a:p>
          <a:p>
            <a:pPr lvl="1" eaLnBrk="1" hangingPunct="1">
              <a:defRPr/>
            </a:pPr>
            <a:r>
              <a:rPr lang="en-US" sz="2000" dirty="0" smtClean="0">
                <a:latin typeface="Arial" pitchFamily="34" charset="0"/>
                <a:cs typeface="Arial" pitchFamily="34" charset="0"/>
              </a:rPr>
              <a:t>Patient notice?</a:t>
            </a:r>
          </a:p>
          <a:p>
            <a:pPr eaLnBrk="1" hangingPunct="1">
              <a:defRPr/>
            </a:pPr>
            <a:r>
              <a:rPr sz="2400">
                <a:latin typeface="Arial" pitchFamily="34" charset="0"/>
                <a:cs typeface="Arial" pitchFamily="34" charset="0"/>
              </a:rPr>
              <a:t>Increased penalties on HSA withdrawals for non-medical spending.   (2011) </a:t>
            </a:r>
          </a:p>
          <a:p>
            <a:pPr lvl="1" eaLnBrk="1" hangingPunct="1">
              <a:defRPr/>
            </a:pPr>
            <a:r>
              <a:rPr lang="en-US" sz="2000" dirty="0" smtClean="0">
                <a:latin typeface="Arial" pitchFamily="34" charset="0"/>
                <a:cs typeface="Arial" pitchFamily="34" charset="0"/>
              </a:rPr>
              <a:t>Up from 10% to 20% (plus tax) </a:t>
            </a:r>
            <a:endParaRPr sz="20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defRPr/>
            </a:pPr>
            <a:r>
              <a:rPr/>
              <a:t>Tax reporting</a:t>
            </a:r>
          </a:p>
        </p:txBody>
      </p:sp>
      <p:sp>
        <p:nvSpPr>
          <p:cNvPr id="3" name="Text Placeholder 2"/>
          <p:cNvSpPr>
            <a:spLocks noGrp="1"/>
          </p:cNvSpPr>
          <p:nvPr>
            <p:ph type="body" sz="quarter" idx="11"/>
          </p:nvPr>
        </p:nvSpPr>
        <p:spPr>
          <a:xfrm>
            <a:off x="609600" y="1447800"/>
            <a:ext cx="8229600" cy="4953000"/>
          </a:xfrm>
        </p:spPr>
        <p:txBody>
          <a:bodyPr/>
          <a:lstStyle/>
          <a:p>
            <a:pPr eaLnBrk="1" hangingPunct="1">
              <a:defRPr/>
            </a:pPr>
            <a:r>
              <a:rPr sz="2800">
                <a:latin typeface="Arial" pitchFamily="34" charset="0"/>
                <a:cs typeface="Arial" pitchFamily="34" charset="0"/>
              </a:rPr>
              <a:t>Health Care Benefit reporting</a:t>
            </a:r>
          </a:p>
          <a:p>
            <a:pPr lvl="1" eaLnBrk="1" hangingPunct="1">
              <a:defRPr/>
            </a:pPr>
            <a:r>
              <a:rPr lang="en-US" sz="2400" dirty="0" smtClean="0">
                <a:latin typeface="Arial" pitchFamily="34" charset="0"/>
                <a:cs typeface="Arial" pitchFamily="34" charset="0"/>
              </a:rPr>
              <a:t>Optional for tax year 2011, required in 2012</a:t>
            </a:r>
          </a:p>
          <a:p>
            <a:pPr lvl="1" eaLnBrk="1" hangingPunct="1">
              <a:defRPr/>
            </a:pPr>
            <a:r>
              <a:rPr lang="en-US" sz="2400" dirty="0" smtClean="0">
                <a:latin typeface="Arial" pitchFamily="34" charset="0"/>
                <a:cs typeface="Arial" pitchFamily="34" charset="0"/>
              </a:rPr>
              <a:t>On W-2</a:t>
            </a:r>
          </a:p>
          <a:p>
            <a:pPr lvl="1" eaLnBrk="1" hangingPunct="1">
              <a:defRPr/>
            </a:pPr>
            <a:r>
              <a:rPr lang="en-US" sz="2400" dirty="0" smtClean="0">
                <a:latin typeface="Arial" pitchFamily="34" charset="0"/>
                <a:cs typeface="Arial" pitchFamily="34" charset="0"/>
              </a:rPr>
              <a:t>Still not taxed</a:t>
            </a:r>
            <a:endParaRPr sz="2400" smtClean="0">
              <a:latin typeface="Arial" pitchFamily="34" charset="0"/>
              <a:cs typeface="Arial" pitchFamily="34" charset="0"/>
            </a:endParaRPr>
          </a:p>
          <a:p>
            <a:pPr eaLnBrk="1" hangingPunct="1">
              <a:defRPr/>
            </a:pPr>
            <a:r>
              <a:rPr sz="2800">
                <a:latin typeface="Arial" pitchFamily="34" charset="0"/>
                <a:cs typeface="Arial" pitchFamily="34" charset="0"/>
              </a:rPr>
              <a:t>1099 reporting</a:t>
            </a:r>
          </a:p>
          <a:p>
            <a:pPr lvl="1" eaLnBrk="1" hangingPunct="1">
              <a:defRPr/>
            </a:pPr>
            <a:r>
              <a:rPr lang="en-US" sz="2400" dirty="0" smtClean="0">
                <a:latin typeface="Arial" pitchFamily="34" charset="0"/>
                <a:cs typeface="Arial" pitchFamily="34" charset="0"/>
              </a:rPr>
              <a:t>1/1/2012</a:t>
            </a:r>
          </a:p>
          <a:p>
            <a:pPr lvl="1" eaLnBrk="1" hangingPunct="1">
              <a:defRPr/>
            </a:pPr>
            <a:r>
              <a:rPr lang="en-US" sz="2400" dirty="0" smtClean="0">
                <a:latin typeface="Arial" pitchFamily="34" charset="0"/>
                <a:cs typeface="Arial" pitchFamily="34" charset="0"/>
              </a:rPr>
              <a:t>ALL payments &gt;$600 in the year to any vendor </a:t>
            </a:r>
          </a:p>
          <a:p>
            <a:pPr lvl="1" eaLnBrk="1" hangingPunct="1">
              <a:defRPr/>
            </a:pPr>
            <a:r>
              <a:rPr lang="en-US" sz="2400" dirty="0" smtClean="0">
                <a:latin typeface="Arial" pitchFamily="34" charset="0"/>
                <a:cs typeface="Arial" pitchFamily="34" charset="0"/>
              </a:rPr>
              <a:t>Public objection may produce roll-back or modification, but expected revenue may need to be replaced?  </a:t>
            </a:r>
            <a:endParaRPr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Insurance Reform </a:t>
            </a:r>
          </a:p>
        </p:txBody>
      </p:sp>
      <p:sp>
        <p:nvSpPr>
          <p:cNvPr id="3" name="Text Placeholder 2"/>
          <p:cNvSpPr>
            <a:spLocks noGrp="1"/>
          </p:cNvSpPr>
          <p:nvPr>
            <p:ph type="body" sz="quarter" idx="11"/>
          </p:nvPr>
        </p:nvSpPr>
        <p:spPr/>
        <p:txBody>
          <a:bodyPr rtlCol="0">
            <a:normAutofit/>
          </a:bodyPr>
          <a:lstStyle/>
          <a:p>
            <a:pPr eaLnBrk="1" fontAlgn="auto" hangingPunct="1">
              <a:defRPr/>
            </a:pPr>
            <a:r>
              <a:rPr sz="2800">
                <a:latin typeface="Arial" pitchFamily="34" charset="0"/>
                <a:cs typeface="Arial" pitchFamily="34" charset="0"/>
              </a:rPr>
              <a:t>Uniform explanation of coverage documents and standardized definitions  (starting in 2012) </a:t>
            </a:r>
          </a:p>
          <a:p>
            <a:pPr lvl="1" eaLnBrk="1" fontAlgn="auto" hangingPunct="1">
              <a:defRPr/>
            </a:pPr>
            <a:r>
              <a:rPr lang="en-US" sz="2400" dirty="0" smtClean="0">
                <a:latin typeface="Arial" pitchFamily="34" charset="0"/>
                <a:cs typeface="Arial" pitchFamily="34" charset="0"/>
              </a:rPr>
              <a:t>No more than 4 pages</a:t>
            </a:r>
          </a:p>
          <a:p>
            <a:pPr lvl="1" eaLnBrk="1" fontAlgn="auto" hangingPunct="1">
              <a:defRPr/>
            </a:pPr>
            <a:r>
              <a:rPr lang="en-US" sz="2400" dirty="0" smtClean="0">
                <a:latin typeface="Arial" pitchFamily="34" charset="0"/>
                <a:cs typeface="Arial" pitchFamily="34" charset="0"/>
              </a:rPr>
              <a:t>At least 12-point font</a:t>
            </a:r>
          </a:p>
          <a:p>
            <a:pPr lvl="1" eaLnBrk="1" fontAlgn="auto" hangingPunct="1">
              <a:defRPr/>
            </a:pPr>
            <a:r>
              <a:rPr lang="en-US" sz="2400" dirty="0" smtClean="0">
                <a:latin typeface="Arial" pitchFamily="34" charset="0"/>
                <a:cs typeface="Arial" pitchFamily="34" charset="0"/>
              </a:rPr>
              <a:t>Disclosures in plain language</a:t>
            </a:r>
          </a:p>
          <a:p>
            <a:pPr lvl="1" eaLnBrk="1" fontAlgn="auto" hangingPunct="1">
              <a:tabLst>
                <a:tab pos="8005763" algn="l"/>
              </a:tabLst>
              <a:defRPr/>
            </a:pPr>
            <a:r>
              <a:rPr lang="en-US" sz="2400" dirty="0" smtClean="0">
                <a:latin typeface="Arial" pitchFamily="34" charset="0"/>
                <a:cs typeface="Arial" pitchFamily="34" charset="0"/>
              </a:rPr>
              <a:t>Content </a:t>
            </a:r>
          </a:p>
          <a:p>
            <a:pPr lvl="2" eaLnBrk="1" fontAlgn="auto" hangingPunct="1">
              <a:tabLst>
                <a:tab pos="8005763" algn="l"/>
              </a:tabLst>
              <a:defRPr/>
            </a:pPr>
            <a:r>
              <a:rPr sz="1800">
                <a:latin typeface="Arial" pitchFamily="34" charset="0"/>
                <a:cs typeface="Arial" pitchFamily="34" charset="0"/>
              </a:rPr>
              <a:t>List copayment, deductible, coinsurance</a:t>
            </a:r>
          </a:p>
          <a:p>
            <a:pPr lvl="2" eaLnBrk="1" fontAlgn="auto" hangingPunct="1">
              <a:tabLst>
                <a:tab pos="8005763" algn="l"/>
              </a:tabLst>
              <a:defRPr/>
            </a:pPr>
            <a:r>
              <a:rPr sz="1800">
                <a:latin typeface="Arial" pitchFamily="34" charset="0"/>
                <a:cs typeface="Arial" pitchFamily="34" charset="0"/>
              </a:rPr>
              <a:t>Limitations and exceptions of coverage</a:t>
            </a:r>
          </a:p>
          <a:p>
            <a:pPr lvl="2" eaLnBrk="1" fontAlgn="auto" hangingPunct="1">
              <a:tabLst>
                <a:tab pos="8005763" algn="l"/>
              </a:tabLst>
              <a:defRPr/>
            </a:pPr>
            <a:r>
              <a:rPr sz="1800" b="1">
                <a:latin typeface="Arial" pitchFamily="34" charset="0"/>
                <a:cs typeface="Arial" pitchFamily="34" charset="0"/>
              </a:rPr>
              <a:t>Coverage fact labels </a:t>
            </a:r>
            <a:r>
              <a:rPr sz="1800">
                <a:latin typeface="Arial" pitchFamily="34" charset="0"/>
                <a:cs typeface="Arial" pitchFamily="34" charset="0"/>
              </a:rPr>
              <a:t>include examples to illustrate common benefits, such as pregnancy and chronic conditions</a:t>
            </a:r>
          </a:p>
          <a:p>
            <a:pPr eaLnBrk="1" fontAlgn="auto" hangingPunct="1">
              <a:defRPr/>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type="body" sz="quarter" idx="13"/>
          </p:nvPr>
        </p:nvSpPr>
        <p:spPr>
          <a:xfrm>
            <a:off x="533400" y="381000"/>
            <a:ext cx="8153400" cy="4114800"/>
          </a:xfrm>
        </p:spPr>
        <p:txBody>
          <a:bodyPr/>
          <a:lstStyle/>
          <a:p>
            <a:pPr marL="0" indent="0" eaLnBrk="1" hangingPunct="1">
              <a:buFontTx/>
              <a:buNone/>
              <a:defRPr/>
            </a:pPr>
            <a:r>
              <a:rPr lang="en-US" sz="2600" dirty="0" smtClean="0"/>
              <a:t>Policies and standards of TMA, ACCME, and AMA require that speakers and planners for CME activities disclose relevant financial relationships they have with commercial entities producing health care goods or services that will be discussed during the activity </a:t>
            </a:r>
          </a:p>
          <a:p>
            <a:pPr marL="0" indent="0" eaLnBrk="1" hangingPunct="1">
              <a:spcBef>
                <a:spcPts val="0"/>
              </a:spcBef>
              <a:buFontTx/>
              <a:buNone/>
              <a:defRPr/>
            </a:pPr>
            <a:endParaRPr lang="en-US" sz="2600" dirty="0" smtClean="0"/>
          </a:p>
          <a:p>
            <a:pPr marL="0" indent="0">
              <a:buFont typeface="Arial" charset="0"/>
              <a:buNone/>
              <a:defRPr/>
            </a:pPr>
            <a:r>
              <a:rPr lang="en-US" sz="2600" dirty="0" smtClean="0"/>
              <a:t>The content of this session does not relate to any product of commercial interest; therefore, there are no relevant financial relationships to disclose</a:t>
            </a:r>
          </a:p>
          <a:p>
            <a:pPr eaLnBrk="1" hangingPunct="1">
              <a:buFontTx/>
              <a:buNone/>
              <a:defRPr/>
            </a:pPr>
            <a:endParaRPr lang="en-US" sz="1800" dirty="0" smtClean="0"/>
          </a:p>
        </p:txBody>
      </p:sp>
      <p:sp>
        <p:nvSpPr>
          <p:cNvPr id="16387" name="Title 3"/>
          <p:cNvSpPr>
            <a:spLocks noGrp="1"/>
          </p:cNvSpPr>
          <p:nvPr>
            <p:ph type="title" idx="4294967295"/>
          </p:nvPr>
        </p:nvSpPr>
        <p:spPr bwMode="auto">
          <a:xfrm>
            <a:off x="2057400" y="4572000"/>
            <a:ext cx="7086600" cy="708025"/>
          </a:xfrm>
          <a:prstGeom prst="rect">
            <a:avLst/>
          </a:prstGeom>
          <a:noFill/>
          <a:ln>
            <a:miter lim="800000"/>
            <a:headEnd/>
            <a:tailEnd/>
          </a:ln>
        </p:spPr>
        <p:txBody>
          <a:bodyPr>
            <a:spAutoFit/>
          </a:bodyPr>
          <a:lstStyle/>
          <a:p>
            <a:pPr algn="l" eaLnBrk="1" hangingPunct="1"/>
            <a:r>
              <a:rPr lang="en-US" sz="4000" dirty="0" smtClean="0">
                <a:solidFill>
                  <a:schemeClr val="bg1"/>
                </a:solidFill>
                <a:latin typeface="Arial" pitchFamily="34" charset="0"/>
                <a:cs typeface="Arial" pitchFamily="34" charset="0"/>
              </a:rPr>
              <a:t>CME Disclosure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eaLnBrk="1" hangingPunct="1">
              <a:buFont typeface="Arial" charset="0"/>
              <a:buNone/>
              <a:defRPr/>
            </a:pPr>
            <a:r>
              <a:rPr smtClean="0"/>
              <a:t>Requirements for All Plans</a:t>
            </a:r>
            <a:endParaRPr/>
          </a:p>
        </p:txBody>
      </p:sp>
      <p:sp>
        <p:nvSpPr>
          <p:cNvPr id="3" name="Text Placeholder 2"/>
          <p:cNvSpPr>
            <a:spLocks noGrp="1"/>
          </p:cNvSpPr>
          <p:nvPr>
            <p:ph type="body" sz="quarter" idx="11"/>
          </p:nvPr>
        </p:nvSpPr>
        <p:spPr/>
        <p:txBody>
          <a:bodyPr/>
          <a:lstStyle/>
          <a:p>
            <a:pPr eaLnBrk="1" hangingPunct="1">
              <a:buFont typeface="Wingdings" pitchFamily="2" charset="2"/>
              <a:buNone/>
              <a:defRPr/>
            </a:pPr>
            <a:r>
              <a:rPr sz="2000" b="1" smtClean="0">
                <a:latin typeface="Arial" pitchFamily="34" charset="0"/>
                <a:cs typeface="Arial" pitchFamily="34" charset="0"/>
              </a:rPr>
              <a:t>Even if the plan was in existence on </a:t>
            </a:r>
            <a:r>
              <a:rPr sz="2000" b="1">
                <a:latin typeface="Arial" pitchFamily="34" charset="0"/>
                <a:cs typeface="Arial" pitchFamily="34" charset="0"/>
              </a:rPr>
              <a:t>March 23, 2010, </a:t>
            </a:r>
            <a:r>
              <a:rPr sz="2000" b="1" smtClean="0">
                <a:latin typeface="Arial" pitchFamily="34" charset="0"/>
                <a:cs typeface="Arial" pitchFamily="34" charset="0"/>
              </a:rPr>
              <a:t>and the </a:t>
            </a:r>
            <a:r>
              <a:rPr sz="2000" b="1">
                <a:latin typeface="Arial" pitchFamily="34" charset="0"/>
                <a:cs typeface="Arial" pitchFamily="34" charset="0"/>
              </a:rPr>
              <a:t>plan </a:t>
            </a:r>
            <a:r>
              <a:rPr sz="2000" b="1" smtClean="0">
                <a:latin typeface="Arial" pitchFamily="34" charset="0"/>
                <a:cs typeface="Arial" pitchFamily="34" charset="0"/>
              </a:rPr>
              <a:t>is “grandfathered</a:t>
            </a:r>
            <a:r>
              <a:rPr sz="2000" b="1">
                <a:latin typeface="Arial" pitchFamily="34" charset="0"/>
                <a:cs typeface="Arial" pitchFamily="34" charset="0"/>
              </a:rPr>
              <a:t>”.  </a:t>
            </a:r>
          </a:p>
          <a:p>
            <a:pPr eaLnBrk="1" hangingPunct="1">
              <a:spcBef>
                <a:spcPts val="600"/>
              </a:spcBef>
              <a:buFont typeface="Wingdings" pitchFamily="2" charset="2"/>
              <a:buNone/>
              <a:defRPr/>
            </a:pPr>
            <a:r>
              <a:rPr sz="2000" b="1" smtClean="0">
                <a:latin typeface="Arial" pitchFamily="34" charset="0"/>
                <a:cs typeface="Arial" pitchFamily="34" charset="0"/>
              </a:rPr>
              <a:t>The plan will </a:t>
            </a:r>
            <a:r>
              <a:rPr sz="2000" b="1">
                <a:latin typeface="Arial" pitchFamily="34" charset="0"/>
                <a:cs typeface="Arial" pitchFamily="34" charset="0"/>
              </a:rPr>
              <a:t>still have to change some things at the first plan renewal after Sept 23:</a:t>
            </a:r>
            <a:endParaRPr sz="2000">
              <a:latin typeface="Arial" pitchFamily="34" charset="0"/>
              <a:cs typeface="Arial" pitchFamily="34" charset="0"/>
            </a:endParaRPr>
          </a:p>
          <a:p>
            <a:pPr eaLnBrk="1" hangingPunct="1">
              <a:spcBef>
                <a:spcPts val="600"/>
              </a:spcBef>
              <a:defRPr/>
            </a:pPr>
            <a:r>
              <a:rPr sz="2000">
                <a:latin typeface="Arial" pitchFamily="34" charset="0"/>
                <a:cs typeface="Arial" pitchFamily="34" charset="0"/>
              </a:rPr>
              <a:t>The plan will be required to meet minimum (80% or 85%) loss ratio standards.</a:t>
            </a:r>
          </a:p>
          <a:p>
            <a:pPr eaLnBrk="1" hangingPunct="1">
              <a:spcBef>
                <a:spcPts val="600"/>
              </a:spcBef>
              <a:defRPr/>
            </a:pPr>
            <a:r>
              <a:rPr sz="2000">
                <a:latin typeface="Arial" pitchFamily="34" charset="0"/>
                <a:cs typeface="Arial" pitchFamily="34" charset="0"/>
              </a:rPr>
              <a:t>No waiting periods for coverage of more than 90 days</a:t>
            </a:r>
          </a:p>
          <a:p>
            <a:pPr eaLnBrk="1" hangingPunct="1">
              <a:spcBef>
                <a:spcPts val="600"/>
              </a:spcBef>
              <a:defRPr/>
            </a:pPr>
            <a:r>
              <a:rPr sz="2000">
                <a:latin typeface="Arial" pitchFamily="34" charset="0"/>
                <a:cs typeface="Arial" pitchFamily="34" charset="0"/>
              </a:rPr>
              <a:t>No lifetime coverage limits</a:t>
            </a:r>
          </a:p>
          <a:p>
            <a:pPr eaLnBrk="1" hangingPunct="1">
              <a:spcBef>
                <a:spcPts val="600"/>
              </a:spcBef>
              <a:defRPr/>
            </a:pPr>
            <a:r>
              <a:rPr sz="2000">
                <a:latin typeface="Arial" pitchFamily="34" charset="0"/>
                <a:cs typeface="Arial" pitchFamily="34" charset="0"/>
              </a:rPr>
              <a:t>Restrictions and phase-out (by2014) of annual limits</a:t>
            </a:r>
          </a:p>
          <a:p>
            <a:pPr eaLnBrk="1" hangingPunct="1">
              <a:spcBef>
                <a:spcPts val="600"/>
              </a:spcBef>
              <a:defRPr/>
            </a:pPr>
            <a:r>
              <a:rPr sz="2000">
                <a:latin typeface="Arial" pitchFamily="34" charset="0"/>
                <a:cs typeface="Arial" pitchFamily="34" charset="0"/>
              </a:rPr>
              <a:t>No rescissions</a:t>
            </a:r>
          </a:p>
          <a:p>
            <a:pPr eaLnBrk="1" hangingPunct="1">
              <a:spcBef>
                <a:spcPts val="600"/>
              </a:spcBef>
              <a:defRPr/>
            </a:pPr>
            <a:r>
              <a:rPr sz="2000">
                <a:latin typeface="Arial" pitchFamily="34" charset="0"/>
                <a:cs typeface="Arial" pitchFamily="34" charset="0"/>
              </a:rPr>
              <a:t>Provide coverage for adult children up to age 26 (if no other coverage)</a:t>
            </a:r>
          </a:p>
          <a:p>
            <a:pPr eaLnBrk="1" hangingPunct="1">
              <a:defRPr/>
            </a:pPr>
            <a:endParaRPr sz="20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eaLnBrk="1" hangingPunct="1">
              <a:buFont typeface="Arial" charset="0"/>
              <a:buNone/>
              <a:defRPr/>
            </a:pPr>
            <a:r>
              <a:rPr smtClean="0"/>
              <a:t>"Grandfathered" Plans</a:t>
            </a:r>
            <a:endParaRPr/>
          </a:p>
        </p:txBody>
      </p:sp>
      <p:sp>
        <p:nvSpPr>
          <p:cNvPr id="3" name="Text Placeholder 2"/>
          <p:cNvSpPr>
            <a:spLocks noGrp="1"/>
          </p:cNvSpPr>
          <p:nvPr>
            <p:ph type="body" sz="quarter" idx="11"/>
          </p:nvPr>
        </p:nvSpPr>
        <p:spPr/>
        <p:txBody>
          <a:bodyPr/>
          <a:lstStyle/>
          <a:p>
            <a:pPr eaLnBrk="1" hangingPunct="1">
              <a:buFont typeface="Wingdings" pitchFamily="2" charset="2"/>
              <a:buNone/>
              <a:defRPr/>
            </a:pPr>
            <a:r>
              <a:rPr sz="2000" b="1" smtClean="0">
                <a:latin typeface="Arial" pitchFamily="34" charset="0"/>
                <a:cs typeface="Arial" pitchFamily="34" charset="0"/>
              </a:rPr>
              <a:t>Plan will </a:t>
            </a:r>
            <a:r>
              <a:rPr sz="2000" b="1">
                <a:latin typeface="Arial" pitchFamily="34" charset="0"/>
                <a:cs typeface="Arial" pitchFamily="34" charset="0"/>
              </a:rPr>
              <a:t>lose </a:t>
            </a:r>
            <a:r>
              <a:rPr sz="2000" b="1" smtClean="0">
                <a:latin typeface="Arial" pitchFamily="34" charset="0"/>
                <a:cs typeface="Arial" pitchFamily="34" charset="0"/>
              </a:rPr>
              <a:t>“</a:t>
            </a:r>
            <a:r>
              <a:rPr sz="2000" b="1">
                <a:latin typeface="Arial" pitchFamily="34" charset="0"/>
                <a:cs typeface="Arial" pitchFamily="34" charset="0"/>
              </a:rPr>
              <a:t>grandfathered” status if </a:t>
            </a:r>
            <a:r>
              <a:rPr sz="2000" b="1" smtClean="0">
                <a:latin typeface="Arial" pitchFamily="34" charset="0"/>
                <a:cs typeface="Arial" pitchFamily="34" charset="0"/>
              </a:rPr>
              <a:t>it does any </a:t>
            </a:r>
            <a:r>
              <a:rPr sz="2000" b="1">
                <a:latin typeface="Arial" pitchFamily="34" charset="0"/>
                <a:cs typeface="Arial" pitchFamily="34" charset="0"/>
              </a:rPr>
              <a:t>of these things:  </a:t>
            </a:r>
            <a:endParaRPr sz="2000">
              <a:latin typeface="Arial" pitchFamily="34" charset="0"/>
              <a:cs typeface="Arial" pitchFamily="34" charset="0"/>
            </a:endParaRPr>
          </a:p>
          <a:p>
            <a:pPr eaLnBrk="1" hangingPunct="1">
              <a:defRPr/>
            </a:pPr>
            <a:r>
              <a:rPr sz="2000">
                <a:latin typeface="Arial" pitchFamily="34" charset="0"/>
                <a:cs typeface="Arial" pitchFamily="34" charset="0"/>
              </a:rPr>
              <a:t>Increase coinsurance percentages</a:t>
            </a:r>
          </a:p>
          <a:p>
            <a:pPr eaLnBrk="1" hangingPunct="1">
              <a:defRPr/>
            </a:pPr>
            <a:r>
              <a:rPr sz="2000">
                <a:latin typeface="Arial" pitchFamily="34" charset="0"/>
                <a:cs typeface="Arial" pitchFamily="34" charset="0"/>
              </a:rPr>
              <a:t>Increase deductibles or out-of pocket maximums more than 15% plus an inflation adjustment</a:t>
            </a:r>
          </a:p>
          <a:p>
            <a:pPr eaLnBrk="1" hangingPunct="1">
              <a:defRPr/>
            </a:pPr>
            <a:r>
              <a:rPr sz="2000">
                <a:latin typeface="Arial" pitchFamily="34" charset="0"/>
                <a:cs typeface="Arial" pitchFamily="34" charset="0"/>
              </a:rPr>
              <a:t>Increase co-pays more than inflation plus $5 or 15%</a:t>
            </a:r>
          </a:p>
          <a:p>
            <a:pPr eaLnBrk="1" hangingPunct="1">
              <a:defRPr/>
            </a:pPr>
            <a:r>
              <a:rPr sz="2000">
                <a:latin typeface="Arial" pitchFamily="34" charset="0"/>
                <a:cs typeface="Arial" pitchFamily="34" charset="0"/>
              </a:rPr>
              <a:t>Eliminate benefits for a specific condition</a:t>
            </a:r>
          </a:p>
          <a:p>
            <a:pPr eaLnBrk="1" hangingPunct="1">
              <a:defRPr/>
            </a:pPr>
            <a:r>
              <a:rPr sz="2000">
                <a:latin typeface="Arial" pitchFamily="34" charset="0"/>
                <a:cs typeface="Arial" pitchFamily="34" charset="0"/>
              </a:rPr>
              <a:t>Decrease the employer contribution by more than 5% below the rate on March 23.  </a:t>
            </a:r>
          </a:p>
          <a:p>
            <a:pPr eaLnBrk="1" hangingPunct="1">
              <a:defRPr/>
            </a:pPr>
            <a:r>
              <a:rPr sz="2000">
                <a:latin typeface="Arial" pitchFamily="34" charset="0"/>
                <a:cs typeface="Arial" pitchFamily="34" charset="0"/>
              </a:rPr>
              <a:t>Impose new annual limits on benefits or reduce existing ones. </a:t>
            </a:r>
          </a:p>
          <a:p>
            <a:pPr eaLnBrk="1" hangingPunct="1">
              <a:defRPr/>
            </a:pPr>
            <a:endParaRPr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Preventive Care Expansion</a:t>
            </a:r>
          </a:p>
        </p:txBody>
      </p:sp>
      <p:sp>
        <p:nvSpPr>
          <p:cNvPr id="3" name="Text Placeholder 2"/>
          <p:cNvSpPr>
            <a:spLocks noGrp="1"/>
          </p:cNvSpPr>
          <p:nvPr>
            <p:ph type="body" sz="quarter" idx="11"/>
          </p:nvPr>
        </p:nvSpPr>
        <p:spPr/>
        <p:txBody>
          <a:bodyPr rtlCol="0">
            <a:normAutofit/>
          </a:bodyPr>
          <a:lstStyle/>
          <a:p>
            <a:pPr eaLnBrk="1" fontAlgn="auto" hangingPunct="1">
              <a:defRPr/>
            </a:pPr>
            <a:r>
              <a:rPr sz="2000">
                <a:latin typeface="Arial" pitchFamily="34" charset="0"/>
                <a:cs typeface="Arial" pitchFamily="34" charset="0"/>
              </a:rPr>
              <a:t>All private plans that are not "grandfathered"</a:t>
            </a:r>
          </a:p>
          <a:p>
            <a:pPr lvl="1" eaLnBrk="1" fontAlgn="auto" hangingPunct="1">
              <a:defRPr/>
            </a:pPr>
            <a:r>
              <a:rPr lang="en-US" sz="1800" dirty="0" smtClean="0">
                <a:latin typeface="Arial" pitchFamily="34" charset="0"/>
                <a:cs typeface="Arial" pitchFamily="34" charset="0"/>
              </a:rPr>
              <a:t>Plan years starting after Sept, 23, 2010</a:t>
            </a:r>
          </a:p>
          <a:p>
            <a:pPr eaLnBrk="1" fontAlgn="auto" hangingPunct="1">
              <a:defRPr/>
            </a:pPr>
            <a:r>
              <a:rPr sz="2000">
                <a:latin typeface="Arial" pitchFamily="34" charset="0"/>
                <a:cs typeface="Arial" pitchFamily="34" charset="0"/>
              </a:rPr>
              <a:t>Benefits covered with NO deductible, coinsurance or co-pay include:</a:t>
            </a:r>
          </a:p>
          <a:p>
            <a:pPr lvl="1" eaLnBrk="1" fontAlgn="auto" hangingPunct="1">
              <a:defRPr/>
            </a:pPr>
            <a:r>
              <a:rPr lang="en-US" sz="1800" dirty="0" smtClean="0">
                <a:latin typeface="Arial" pitchFamily="34" charset="0"/>
                <a:cs typeface="Arial" pitchFamily="34" charset="0"/>
              </a:rPr>
              <a:t>Immunizations recommended by the CDC, </a:t>
            </a:r>
          </a:p>
          <a:p>
            <a:pPr lvl="1" eaLnBrk="1" fontAlgn="auto" hangingPunct="1">
              <a:defRPr/>
            </a:pPr>
            <a:r>
              <a:rPr lang="en-US" sz="1800" dirty="0" smtClean="0">
                <a:latin typeface="Arial" pitchFamily="34" charset="0"/>
                <a:cs typeface="Arial" pitchFamily="34" charset="0"/>
              </a:rPr>
              <a:t>Preventive care and screenings recommended by HRSA-supported  guidelines for women and children</a:t>
            </a:r>
          </a:p>
          <a:p>
            <a:pPr lvl="2" eaLnBrk="1" fontAlgn="auto" hangingPunct="1">
              <a:defRPr/>
            </a:pPr>
            <a:r>
              <a:rPr sz="1600">
                <a:latin typeface="Arial" pitchFamily="34" charset="0"/>
                <a:cs typeface="Arial" pitchFamily="34" charset="0"/>
              </a:rPr>
              <a:t>Periodicity Schedule of Bright Futures Recommendations</a:t>
            </a:r>
          </a:p>
          <a:p>
            <a:pPr lvl="2" eaLnBrk="1" fontAlgn="auto" hangingPunct="1">
              <a:defRPr/>
            </a:pPr>
            <a:r>
              <a:rPr sz="1600">
                <a:latin typeface="Arial" pitchFamily="34" charset="0"/>
                <a:cs typeface="Arial" pitchFamily="34" charset="0"/>
              </a:rPr>
              <a:t>Uniform Panel of the Secretary’s Advisory Committee on Heritable Disorders in Newborns and Children</a:t>
            </a:r>
          </a:p>
          <a:p>
            <a:pPr lvl="2" eaLnBrk="1" fontAlgn="auto" hangingPunct="1">
              <a:defRPr/>
            </a:pPr>
            <a:r>
              <a:rPr sz="1600">
                <a:latin typeface="Arial" pitchFamily="34" charset="0"/>
                <a:cs typeface="Arial" pitchFamily="34" charset="0"/>
              </a:rPr>
              <a:t>Women’s recommendation not out until next year</a:t>
            </a:r>
          </a:p>
          <a:p>
            <a:pPr lvl="1" eaLnBrk="1" fontAlgn="auto" hangingPunct="1">
              <a:defRPr/>
            </a:pPr>
            <a:r>
              <a:rPr lang="en-US" sz="1800" dirty="0" smtClean="0">
                <a:latin typeface="Arial" pitchFamily="34" charset="0"/>
                <a:cs typeface="Arial" pitchFamily="34" charset="0"/>
              </a:rPr>
              <a:t>Services with A or B grade from USPSTF.  </a:t>
            </a:r>
          </a:p>
          <a:p>
            <a:pPr eaLnBrk="1" fontAlgn="auto" hangingPunct="1">
              <a:defRPr/>
            </a:pPr>
            <a:endParaRPr sz="2800">
              <a:latin typeface="Arial" pitchFamily="34" charset="0"/>
              <a:cs typeface="Arial" pitchFamily="34" charset="0"/>
            </a:endParaRPr>
          </a:p>
          <a:p>
            <a:pPr eaLnBrk="1" fontAlgn="auto" hangingPunct="1">
              <a:defRPr/>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Preventive Care Expansion</a:t>
            </a:r>
          </a:p>
        </p:txBody>
      </p:sp>
      <p:sp>
        <p:nvSpPr>
          <p:cNvPr id="3" name="Text Placeholder 2"/>
          <p:cNvSpPr>
            <a:spLocks noGrp="1"/>
          </p:cNvSpPr>
          <p:nvPr>
            <p:ph type="body" sz="quarter" idx="11"/>
          </p:nvPr>
        </p:nvSpPr>
        <p:spPr/>
        <p:txBody>
          <a:bodyPr rtlCol="0">
            <a:normAutofit fontScale="92500"/>
          </a:bodyPr>
          <a:lstStyle/>
          <a:p>
            <a:pPr eaLnBrk="1" fontAlgn="auto" hangingPunct="1">
              <a:defRPr/>
            </a:pPr>
            <a:r>
              <a:rPr sz="2800">
                <a:latin typeface="Arial" pitchFamily="34" charset="0"/>
                <a:cs typeface="Arial" pitchFamily="34" charset="0"/>
              </a:rPr>
              <a:t>Examples of Services rated A or B by the USPSTF</a:t>
            </a:r>
          </a:p>
          <a:p>
            <a:pPr lvl="1" eaLnBrk="1" fontAlgn="auto" hangingPunct="1">
              <a:defRPr/>
            </a:pPr>
            <a:r>
              <a:rPr lang="en-US" sz="2400" dirty="0" smtClean="0"/>
              <a:t>Screening for aortic aneurysm, breast cancer, cervical cancer, </a:t>
            </a:r>
            <a:r>
              <a:rPr lang="en-US" sz="2400" dirty="0" err="1" smtClean="0"/>
              <a:t>chlamydia</a:t>
            </a:r>
            <a:r>
              <a:rPr lang="en-US" sz="2400" dirty="0" smtClean="0"/>
              <a:t>, colorectal cancer, depression, gonorrhea, hypertension, lipid disorders, obesity, osteoporosis, diabetes…</a:t>
            </a:r>
          </a:p>
          <a:p>
            <a:pPr lvl="1" eaLnBrk="1" fontAlgn="auto" hangingPunct="1">
              <a:defRPr/>
            </a:pPr>
            <a:r>
              <a:rPr lang="en-US" sz="2400" dirty="0" smtClean="0"/>
              <a:t>Also:</a:t>
            </a:r>
          </a:p>
          <a:p>
            <a:pPr lvl="2" eaLnBrk="1" fontAlgn="auto" hangingPunct="1">
              <a:defRPr/>
            </a:pPr>
            <a:r>
              <a:rPr sz="2200"/>
              <a:t>Breastfeeding, Behavioral Interventions to Promote</a:t>
            </a:r>
            <a:r>
              <a:rPr sz="2200" baseline="30000">
                <a:hlinkClick r:id="rId3" action="ppaction://hlinkfile"/>
              </a:rPr>
              <a:t>6</a:t>
            </a:r>
            <a:endParaRPr sz="2200"/>
          </a:p>
          <a:p>
            <a:pPr lvl="2" eaLnBrk="1" fontAlgn="auto" hangingPunct="1">
              <a:defRPr/>
            </a:pPr>
            <a:r>
              <a:rPr sz="2200"/>
              <a:t>Alcohol Misuse Screening and Behavioral Counseling Interventions</a:t>
            </a:r>
          </a:p>
          <a:p>
            <a:pPr lvl="2" eaLnBrk="1" fontAlgn="auto" hangingPunct="1">
              <a:defRPr/>
            </a:pPr>
            <a:r>
              <a:rPr sz="2200"/>
              <a:t>Behavioral Counseling in Primary Care to Promote a Healthy Diet</a:t>
            </a:r>
            <a:endParaRPr sz="2200" baseline="30000"/>
          </a:p>
          <a:p>
            <a:pPr lvl="2" eaLnBrk="1" fontAlgn="auto" hangingPunct="1">
              <a:defRPr/>
            </a:pPr>
            <a:r>
              <a:rPr sz="2200"/>
              <a:t>Tobacco Use and Tobacco-Caused Disease, Counseling</a:t>
            </a:r>
            <a:endParaRPr sz="2200">
              <a:latin typeface="Arial" pitchFamily="34" charset="0"/>
              <a:cs typeface="Arial" pitchFamily="34" charset="0"/>
            </a:endParaRPr>
          </a:p>
          <a:p>
            <a:pPr eaLnBrk="1" fontAlgn="auto" hangingPunct="1">
              <a:buFont typeface="Wingdings" pitchFamily="2" charset="2"/>
              <a:buNone/>
              <a:defRPr/>
            </a:pPr>
            <a:endParaRPr sz="2800">
              <a:latin typeface="Arial" pitchFamily="34" charset="0"/>
              <a:cs typeface="Arial" pitchFamily="34" charset="0"/>
            </a:endParaRPr>
          </a:p>
          <a:p>
            <a:pPr eaLnBrk="1" fontAlgn="auto" hangingPunct="1">
              <a:defRPr/>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Preventive – Medicare</a:t>
            </a:r>
          </a:p>
        </p:txBody>
      </p:sp>
      <p:sp>
        <p:nvSpPr>
          <p:cNvPr id="3" name="Text Placeholder 2"/>
          <p:cNvSpPr>
            <a:spLocks noGrp="1"/>
          </p:cNvSpPr>
          <p:nvPr>
            <p:ph type="body" sz="quarter" idx="11"/>
          </p:nvPr>
        </p:nvSpPr>
        <p:spPr/>
        <p:txBody>
          <a:bodyPr rtlCol="0">
            <a:normAutofit fontScale="92500" lnSpcReduction="20000"/>
          </a:bodyPr>
          <a:lstStyle/>
          <a:p>
            <a:pPr eaLnBrk="1" fontAlgn="auto" hangingPunct="1">
              <a:defRPr/>
            </a:pPr>
            <a:r>
              <a:rPr sz="2800">
                <a:latin typeface="Arial" pitchFamily="34" charset="0"/>
                <a:cs typeface="Arial" pitchFamily="34" charset="0"/>
              </a:rPr>
              <a:t>Coverage with no coinsurance or deductibles for:</a:t>
            </a:r>
          </a:p>
          <a:p>
            <a:pPr lvl="1" eaLnBrk="1" fontAlgn="auto" hangingPunct="1">
              <a:defRPr/>
            </a:pPr>
            <a:r>
              <a:rPr lang="en-US" sz="2400" dirty="0" smtClean="0">
                <a:latin typeface="Arial" pitchFamily="34" charset="0"/>
                <a:cs typeface="Arial" pitchFamily="34" charset="0"/>
              </a:rPr>
              <a:t>Annual comprehensive preventive visit in addition to initial preventive physical exam</a:t>
            </a:r>
          </a:p>
          <a:p>
            <a:pPr lvl="1" eaLnBrk="1" fontAlgn="auto" hangingPunct="1">
              <a:defRPr/>
            </a:pPr>
            <a:r>
              <a:rPr sz="2400" smtClean="0">
                <a:latin typeface="Arial" pitchFamily="34" charset="0"/>
                <a:cs typeface="Arial" pitchFamily="34" charset="0"/>
              </a:rPr>
              <a:t> </a:t>
            </a:r>
            <a:r>
              <a:rPr lang="en-US" sz="2400" dirty="0" smtClean="0">
                <a:latin typeface="Arial" pitchFamily="34" charset="0"/>
                <a:cs typeface="Arial" pitchFamily="34" charset="0"/>
              </a:rPr>
              <a:t>Screening:</a:t>
            </a:r>
          </a:p>
          <a:p>
            <a:pPr lvl="2" eaLnBrk="1" fontAlgn="auto" hangingPunct="1">
              <a:defRPr/>
            </a:pPr>
            <a:r>
              <a:rPr sz="2200">
                <a:latin typeface="Arial" pitchFamily="34" charset="0"/>
                <a:cs typeface="Arial" pitchFamily="34" charset="0"/>
              </a:rPr>
              <a:t>Mammography</a:t>
            </a:r>
          </a:p>
          <a:p>
            <a:pPr lvl="2" eaLnBrk="1" fontAlgn="auto" hangingPunct="1">
              <a:defRPr/>
            </a:pPr>
            <a:r>
              <a:rPr sz="2200">
                <a:latin typeface="Arial" pitchFamily="34" charset="0"/>
                <a:cs typeface="Arial" pitchFamily="34" charset="0"/>
              </a:rPr>
              <a:t>Colorectal cancer – modifier required</a:t>
            </a:r>
          </a:p>
          <a:p>
            <a:pPr lvl="2" eaLnBrk="1" fontAlgn="auto" hangingPunct="1">
              <a:defRPr/>
            </a:pPr>
            <a:r>
              <a:rPr sz="2200">
                <a:latin typeface="Arial" pitchFamily="34" charset="0"/>
                <a:cs typeface="Arial" pitchFamily="34" charset="0"/>
              </a:rPr>
              <a:t>Pelvic exams</a:t>
            </a:r>
          </a:p>
          <a:p>
            <a:pPr lvl="2" eaLnBrk="1" fontAlgn="auto" hangingPunct="1">
              <a:defRPr/>
            </a:pPr>
            <a:r>
              <a:rPr sz="2200">
                <a:latin typeface="Arial" pitchFamily="34" charset="0"/>
                <a:cs typeface="Arial" pitchFamily="34" charset="0"/>
              </a:rPr>
              <a:t>Prostate cancer</a:t>
            </a:r>
          </a:p>
          <a:p>
            <a:pPr lvl="2" eaLnBrk="1" fontAlgn="auto" hangingPunct="1">
              <a:defRPr/>
            </a:pPr>
            <a:r>
              <a:rPr sz="2200">
                <a:latin typeface="Arial" pitchFamily="34" charset="0"/>
                <a:cs typeface="Arial" pitchFamily="34" charset="0"/>
              </a:rPr>
              <a:t>Glaucoma</a:t>
            </a:r>
          </a:p>
          <a:p>
            <a:pPr lvl="2" eaLnBrk="1" fontAlgn="auto" hangingPunct="1">
              <a:defRPr/>
            </a:pPr>
            <a:r>
              <a:rPr sz="2200">
                <a:latin typeface="Arial" pitchFamily="34" charset="0"/>
                <a:cs typeface="Arial" pitchFamily="34" charset="0"/>
              </a:rPr>
              <a:t>Ultrasound for abdominal aortic aneurysms</a:t>
            </a:r>
          </a:p>
          <a:p>
            <a:pPr lvl="2" eaLnBrk="1" fontAlgn="auto" hangingPunct="1">
              <a:defRPr/>
            </a:pPr>
            <a:r>
              <a:rPr sz="2200">
                <a:latin typeface="Arial" pitchFamily="34" charset="0"/>
                <a:cs typeface="Arial" pitchFamily="34" charset="0"/>
              </a:rPr>
              <a:t>Cardiovascular disease</a:t>
            </a:r>
          </a:p>
          <a:p>
            <a:pPr lvl="2" eaLnBrk="1" fontAlgn="auto" hangingPunct="1">
              <a:defRPr/>
            </a:pPr>
            <a:r>
              <a:rPr sz="2200">
                <a:latin typeface="Arial" pitchFamily="34" charset="0"/>
                <a:cs typeface="Arial" pitchFamily="34" charset="0"/>
              </a:rPr>
              <a:t>Diabetes</a:t>
            </a:r>
          </a:p>
          <a:p>
            <a:pPr lvl="1" eaLnBrk="1" fontAlgn="auto" hangingPunct="1">
              <a:buNone/>
              <a:defRPr/>
            </a:pPr>
            <a:endParaRPr lang="en-US" dirty="0" smtClean="0">
              <a:latin typeface="Arial" pitchFamily="34" charset="0"/>
              <a:cs typeface="Arial" pitchFamily="34" charset="0"/>
            </a:endParaRPr>
          </a:p>
          <a:p>
            <a:pPr eaLnBrk="1" fontAlgn="auto" hangingPunct="1">
              <a:defRPr/>
            </a:pPr>
            <a:endParaRPr sz="2800"/>
          </a:p>
          <a:p>
            <a:pPr eaLnBrk="1" fontAlgn="auto" hangingPunct="1">
              <a:defRPr/>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Preventive – Tobacco Cessation</a:t>
            </a:r>
          </a:p>
        </p:txBody>
      </p:sp>
      <p:sp>
        <p:nvSpPr>
          <p:cNvPr id="3" name="Text Placeholder 2"/>
          <p:cNvSpPr>
            <a:spLocks noGrp="1"/>
          </p:cNvSpPr>
          <p:nvPr>
            <p:ph type="body" sz="quarter" idx="11"/>
          </p:nvPr>
        </p:nvSpPr>
        <p:spPr/>
        <p:txBody>
          <a:bodyPr rtlCol="0">
            <a:normAutofit/>
          </a:bodyPr>
          <a:lstStyle/>
          <a:p>
            <a:pPr eaLnBrk="1" fontAlgn="auto" hangingPunct="1">
              <a:defRPr/>
            </a:pPr>
            <a:r>
              <a:rPr sz="2800">
                <a:latin typeface="Arial" pitchFamily="34" charset="0"/>
                <a:cs typeface="Arial" pitchFamily="34" charset="0"/>
              </a:rPr>
              <a:t>Medicare will cover smoking cessation programs for all smokers - Jan 1</a:t>
            </a:r>
          </a:p>
          <a:p>
            <a:pPr eaLnBrk="1" fontAlgn="auto" hangingPunct="1">
              <a:defRPr/>
            </a:pPr>
            <a:r>
              <a:rPr sz="2800">
                <a:latin typeface="Arial" pitchFamily="34" charset="0"/>
                <a:cs typeface="Arial" pitchFamily="34" charset="0"/>
              </a:rPr>
              <a:t>Medicaid will cover tobacco cessation for pregnant women - Oct 1</a:t>
            </a:r>
          </a:p>
          <a:p>
            <a:pPr lvl="1" eaLnBrk="1" fontAlgn="auto" hangingPunct="1">
              <a:defRPr/>
            </a:pPr>
            <a:r>
              <a:rPr lang="en-US" sz="2400" dirty="0" smtClean="0">
                <a:latin typeface="Arial" pitchFamily="34" charset="0"/>
                <a:cs typeface="Arial" pitchFamily="34" charset="0"/>
              </a:rPr>
              <a:t>In Texas, smoking cessation drugs already covered, but state will expand benefits to include counseling</a:t>
            </a:r>
            <a:endParaRPr sz="2400">
              <a:latin typeface="Arial" pitchFamily="34" charset="0"/>
              <a:cs typeface="Arial" pitchFamily="34" charset="0"/>
            </a:endParaRPr>
          </a:p>
          <a:p>
            <a:pPr eaLnBrk="1" fontAlgn="auto" hangingPunct="1">
              <a:defRPr/>
            </a:pPr>
            <a:endParaRPr sz="2800"/>
          </a:p>
          <a:p>
            <a:pPr eaLnBrk="1" fontAlgn="auto" hangingPunct="1">
              <a:defRPr/>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eaLnBrk="1" hangingPunct="1">
              <a:buFont typeface="Arial" charset="0"/>
              <a:buNone/>
              <a:defRPr/>
            </a:pPr>
            <a:r>
              <a:rPr/>
              <a:t>Preventive Services</a:t>
            </a:r>
          </a:p>
        </p:txBody>
      </p:sp>
      <p:sp>
        <p:nvSpPr>
          <p:cNvPr id="3" name="Text Placeholder 2"/>
          <p:cNvSpPr>
            <a:spLocks noGrp="1"/>
          </p:cNvSpPr>
          <p:nvPr>
            <p:ph type="body" sz="quarter" idx="11"/>
          </p:nvPr>
        </p:nvSpPr>
        <p:spPr/>
        <p:txBody>
          <a:bodyPr/>
          <a:lstStyle/>
          <a:p>
            <a:pPr eaLnBrk="1" hangingPunct="1">
              <a:defRPr/>
            </a:pPr>
            <a:r>
              <a:rPr sz="2800"/>
              <a:t>Cost sharing prohibited when preventive service is the primary purpose of the visit</a:t>
            </a:r>
          </a:p>
          <a:p>
            <a:pPr eaLnBrk="1" hangingPunct="1">
              <a:defRPr/>
            </a:pPr>
            <a:r>
              <a:rPr sz="2800"/>
              <a:t>If preventive service is billed separately from office visit, cost sharing may apply</a:t>
            </a:r>
          </a:p>
          <a:p>
            <a:pPr eaLnBrk="1" hangingPunct="1">
              <a:defRPr/>
            </a:pPr>
            <a:r>
              <a:rPr sz="2800"/>
              <a:t>Plan is </a:t>
            </a:r>
            <a:r>
              <a:rPr sz="2800" smtClean="0"/>
              <a:t>NOT </a:t>
            </a:r>
            <a:r>
              <a:rPr sz="2800"/>
              <a:t>required to provide coverage or may apply cost-sharing for preventive services by out-of-network providers</a:t>
            </a:r>
          </a:p>
          <a:p>
            <a:pPr eaLnBrk="1" hangingPunct="1">
              <a:defRPr/>
            </a:pPr>
            <a:r>
              <a:rPr sz="2800"/>
              <a:t>Deductibles or co-pays may apply for treatment of conditions found in preventive screening</a:t>
            </a:r>
          </a:p>
          <a:p>
            <a:pPr eaLnBrk="1" hangingPunct="1">
              <a:defRPr/>
            </a:pPr>
            <a:endParaRPr/>
          </a:p>
          <a:p>
            <a:pPr eaLnBrk="1" hangingPunct="1">
              <a:defRPr/>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Patient resources</a:t>
            </a:r>
          </a:p>
        </p:txBody>
      </p:sp>
      <p:sp>
        <p:nvSpPr>
          <p:cNvPr id="3" name="Text Placeholder 2"/>
          <p:cNvSpPr>
            <a:spLocks noGrp="1"/>
          </p:cNvSpPr>
          <p:nvPr>
            <p:ph type="body" sz="quarter" idx="11"/>
          </p:nvPr>
        </p:nvSpPr>
        <p:spPr/>
        <p:txBody>
          <a:bodyPr rtlCol="0">
            <a:normAutofit fontScale="92500" lnSpcReduction="10000"/>
          </a:bodyPr>
          <a:lstStyle/>
          <a:p>
            <a:pPr eaLnBrk="1" fontAlgn="auto" hangingPunct="1">
              <a:defRPr/>
            </a:pPr>
            <a:r>
              <a:rPr sz="2800">
                <a:latin typeface="Arial" pitchFamily="34" charset="0"/>
                <a:cs typeface="Arial" pitchFamily="34" charset="0"/>
              </a:rPr>
              <a:t>Federal website    </a:t>
            </a:r>
            <a:r>
              <a:rPr sz="2800">
                <a:latin typeface="Arial" pitchFamily="34" charset="0"/>
                <a:cs typeface="Arial" pitchFamily="34" charset="0"/>
                <a:hlinkClick r:id="rId2"/>
              </a:rPr>
              <a:t>http://www.healthcare.gov/</a:t>
            </a:r>
            <a:endParaRPr sz="2800">
              <a:latin typeface="Arial" pitchFamily="34" charset="0"/>
              <a:cs typeface="Arial" pitchFamily="34" charset="0"/>
            </a:endParaRPr>
          </a:p>
          <a:p>
            <a:pPr lvl="1" eaLnBrk="1" fontAlgn="auto" hangingPunct="1">
              <a:defRPr/>
            </a:pPr>
            <a:r>
              <a:rPr lang="en-US" sz="2400" dirty="0" smtClean="0">
                <a:latin typeface="Arial" pitchFamily="34" charset="0"/>
                <a:cs typeface="Arial" pitchFamily="34" charset="0"/>
              </a:rPr>
              <a:t>Available now:</a:t>
            </a:r>
          </a:p>
          <a:p>
            <a:pPr lvl="2" eaLnBrk="1" fontAlgn="auto" hangingPunct="1">
              <a:defRPr/>
            </a:pPr>
            <a:r>
              <a:rPr sz="2200">
                <a:latin typeface="Arial" pitchFamily="34" charset="0"/>
                <a:cs typeface="Arial" pitchFamily="34" charset="0"/>
              </a:rPr>
              <a:t>Temporary high risk pool application</a:t>
            </a:r>
          </a:p>
          <a:p>
            <a:pPr lvl="2" eaLnBrk="1" fontAlgn="auto" hangingPunct="1">
              <a:defRPr/>
            </a:pPr>
            <a:r>
              <a:rPr sz="2200">
                <a:latin typeface="Arial" pitchFamily="34" charset="0"/>
                <a:cs typeface="Arial" pitchFamily="34" charset="0"/>
              </a:rPr>
              <a:t>State high risk pool link</a:t>
            </a:r>
          </a:p>
          <a:p>
            <a:pPr lvl="2" eaLnBrk="1" fontAlgn="auto" hangingPunct="1">
              <a:defRPr/>
            </a:pPr>
            <a:r>
              <a:rPr sz="2200">
                <a:latin typeface="Arial" pitchFamily="34" charset="0"/>
                <a:cs typeface="Arial" pitchFamily="34" charset="0"/>
              </a:rPr>
              <a:t>State Medicaid applications</a:t>
            </a:r>
          </a:p>
          <a:p>
            <a:pPr lvl="2" eaLnBrk="1" fontAlgn="auto" hangingPunct="1">
              <a:defRPr/>
            </a:pPr>
            <a:r>
              <a:rPr sz="2200">
                <a:latin typeface="Arial" pitchFamily="34" charset="0"/>
                <a:cs typeface="Arial" pitchFamily="34" charset="0"/>
              </a:rPr>
              <a:t>Lists of insurers by zip code</a:t>
            </a:r>
          </a:p>
          <a:p>
            <a:pPr lvl="2" eaLnBrk="1" fontAlgn="auto" hangingPunct="1">
              <a:defRPr/>
            </a:pPr>
            <a:r>
              <a:rPr sz="2200">
                <a:latin typeface="Arial" pitchFamily="34" charset="0"/>
                <a:cs typeface="Arial" pitchFamily="34" charset="0"/>
              </a:rPr>
              <a:t>Hospital and nursing home </a:t>
            </a:r>
            <a:r>
              <a:rPr sz="2200" smtClean="0">
                <a:latin typeface="Arial" pitchFamily="34" charset="0"/>
                <a:cs typeface="Arial" pitchFamily="34" charset="0"/>
              </a:rPr>
              <a:t>comparisons</a:t>
            </a:r>
          </a:p>
          <a:p>
            <a:pPr lvl="2" eaLnBrk="1" fontAlgn="auto" hangingPunct="1">
              <a:defRPr/>
            </a:pPr>
            <a:r>
              <a:rPr lang="en-US" sz="2200" dirty="0">
                <a:solidFill>
                  <a:srgbClr val="FF0000"/>
                </a:solidFill>
                <a:latin typeface="Arial" pitchFamily="34" charset="0"/>
                <a:cs typeface="Arial" pitchFamily="34" charset="0"/>
              </a:rPr>
              <a:t>Physician </a:t>
            </a:r>
            <a:r>
              <a:rPr lang="en-US" sz="2200" dirty="0" smtClean="0">
                <a:solidFill>
                  <a:srgbClr val="FF0000"/>
                </a:solidFill>
                <a:latin typeface="Arial" pitchFamily="34" charset="0"/>
                <a:cs typeface="Arial" pitchFamily="34" charset="0"/>
              </a:rPr>
              <a:t>comparisons</a:t>
            </a:r>
            <a:endParaRPr sz="2200">
              <a:solidFill>
                <a:srgbClr val="FF0000"/>
              </a:solidFill>
              <a:latin typeface="Arial" pitchFamily="34" charset="0"/>
              <a:cs typeface="Arial" pitchFamily="34" charset="0"/>
            </a:endParaRPr>
          </a:p>
          <a:p>
            <a:pPr lvl="1" eaLnBrk="1" fontAlgn="auto" hangingPunct="1">
              <a:defRPr/>
            </a:pPr>
            <a:r>
              <a:rPr lang="en-US" sz="2800" dirty="0" smtClean="0">
                <a:latin typeface="Arial" pitchFamily="34" charset="0"/>
                <a:cs typeface="Arial" pitchFamily="34" charset="0"/>
              </a:rPr>
              <a:t>Coming later:</a:t>
            </a:r>
          </a:p>
          <a:p>
            <a:pPr lvl="2" eaLnBrk="1" fontAlgn="auto" hangingPunct="1">
              <a:defRPr/>
            </a:pPr>
            <a:r>
              <a:rPr sz="2200">
                <a:latin typeface="Arial" pitchFamily="34" charset="0"/>
                <a:cs typeface="Arial" pitchFamily="34" charset="0"/>
              </a:rPr>
              <a:t>Link to state exchange</a:t>
            </a:r>
          </a:p>
          <a:p>
            <a:pPr lvl="2" eaLnBrk="1" fontAlgn="auto" hangingPunct="1">
              <a:defRPr/>
            </a:pPr>
            <a:r>
              <a:rPr sz="2200">
                <a:latin typeface="Arial" pitchFamily="34" charset="0"/>
                <a:cs typeface="Arial" pitchFamily="34" charset="0"/>
              </a:rPr>
              <a:t>Physician comparisons</a:t>
            </a:r>
          </a:p>
          <a:p>
            <a:pPr lvl="1" eaLnBrk="1" fontAlgn="auto" hangingPunct="1">
              <a:defRPr/>
            </a:pPr>
            <a:endParaRPr lang="en-US" sz="2400" dirty="0" smtClean="0"/>
          </a:p>
          <a:p>
            <a:pPr lvl="1" eaLnBrk="1" fontAlgn="auto" hangingPunct="1">
              <a:defRPr/>
            </a:pPr>
            <a:endParaRPr lang="en-US" sz="2400" dirty="0" smtClean="0"/>
          </a:p>
          <a:p>
            <a:pPr lvl="1" eaLnBrk="1" fontAlgn="auto" hangingPunct="1">
              <a:buFont typeface="Wingdings" pitchFamily="2" charset="2"/>
              <a:buNone/>
              <a:defRPr/>
            </a:pPr>
            <a:endParaRPr sz="2800"/>
          </a:p>
          <a:p>
            <a:pPr eaLnBrk="1" fontAlgn="auto" hangingPunct="1">
              <a:defRPr/>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rtlCol="0"/>
          <a:lstStyle/>
          <a:p>
            <a:pPr eaLnBrk="1" fontAlgn="auto" hangingPunct="1">
              <a:spcAft>
                <a:spcPts val="0"/>
              </a:spcAft>
              <a:defRPr/>
            </a:pPr>
            <a:r>
              <a:rPr/>
              <a:t>Physician Compare Website</a:t>
            </a:r>
          </a:p>
        </p:txBody>
      </p:sp>
      <p:sp>
        <p:nvSpPr>
          <p:cNvPr id="6" name="Text Placeholder 5"/>
          <p:cNvSpPr>
            <a:spLocks noGrp="1"/>
          </p:cNvSpPr>
          <p:nvPr>
            <p:ph type="body" sz="quarter" idx="11"/>
          </p:nvPr>
        </p:nvSpPr>
        <p:spPr/>
        <p:txBody>
          <a:bodyPr rtlCol="0">
            <a:normAutofit/>
          </a:bodyPr>
          <a:lstStyle/>
          <a:p>
            <a:pPr eaLnBrk="1" fontAlgn="auto" hangingPunct="1">
              <a:defRPr/>
            </a:pPr>
            <a:r>
              <a:rPr>
                <a:latin typeface="Arial" pitchFamily="34" charset="0"/>
                <a:cs typeface="Arial" pitchFamily="34" charset="0"/>
              </a:rPr>
              <a:t>Physicians rated on economic and “quality” measures</a:t>
            </a:r>
          </a:p>
          <a:p>
            <a:pPr lvl="1" eaLnBrk="1" fontAlgn="auto" hangingPunct="1">
              <a:buFont typeface="Arial" charset="0"/>
              <a:buChar char="•"/>
              <a:defRPr/>
            </a:pPr>
            <a:r>
              <a:rPr lang="en-US" sz="2000" dirty="0" smtClean="0">
                <a:latin typeface="Arial" pitchFamily="34" charset="0"/>
                <a:cs typeface="Arial" pitchFamily="34" charset="0"/>
              </a:rPr>
              <a:t>Available now</a:t>
            </a:r>
          </a:p>
          <a:p>
            <a:pPr lvl="2" eaLnBrk="1" fontAlgn="auto" hangingPunct="1">
              <a:buFont typeface="Arial" charset="0"/>
              <a:buChar char="•"/>
              <a:defRPr/>
            </a:pPr>
            <a:r>
              <a:rPr sz="1800">
                <a:latin typeface="Arial" pitchFamily="34" charset="0"/>
                <a:cs typeface="Arial" pitchFamily="34" charset="0"/>
              </a:rPr>
              <a:t>Basic info about physicians enrolled in </a:t>
            </a:r>
            <a:r>
              <a:rPr sz="1800" smtClean="0">
                <a:latin typeface="Arial" pitchFamily="34" charset="0"/>
                <a:cs typeface="Arial" pitchFamily="34" charset="0"/>
              </a:rPr>
              <a:t>Medicare</a:t>
            </a:r>
          </a:p>
          <a:p>
            <a:pPr lvl="1" eaLnBrk="1" fontAlgn="auto" hangingPunct="1">
              <a:buFont typeface="Arial" charset="0"/>
              <a:buChar char="•"/>
              <a:defRPr/>
            </a:pPr>
            <a:r>
              <a:rPr lang="en-US" sz="2000" dirty="0" smtClean="0">
                <a:latin typeface="Arial" pitchFamily="34" charset="0"/>
                <a:cs typeface="Arial" pitchFamily="34" charset="0"/>
              </a:rPr>
              <a:t>By 2013, info comparing physicians on quality and patient experience measures.  </a:t>
            </a:r>
          </a:p>
          <a:p>
            <a:pPr lvl="2" eaLnBrk="1" fontAlgn="auto" hangingPunct="1">
              <a:buFont typeface="Arial" charset="0"/>
              <a:buChar char="•"/>
              <a:defRPr/>
            </a:pPr>
            <a:r>
              <a:rPr sz="1800">
                <a:latin typeface="Arial" pitchFamily="34" charset="0"/>
                <a:cs typeface="Arial" pitchFamily="34" charset="0"/>
              </a:rPr>
              <a:t>Likely patient survey seeking feedback on physicians.  </a:t>
            </a:r>
          </a:p>
          <a:p>
            <a:pPr lvl="2" eaLnBrk="1" fontAlgn="auto" hangingPunct="1">
              <a:buFont typeface="Arial" charset="0"/>
              <a:buChar char="•"/>
              <a:defRPr/>
            </a:pPr>
            <a:r>
              <a:rPr sz="1800">
                <a:latin typeface="Arial" pitchFamily="34" charset="0"/>
                <a:cs typeface="Arial" pitchFamily="34" charset="0"/>
              </a:rPr>
              <a:t>Quality measurements only to the “extent scientifically sound measures” are developed by the government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lstStyle/>
          <a:p>
            <a:pPr eaLnBrk="1" fontAlgn="auto" hangingPunct="1">
              <a:spcAft>
                <a:spcPts val="0"/>
              </a:spcAft>
              <a:defRPr/>
            </a:pPr>
            <a:r>
              <a:rPr/>
              <a:t>Compliance</a:t>
            </a:r>
          </a:p>
        </p:txBody>
      </p:sp>
      <p:sp>
        <p:nvSpPr>
          <p:cNvPr id="3" name="Text Placeholder 2"/>
          <p:cNvSpPr>
            <a:spLocks noGrp="1"/>
          </p:cNvSpPr>
          <p:nvPr>
            <p:ph type="body" sz="quarter" idx="11"/>
          </p:nvPr>
        </p:nvSpPr>
        <p:spPr/>
        <p:txBody>
          <a:bodyPr rtlCol="0">
            <a:normAutofit/>
          </a:bodyPr>
          <a:lstStyle/>
          <a:p>
            <a:pPr eaLnBrk="1" fontAlgn="auto" hangingPunct="1">
              <a:defRPr/>
            </a:pPr>
            <a:r>
              <a:rPr>
                <a:latin typeface="Arial" pitchFamily="34" charset="0"/>
                <a:cs typeface="Arial" pitchFamily="34" charset="0"/>
              </a:rPr>
              <a:t>Home Health Services – authorizations require face-to–face meeting </a:t>
            </a:r>
            <a:r>
              <a:rPr sz="1500" smtClean="0">
                <a:latin typeface="Arial" pitchFamily="34" charset="0"/>
                <a:cs typeface="Arial" pitchFamily="34" charset="0"/>
              </a:rPr>
              <a:t>Sec.6407 </a:t>
            </a:r>
            <a:r>
              <a:rPr sz="1900" smtClean="0">
                <a:latin typeface="Arial" pitchFamily="34" charset="0"/>
                <a:cs typeface="Arial" pitchFamily="34" charset="0"/>
              </a:rPr>
              <a:t>(Delayed to March by rule)</a:t>
            </a:r>
            <a:endParaRPr sz="1500">
              <a:latin typeface="Arial" pitchFamily="34" charset="0"/>
              <a:cs typeface="Arial" pitchFamily="34" charset="0"/>
            </a:endParaRPr>
          </a:p>
          <a:p>
            <a:pPr eaLnBrk="1" fontAlgn="auto" hangingPunct="1">
              <a:defRPr/>
            </a:pPr>
            <a:r>
              <a:rPr>
                <a:latin typeface="Arial" pitchFamily="34" charset="0"/>
                <a:cs typeface="Arial" pitchFamily="34" charset="0"/>
              </a:rPr>
              <a:t>Referrals, DME orders, home health authorizations must be available for CMS audit or physician can be temporarily dis-enrolled </a:t>
            </a:r>
            <a:r>
              <a:rPr sz="1500">
                <a:latin typeface="Arial" pitchFamily="34" charset="0"/>
                <a:cs typeface="Arial" pitchFamily="34" charset="0"/>
              </a:rPr>
              <a:t>Sec.6407</a:t>
            </a:r>
          </a:p>
          <a:p>
            <a:pPr eaLnBrk="1" fontAlgn="auto" hangingPunct="1">
              <a:defRPr/>
            </a:pPr>
            <a:r>
              <a:rPr>
                <a:latin typeface="Arial" pitchFamily="34" charset="0"/>
                <a:cs typeface="Arial" pitchFamily="34" charset="0"/>
              </a:rPr>
              <a:t>Must be in PECOS to refer for most services (but enforcement has been postponed)</a:t>
            </a:r>
          </a:p>
          <a:p>
            <a:pPr eaLnBrk="1" fontAlgn="auto" hangingPunct="1">
              <a:defRPr/>
            </a:pPr>
            <a:endParaRPr>
              <a:latin typeface="Arial" pitchFamily="34" charset="0"/>
              <a:cs typeface="Arial" pitchFamily="34" charset="0"/>
            </a:endParaRPr>
          </a:p>
          <a:p>
            <a:pPr eaLnBrk="1" fontAlgn="auto" hangingPunct="1">
              <a:defRPr/>
            </a:pPr>
            <a:endParaRPr sz="1600"/>
          </a:p>
          <a:p>
            <a:pPr eaLnBrk="1" fontAlgn="auto" hangingPunct="1">
              <a:buFont typeface="Wingdings" pitchFamily="2" charset="2"/>
              <a:buNone/>
              <a:defRPr/>
            </a:pPr>
            <a:endParaRPr sz="1600"/>
          </a:p>
          <a:p>
            <a:pPr eaLnBrk="1" fontAlgn="auto" hangingPunct="1">
              <a:defRPr/>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676400" y="1600200"/>
            <a:ext cx="7010400" cy="5029200"/>
          </a:xfrm>
        </p:spPr>
        <p:txBody>
          <a:bodyPr/>
          <a:lstStyle/>
          <a:p>
            <a:pPr>
              <a:defRPr/>
            </a:pPr>
            <a:r>
              <a:rPr lang="en-US" dirty="0" smtClean="0">
                <a:latin typeface="Arial" pitchFamily="34" charset="0"/>
                <a:cs typeface="Arial" pitchFamily="34" charset="0"/>
              </a:rPr>
              <a:t>Effects of Health Reform Law on the Health Care System</a:t>
            </a:r>
          </a:p>
          <a:p>
            <a:pPr>
              <a:defRPr/>
            </a:pPr>
            <a:r>
              <a:rPr lang="en-US" dirty="0" smtClean="0">
                <a:latin typeface="Arial" pitchFamily="34" charset="0"/>
                <a:cs typeface="Arial" pitchFamily="34" charset="0"/>
              </a:rPr>
              <a:t>Effects of Health Reform Law on Physicians</a:t>
            </a:r>
          </a:p>
          <a:p>
            <a:pPr>
              <a:defRPr/>
            </a:pPr>
            <a:r>
              <a:rPr lang="en-US" dirty="0" smtClean="0">
                <a:latin typeface="Arial" pitchFamily="34" charset="0"/>
                <a:cs typeface="Arial" pitchFamily="34" charset="0"/>
              </a:rPr>
              <a:t>Taking Advantage of Change</a:t>
            </a:r>
          </a:p>
        </p:txBody>
      </p:sp>
      <p:sp>
        <p:nvSpPr>
          <p:cNvPr id="6" name="Text Placeholder 5"/>
          <p:cNvSpPr>
            <a:spLocks noGrp="1"/>
          </p:cNvSpPr>
          <p:nvPr>
            <p:ph type="body" sz="quarter" idx="12"/>
          </p:nvPr>
        </p:nvSpPr>
        <p:spPr>
          <a:xfrm>
            <a:off x="1676400" y="381000"/>
            <a:ext cx="7467600" cy="731838"/>
          </a:xfrm>
        </p:spPr>
        <p:txBody>
          <a:bodyPr/>
          <a:lstStyle/>
          <a:p>
            <a:pPr>
              <a:defRPr/>
            </a:pPr>
            <a:r>
              <a:rPr lang="en-US" dirty="0" smtClean="0"/>
              <a:t>Agenda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rtlCol="0">
            <a:normAutofit fontScale="92500"/>
          </a:bodyPr>
          <a:lstStyle/>
          <a:p>
            <a:pPr eaLnBrk="1" fontAlgn="auto" hangingPunct="1">
              <a:spcAft>
                <a:spcPts val="0"/>
              </a:spcAft>
              <a:defRPr/>
            </a:pPr>
            <a:r>
              <a:rPr/>
              <a:t>Fraud and Abuse – Physician Scrutiny</a:t>
            </a:r>
          </a:p>
        </p:txBody>
      </p:sp>
      <p:sp>
        <p:nvSpPr>
          <p:cNvPr id="3" name="Text Placeholder 2"/>
          <p:cNvSpPr>
            <a:spLocks noGrp="1"/>
          </p:cNvSpPr>
          <p:nvPr>
            <p:ph type="body" sz="quarter" idx="11"/>
          </p:nvPr>
        </p:nvSpPr>
        <p:spPr/>
        <p:txBody>
          <a:bodyPr rtlCol="0">
            <a:normAutofit/>
          </a:bodyPr>
          <a:lstStyle/>
          <a:p>
            <a:pPr eaLnBrk="1" fontAlgn="auto" hangingPunct="1">
              <a:defRPr/>
            </a:pPr>
            <a:r>
              <a:rPr sz="2400">
                <a:latin typeface="Arial" pitchFamily="34" charset="0"/>
                <a:cs typeface="Arial" pitchFamily="34" charset="0"/>
              </a:rPr>
              <a:t>Increased funding for fraud and abuse control by $250 million over the next decade</a:t>
            </a:r>
          </a:p>
          <a:p>
            <a:pPr eaLnBrk="1" fontAlgn="auto" hangingPunct="1">
              <a:buFont typeface="Arial" charset="0"/>
              <a:buChar char="•"/>
              <a:defRPr/>
            </a:pPr>
            <a:r>
              <a:rPr sz="2400">
                <a:latin typeface="Arial" pitchFamily="34" charset="0"/>
                <a:cs typeface="Arial" pitchFamily="34" charset="0"/>
              </a:rPr>
              <a:t>Required disclosures on referral for MRIs, CTs, PET scans, if in-office (effective immediately)</a:t>
            </a:r>
          </a:p>
          <a:p>
            <a:pPr lvl="1" eaLnBrk="1" fontAlgn="auto" hangingPunct="1">
              <a:buFont typeface="Arial" charset="0"/>
              <a:buChar char="•"/>
              <a:defRPr/>
            </a:pPr>
            <a:r>
              <a:rPr lang="en-US" sz="2000" dirty="0" smtClean="0">
                <a:latin typeface="Arial" pitchFamily="34" charset="0"/>
                <a:cs typeface="Arial" pitchFamily="34" charset="0"/>
              </a:rPr>
              <a:t>5 other providers within 25 miles</a:t>
            </a:r>
            <a:r>
              <a:rPr sz="2000" smtClean="0">
                <a:latin typeface="Arial" pitchFamily="34" charset="0"/>
                <a:cs typeface="Arial" pitchFamily="34" charset="0"/>
              </a:rPr>
              <a:t> </a:t>
            </a:r>
            <a:endParaRPr sz="2000">
              <a:latin typeface="Arial" pitchFamily="34" charset="0"/>
              <a:cs typeface="Arial" pitchFamily="34" charset="0"/>
            </a:endParaRPr>
          </a:p>
          <a:p>
            <a:pPr eaLnBrk="1" fontAlgn="auto" hangingPunct="1">
              <a:buFont typeface="Arial" charset="0"/>
              <a:buChar char="•"/>
              <a:defRPr/>
            </a:pPr>
            <a:r>
              <a:rPr sz="2400">
                <a:latin typeface="Arial" pitchFamily="34" charset="0"/>
                <a:cs typeface="Arial" pitchFamily="34" charset="0"/>
              </a:rPr>
              <a:t>Overpayments must be reported and returned within 60 days, subject to False Claims Act prosecution</a:t>
            </a:r>
          </a:p>
          <a:p>
            <a:pPr eaLnBrk="1" fontAlgn="auto" hangingPunct="1">
              <a:defRPr/>
            </a:pPr>
            <a:r>
              <a:rPr sz="2400" smtClean="0">
                <a:latin typeface="Arial" pitchFamily="34" charset="0"/>
                <a:cs typeface="Arial" pitchFamily="34" charset="0"/>
              </a:rPr>
              <a:t>Recovery </a:t>
            </a:r>
            <a:r>
              <a:rPr sz="2400">
                <a:latin typeface="Arial" pitchFamily="34" charset="0"/>
                <a:cs typeface="Arial" pitchFamily="34" charset="0"/>
              </a:rPr>
              <a:t>Audit Contractor role expanded to include Medicaid, Medicare Advantage, and Medicare drug plans</a:t>
            </a:r>
          </a:p>
          <a:p>
            <a:pPr eaLnBrk="1" fontAlgn="auto" hangingPunct="1">
              <a:buFont typeface="Arial" charset="0"/>
              <a:buChar char="•"/>
              <a:defRPr/>
            </a:pPr>
            <a:endParaRPr sz="240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eaLnBrk="1" hangingPunct="1">
              <a:buFont typeface="Arial" charset="0"/>
              <a:buNone/>
              <a:defRPr/>
            </a:pPr>
            <a:r>
              <a:rPr smtClean="0"/>
              <a:t>Medicare </a:t>
            </a:r>
            <a:r>
              <a:rPr/>
              <a:t>Fee Provisions</a:t>
            </a:r>
          </a:p>
        </p:txBody>
      </p:sp>
      <p:sp>
        <p:nvSpPr>
          <p:cNvPr id="4" name="Text Placeholder 3"/>
          <p:cNvSpPr>
            <a:spLocks noGrp="1"/>
          </p:cNvSpPr>
          <p:nvPr>
            <p:ph type="body" sz="quarter" idx="11"/>
          </p:nvPr>
        </p:nvSpPr>
        <p:spPr/>
        <p:txBody>
          <a:bodyPr/>
          <a:lstStyle/>
          <a:p>
            <a:pPr eaLnBrk="1" hangingPunct="1">
              <a:defRPr/>
            </a:pPr>
            <a:r>
              <a:rPr sz="2800">
                <a:latin typeface="Arial" pitchFamily="34" charset="0"/>
                <a:cs typeface="Arial" pitchFamily="34" charset="0"/>
              </a:rPr>
              <a:t>PQRI</a:t>
            </a:r>
          </a:p>
          <a:p>
            <a:pPr lvl="1" eaLnBrk="1" hangingPunct="1">
              <a:defRPr/>
            </a:pPr>
            <a:r>
              <a:rPr lang="en-US" sz="2400" dirty="0" smtClean="0">
                <a:latin typeface="Arial" pitchFamily="34" charset="0"/>
                <a:cs typeface="Arial" pitchFamily="34" charset="0"/>
              </a:rPr>
              <a:t>Incentives</a:t>
            </a:r>
          </a:p>
          <a:p>
            <a:pPr lvl="2" eaLnBrk="1" hangingPunct="1">
              <a:defRPr/>
            </a:pPr>
            <a:r>
              <a:rPr sz="2000">
                <a:latin typeface="Arial" pitchFamily="34" charset="0"/>
                <a:cs typeface="Arial" pitchFamily="34" charset="0"/>
              </a:rPr>
              <a:t>2011			1.0%</a:t>
            </a:r>
          </a:p>
          <a:p>
            <a:pPr lvl="2" eaLnBrk="1" hangingPunct="1">
              <a:defRPr/>
            </a:pPr>
            <a:r>
              <a:rPr sz="2000">
                <a:latin typeface="Arial" pitchFamily="34" charset="0"/>
                <a:cs typeface="Arial" pitchFamily="34" charset="0"/>
              </a:rPr>
              <a:t>2012-2014		0.5%</a:t>
            </a:r>
          </a:p>
          <a:p>
            <a:pPr lvl="2" eaLnBrk="1" hangingPunct="1">
              <a:defRPr/>
            </a:pPr>
            <a:r>
              <a:rPr sz="2000">
                <a:latin typeface="Arial" pitchFamily="34" charset="0"/>
                <a:cs typeface="Arial" pitchFamily="34" charset="0"/>
              </a:rPr>
              <a:t>additional 0.5% for maintenance of certification program </a:t>
            </a:r>
          </a:p>
          <a:p>
            <a:pPr lvl="1" eaLnBrk="1" hangingPunct="1">
              <a:defRPr/>
            </a:pPr>
            <a:r>
              <a:rPr lang="en-US" sz="2400" dirty="0" smtClean="0">
                <a:latin typeface="Arial" pitchFamily="34" charset="0"/>
                <a:cs typeface="Arial" pitchFamily="34" charset="0"/>
              </a:rPr>
              <a:t>Penalties</a:t>
            </a:r>
          </a:p>
          <a:p>
            <a:pPr lvl="2" eaLnBrk="1" hangingPunct="1">
              <a:defRPr/>
            </a:pPr>
            <a:r>
              <a:rPr sz="2000">
                <a:latin typeface="Arial" pitchFamily="34" charset="0"/>
                <a:cs typeface="Arial" pitchFamily="34" charset="0"/>
              </a:rPr>
              <a:t>2015			-1.5%</a:t>
            </a:r>
          </a:p>
          <a:p>
            <a:pPr lvl="2" eaLnBrk="1" hangingPunct="1">
              <a:defRPr/>
            </a:pPr>
            <a:r>
              <a:rPr sz="2000">
                <a:latin typeface="Arial" pitchFamily="34" charset="0"/>
                <a:cs typeface="Arial" pitchFamily="34" charset="0"/>
              </a:rPr>
              <a:t>2016			-2.0%</a:t>
            </a:r>
          </a:p>
          <a:p>
            <a:pPr eaLnBrk="1" hangingPunct="1">
              <a:defRPr/>
            </a:pP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eaLnBrk="1" hangingPunct="1">
              <a:buFont typeface="Arial" charset="0"/>
              <a:buNone/>
              <a:defRPr/>
            </a:pPr>
            <a:r>
              <a:rPr/>
              <a:t>Other Medicare Fee Provisions</a:t>
            </a:r>
          </a:p>
        </p:txBody>
      </p:sp>
      <p:sp>
        <p:nvSpPr>
          <p:cNvPr id="4" name="Text Placeholder 3"/>
          <p:cNvSpPr>
            <a:spLocks noGrp="1"/>
          </p:cNvSpPr>
          <p:nvPr>
            <p:ph type="body" sz="quarter" idx="11"/>
          </p:nvPr>
        </p:nvSpPr>
        <p:spPr/>
        <p:txBody>
          <a:bodyPr/>
          <a:lstStyle/>
          <a:p>
            <a:pPr eaLnBrk="1" hangingPunct="1">
              <a:defRPr/>
            </a:pPr>
            <a:r>
              <a:rPr sz="2800">
                <a:latin typeface="Arial" pitchFamily="34" charset="0"/>
                <a:cs typeface="Arial" pitchFamily="34" charset="0"/>
              </a:rPr>
              <a:t>e-prescribing</a:t>
            </a:r>
          </a:p>
          <a:p>
            <a:pPr lvl="1" eaLnBrk="1" hangingPunct="1">
              <a:defRPr/>
            </a:pPr>
            <a:r>
              <a:rPr lang="en-US" sz="2400" dirty="0" smtClean="0">
                <a:latin typeface="Arial" pitchFamily="34" charset="0"/>
                <a:cs typeface="Arial" pitchFamily="34" charset="0"/>
              </a:rPr>
              <a:t>Incentives</a:t>
            </a:r>
          </a:p>
          <a:p>
            <a:pPr lvl="2" eaLnBrk="1" hangingPunct="1">
              <a:defRPr/>
            </a:pPr>
            <a:r>
              <a:rPr sz="2000">
                <a:latin typeface="Arial" pitchFamily="34" charset="0"/>
                <a:cs typeface="Arial" pitchFamily="34" charset="0"/>
              </a:rPr>
              <a:t>2011-2012		1.0%</a:t>
            </a:r>
          </a:p>
          <a:p>
            <a:pPr lvl="2" eaLnBrk="1" hangingPunct="1">
              <a:defRPr/>
            </a:pPr>
            <a:r>
              <a:rPr sz="2000">
                <a:latin typeface="Arial" pitchFamily="34" charset="0"/>
                <a:cs typeface="Arial" pitchFamily="34" charset="0"/>
              </a:rPr>
              <a:t>2013			0.5%		</a:t>
            </a:r>
          </a:p>
          <a:p>
            <a:pPr lvl="1" eaLnBrk="1" hangingPunct="1">
              <a:defRPr/>
            </a:pPr>
            <a:r>
              <a:rPr lang="en-US" sz="2400" dirty="0" smtClean="0">
                <a:latin typeface="Arial" pitchFamily="34" charset="0"/>
                <a:cs typeface="Arial" pitchFamily="34" charset="0"/>
              </a:rPr>
              <a:t>Penalties</a:t>
            </a:r>
          </a:p>
          <a:p>
            <a:pPr lvl="2" eaLnBrk="1" hangingPunct="1">
              <a:defRPr/>
            </a:pPr>
            <a:r>
              <a:rPr sz="2000">
                <a:latin typeface="Arial" pitchFamily="34" charset="0"/>
                <a:cs typeface="Arial" pitchFamily="34" charset="0"/>
              </a:rPr>
              <a:t>2012			1.0%</a:t>
            </a:r>
          </a:p>
          <a:p>
            <a:pPr lvl="2" eaLnBrk="1" hangingPunct="1">
              <a:defRPr/>
            </a:pPr>
            <a:r>
              <a:rPr sz="2000">
                <a:latin typeface="Arial" pitchFamily="34" charset="0"/>
                <a:cs typeface="Arial" pitchFamily="34" charset="0"/>
              </a:rPr>
              <a:t>2013			1.5%</a:t>
            </a:r>
          </a:p>
          <a:p>
            <a:pPr lvl="2" eaLnBrk="1" hangingPunct="1">
              <a:defRPr/>
            </a:pPr>
            <a:r>
              <a:rPr sz="2000">
                <a:latin typeface="Arial" pitchFamily="34" charset="0"/>
                <a:cs typeface="Arial" pitchFamily="34" charset="0"/>
              </a:rPr>
              <a:t>2014			2.0%	</a:t>
            </a:r>
            <a:endParaRPr sz="3200"/>
          </a:p>
          <a:p>
            <a:pPr lvl="2" eaLnBrk="1" hangingPunct="1">
              <a:buFont typeface="Wingdings" pitchFamily="2" charset="2"/>
              <a:buNone/>
              <a:defRPr/>
            </a:pPr>
            <a:r>
              <a:rPr sz="2000">
                <a:latin typeface="Arial" pitchFamily="34" charset="0"/>
                <a:cs typeface="Arial" pitchFamily="34" charset="0"/>
              </a:rPr>
              <a:t>	</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eaLnBrk="1" hangingPunct="1">
              <a:buFont typeface="Arial" charset="0"/>
              <a:buNone/>
              <a:defRPr/>
            </a:pPr>
            <a:r>
              <a:rPr/>
              <a:t>Medicare </a:t>
            </a:r>
            <a:r>
              <a:rPr smtClean="0"/>
              <a:t>Payment Bonuses</a:t>
            </a:r>
            <a:endParaRPr/>
          </a:p>
        </p:txBody>
      </p:sp>
      <p:sp>
        <p:nvSpPr>
          <p:cNvPr id="3" name="Text Placeholder 2"/>
          <p:cNvSpPr>
            <a:spLocks noGrp="1"/>
          </p:cNvSpPr>
          <p:nvPr>
            <p:ph type="body" sz="quarter" idx="11"/>
          </p:nvPr>
        </p:nvSpPr>
        <p:spPr>
          <a:xfrm>
            <a:off x="609600" y="1447800"/>
            <a:ext cx="8229600" cy="4876800"/>
          </a:xfrm>
        </p:spPr>
        <p:txBody>
          <a:bodyPr/>
          <a:lstStyle/>
          <a:p>
            <a:pPr eaLnBrk="1" hangingPunct="1">
              <a:defRPr/>
            </a:pPr>
            <a:r>
              <a:rPr sz="2000">
                <a:latin typeface="Arial" pitchFamily="34" charset="0"/>
                <a:cs typeface="Arial" pitchFamily="34" charset="0"/>
              </a:rPr>
              <a:t>Primary care 10% </a:t>
            </a:r>
            <a:r>
              <a:rPr sz="2000" smtClean="0">
                <a:latin typeface="Arial" pitchFamily="34" charset="0"/>
                <a:cs typeface="Arial" pitchFamily="34" charset="0"/>
              </a:rPr>
              <a:t>bonus - </a:t>
            </a:r>
            <a:r>
              <a:rPr lang="en-US" sz="1800" dirty="0" smtClean="0">
                <a:latin typeface="Arial" pitchFamily="34" charset="0"/>
                <a:cs typeface="Arial" pitchFamily="34" charset="0"/>
              </a:rPr>
              <a:t>2011 </a:t>
            </a:r>
            <a:r>
              <a:rPr lang="en-US" sz="1800" dirty="0">
                <a:latin typeface="Arial" pitchFamily="34" charset="0"/>
                <a:cs typeface="Arial" pitchFamily="34" charset="0"/>
              </a:rPr>
              <a:t>through </a:t>
            </a:r>
            <a:r>
              <a:rPr lang="en-US" sz="1800" dirty="0" smtClean="0">
                <a:latin typeface="Arial" pitchFamily="34" charset="0"/>
                <a:cs typeface="Arial" pitchFamily="34" charset="0"/>
              </a:rPr>
              <a:t>2015</a:t>
            </a:r>
          </a:p>
          <a:p>
            <a:pPr lvl="1" eaLnBrk="1" hangingPunct="1">
              <a:defRPr/>
            </a:pPr>
            <a:r>
              <a:rPr lang="en-US" sz="1800" dirty="0" smtClean="0">
                <a:latin typeface="Arial" pitchFamily="34" charset="0"/>
                <a:cs typeface="Arial" pitchFamily="34" charset="0"/>
              </a:rPr>
              <a:t>Specialties:</a:t>
            </a:r>
          </a:p>
          <a:p>
            <a:pPr lvl="2" eaLnBrk="1" hangingPunct="1">
              <a:defRPr/>
            </a:pPr>
            <a:r>
              <a:rPr sz="1600">
                <a:latin typeface="Arial" pitchFamily="34" charset="0"/>
                <a:cs typeface="Arial" pitchFamily="34" charset="0"/>
              </a:rPr>
              <a:t>Family medicine</a:t>
            </a:r>
          </a:p>
          <a:p>
            <a:pPr lvl="2" eaLnBrk="1" hangingPunct="1">
              <a:defRPr/>
            </a:pPr>
            <a:r>
              <a:rPr sz="1600">
                <a:latin typeface="Arial" pitchFamily="34" charset="0"/>
                <a:cs typeface="Arial" pitchFamily="34" charset="0"/>
              </a:rPr>
              <a:t>Internal medicine</a:t>
            </a:r>
          </a:p>
          <a:p>
            <a:pPr lvl="2" eaLnBrk="1" hangingPunct="1">
              <a:defRPr/>
            </a:pPr>
            <a:r>
              <a:rPr sz="1600">
                <a:latin typeface="Arial" pitchFamily="34" charset="0"/>
                <a:cs typeface="Arial" pitchFamily="34" charset="0"/>
              </a:rPr>
              <a:t>Geriatric medicine</a:t>
            </a:r>
          </a:p>
          <a:p>
            <a:pPr lvl="2" eaLnBrk="1" hangingPunct="1">
              <a:defRPr/>
            </a:pPr>
            <a:r>
              <a:rPr sz="1600">
                <a:latin typeface="Arial" pitchFamily="34" charset="0"/>
                <a:cs typeface="Arial" pitchFamily="34" charset="0"/>
              </a:rPr>
              <a:t>Pediatric medicine</a:t>
            </a:r>
          </a:p>
          <a:p>
            <a:pPr lvl="2" eaLnBrk="1" hangingPunct="1">
              <a:defRPr/>
            </a:pPr>
            <a:r>
              <a:rPr sz="1600">
                <a:latin typeface="Arial" pitchFamily="34" charset="0"/>
                <a:cs typeface="Arial" pitchFamily="34" charset="0"/>
              </a:rPr>
              <a:t>NPs, PAs</a:t>
            </a:r>
          </a:p>
          <a:p>
            <a:pPr lvl="1" eaLnBrk="1" hangingPunct="1">
              <a:defRPr/>
            </a:pPr>
            <a:r>
              <a:rPr lang="en-US" sz="1800" dirty="0" smtClean="0">
                <a:latin typeface="Arial" pitchFamily="34" charset="0"/>
                <a:cs typeface="Arial" pitchFamily="34" charset="0"/>
              </a:rPr>
              <a:t>BUT 60% of Medicare </a:t>
            </a:r>
            <a:r>
              <a:rPr lang="en-US" sz="1800" dirty="0">
                <a:latin typeface="Arial" pitchFamily="34" charset="0"/>
                <a:cs typeface="Arial" pitchFamily="34" charset="0"/>
              </a:rPr>
              <a:t>charges </a:t>
            </a:r>
            <a:r>
              <a:rPr lang="en-US" sz="1800" dirty="0" smtClean="0">
                <a:latin typeface="Arial" pitchFamily="34" charset="0"/>
                <a:cs typeface="Arial" pitchFamily="34" charset="0"/>
              </a:rPr>
              <a:t>must be for new </a:t>
            </a:r>
            <a:r>
              <a:rPr lang="en-US" sz="1800" dirty="0">
                <a:latin typeface="Arial" pitchFamily="34" charset="0"/>
                <a:cs typeface="Arial" pitchFamily="34" charset="0"/>
              </a:rPr>
              <a:t>or established patient office visits; </a:t>
            </a:r>
            <a:r>
              <a:rPr lang="en-US" sz="1800" dirty="0" smtClean="0">
                <a:latin typeface="Arial" pitchFamily="34" charset="0"/>
                <a:cs typeface="Arial" pitchFamily="34" charset="0"/>
              </a:rPr>
              <a:t>home visits</a:t>
            </a:r>
            <a:r>
              <a:rPr lang="en-US" sz="1800" dirty="0">
                <a:latin typeface="Arial" pitchFamily="34" charset="0"/>
                <a:cs typeface="Arial" pitchFamily="34" charset="0"/>
              </a:rPr>
              <a:t>; or nursing home, boarding home, or assisted-living facility visits</a:t>
            </a:r>
            <a:r>
              <a:rPr lang="en-US" sz="1800" dirty="0" smtClean="0">
                <a:latin typeface="Arial" pitchFamily="34" charset="0"/>
                <a:cs typeface="Arial" pitchFamily="34" charset="0"/>
              </a:rPr>
              <a:t>.  (Not inpatient visits or other procedures/tests)</a:t>
            </a:r>
          </a:p>
          <a:p>
            <a:pPr eaLnBrk="1" hangingPunct="1">
              <a:defRPr/>
            </a:pPr>
            <a:r>
              <a:rPr lang="en-US" sz="2000" dirty="0">
                <a:latin typeface="Arial" pitchFamily="34" charset="0"/>
                <a:cs typeface="Arial" pitchFamily="34" charset="0"/>
              </a:rPr>
              <a:t>General surgery 10% bonus</a:t>
            </a:r>
            <a:r>
              <a:rPr lang="en-US" sz="2000" dirty="0" smtClean="0">
                <a:latin typeface="Arial" pitchFamily="34" charset="0"/>
                <a:cs typeface="Arial" pitchFamily="34" charset="0"/>
              </a:rPr>
              <a:t>: </a:t>
            </a:r>
            <a:r>
              <a:rPr lang="en-US" sz="2000" dirty="0">
                <a:latin typeface="Arial" pitchFamily="34" charset="0"/>
                <a:cs typeface="Arial" pitchFamily="34" charset="0"/>
              </a:rPr>
              <a:t>2011 through 2015</a:t>
            </a:r>
          </a:p>
          <a:p>
            <a:pPr lvl="1" eaLnBrk="1" hangingPunct="1">
              <a:defRPr/>
            </a:pPr>
            <a:r>
              <a:rPr lang="en-US" sz="1800" dirty="0" smtClean="0">
                <a:latin typeface="Arial" pitchFamily="34" charset="0"/>
                <a:cs typeface="Arial" pitchFamily="34" charset="0"/>
              </a:rPr>
              <a:t>Only for general surgeons who perform major surgical procedures (those with global periods of at least 10 days) in HPSAs</a:t>
            </a:r>
          </a:p>
          <a:p>
            <a:pPr eaLnBrk="1" hangingPunct="1">
              <a:defRPr/>
            </a:pPr>
            <a:endParaRPr lang="en-US" sz="22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rtlCol="0"/>
          <a:lstStyle/>
          <a:p>
            <a:pPr eaLnBrk="1" fontAlgn="auto" hangingPunct="1">
              <a:spcAft>
                <a:spcPts val="0"/>
              </a:spcAft>
              <a:defRPr/>
            </a:pPr>
            <a:r>
              <a:rPr/>
              <a:t>Value-based  Payment Modifier</a:t>
            </a:r>
          </a:p>
        </p:txBody>
      </p:sp>
      <p:sp>
        <p:nvSpPr>
          <p:cNvPr id="6" name="Text Placeholder 5"/>
          <p:cNvSpPr>
            <a:spLocks noGrp="1"/>
          </p:cNvSpPr>
          <p:nvPr>
            <p:ph type="body" sz="quarter" idx="11"/>
          </p:nvPr>
        </p:nvSpPr>
        <p:spPr/>
        <p:txBody>
          <a:bodyPr rtlCol="0">
            <a:normAutofit/>
          </a:bodyPr>
          <a:lstStyle/>
          <a:p>
            <a:pPr eaLnBrk="1" fontAlgn="auto" hangingPunct="1">
              <a:defRPr/>
            </a:pPr>
            <a:r>
              <a:rPr sz="2400">
                <a:latin typeface="Arial" pitchFamily="34" charset="0"/>
                <a:cs typeface="Arial" pitchFamily="34" charset="0"/>
              </a:rPr>
              <a:t>Value-based payment modifier - intended to cut payments to physicians with high Medicare cost unless measured quality is equally high (and vice versa)</a:t>
            </a:r>
          </a:p>
          <a:p>
            <a:pPr lvl="1" eaLnBrk="1" fontAlgn="auto" hangingPunct="1">
              <a:defRPr/>
            </a:pPr>
            <a:r>
              <a:rPr lang="en-US" sz="2400" dirty="0" smtClean="0">
                <a:latin typeface="Arial" pitchFamily="34" charset="0"/>
                <a:cs typeface="Arial" pitchFamily="34" charset="0"/>
              </a:rPr>
              <a:t>CMS proposed </a:t>
            </a:r>
            <a:r>
              <a:rPr lang="en-US" sz="2400" dirty="0">
                <a:latin typeface="Arial" pitchFamily="34" charset="0"/>
                <a:cs typeface="Arial" pitchFamily="34" charset="0"/>
              </a:rPr>
              <a:t>measures and </a:t>
            </a:r>
            <a:r>
              <a:rPr lang="en-US" sz="2400" dirty="0" smtClean="0">
                <a:latin typeface="Arial" pitchFamily="34" charset="0"/>
                <a:cs typeface="Arial" pitchFamily="34" charset="0"/>
              </a:rPr>
              <a:t>rules – 2012</a:t>
            </a:r>
          </a:p>
          <a:p>
            <a:pPr lvl="1" eaLnBrk="1" fontAlgn="auto" hangingPunct="1">
              <a:defRPr/>
            </a:pPr>
            <a:r>
              <a:rPr lang="en-US" sz="2400" dirty="0" smtClean="0">
                <a:latin typeface="Arial" pitchFamily="34" charset="0"/>
                <a:cs typeface="Arial" pitchFamily="34" charset="0"/>
              </a:rPr>
              <a:t>Implement for some physicians – 2015, for all in 2017. </a:t>
            </a:r>
          </a:p>
          <a:p>
            <a:pPr lvl="1" eaLnBrk="1" fontAlgn="auto" hangingPunct="1">
              <a:defRPr/>
            </a:pPr>
            <a:r>
              <a:rPr lang="en-US" sz="2400" dirty="0" smtClean="0">
                <a:latin typeface="Arial" pitchFamily="34" charset="0"/>
                <a:cs typeface="Arial" pitchFamily="34" charset="0"/>
              </a:rPr>
              <a:t>Budget-neutral – winners and losers</a:t>
            </a:r>
          </a:p>
          <a:p>
            <a:pPr lvl="1" eaLnBrk="1" fontAlgn="auto" hangingPunct="1">
              <a:defRPr/>
            </a:pPr>
            <a:r>
              <a:rPr lang="en-US" sz="2400" dirty="0" smtClean="0">
                <a:latin typeface="Arial" pitchFamily="34" charset="0"/>
                <a:cs typeface="Arial" pitchFamily="34" charset="0"/>
              </a:rPr>
              <a:t>Could </a:t>
            </a:r>
            <a:r>
              <a:rPr lang="en-US" sz="2400" dirty="0">
                <a:latin typeface="Arial" pitchFamily="34" charset="0"/>
                <a:cs typeface="Arial" pitchFamily="34" charset="0"/>
              </a:rPr>
              <a:t>result in unwise fee cuts for Texas physicians who serve the most disadvantaged patient populations.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Placeholder 6" descr="4_docs_walking_in_hospital.JPG"/>
          <p:cNvPicPr>
            <a:picLocks noGrp="1" noChangeAspect="1"/>
          </p:cNvPicPr>
          <p:nvPr>
            <p:ph type="pic" sz="quarter" idx="10"/>
          </p:nvPr>
        </p:nvPicPr>
        <p:blipFill>
          <a:blip r:embed="rId3" cstate="print"/>
          <a:srcRect t="14757" b="14757"/>
          <a:stretch>
            <a:fillRect/>
          </a:stretch>
        </p:blipFill>
        <p:spPr bwMode="auto">
          <a:xfrm>
            <a:off x="0" y="-228600"/>
            <a:ext cx="9144000" cy="4833938"/>
          </a:xfrm>
          <a:solidFill>
            <a:schemeClr val="tx1"/>
          </a:solidFill>
          <a:ln>
            <a:solidFill>
              <a:schemeClr val="tx1"/>
            </a:solidFill>
            <a:miter lim="800000"/>
            <a:headEnd/>
            <a:tailEnd/>
          </a:ln>
        </p:spPr>
      </p:pic>
      <p:sp>
        <p:nvSpPr>
          <p:cNvPr id="6" name="Text Placeholder 6"/>
          <p:cNvSpPr>
            <a:spLocks noGrp="1"/>
          </p:cNvSpPr>
          <p:nvPr>
            <p:ph type="body" sz="quarter" idx="15"/>
          </p:nvPr>
        </p:nvSpPr>
        <p:spPr>
          <a:xfrm>
            <a:off x="2057400" y="4724400"/>
            <a:ext cx="7391400" cy="609600"/>
          </a:xfrm>
        </p:spPr>
        <p:txBody>
          <a:bodyPr/>
          <a:lstStyle/>
          <a:p>
            <a:pPr>
              <a:buFont typeface="Arial" charset="0"/>
              <a:buNone/>
              <a:defRPr/>
            </a:pPr>
            <a:r>
              <a:rPr sz="3200" b="1">
                <a:solidFill>
                  <a:schemeClr val="bg1"/>
                </a:solidFill>
                <a:latin typeface="Palatino Linotype" pitchFamily="18" charset="0"/>
              </a:rPr>
              <a:t>What You Need to Know about ACOs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dirty="0" smtClean="0">
                <a:latin typeface="Arial" pitchFamily="34" charset="0"/>
                <a:cs typeface="Arial" pitchFamily="34" charset="0"/>
              </a:rPr>
              <a:t>Medicare “Shared Savings” ACO</a:t>
            </a:r>
          </a:p>
          <a:p>
            <a:pPr>
              <a:defRPr/>
            </a:pPr>
            <a:r>
              <a:rPr lang="en-US" sz="2800" kern="1200" dirty="0" smtClean="0">
                <a:latin typeface="Arial" pitchFamily="34" charset="0"/>
                <a:cs typeface="Arial" pitchFamily="34" charset="0"/>
              </a:rPr>
              <a:t>Goal: Improve quality while lowering cost for specific patient population</a:t>
            </a: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Who can create an ACO?</a:t>
            </a:r>
          </a:p>
          <a:p>
            <a:pPr lvl="1">
              <a:defRPr/>
            </a:pPr>
            <a:r>
              <a:rPr lang="en-US" dirty="0" smtClean="0">
                <a:latin typeface="Arial" pitchFamily="34" charset="0"/>
                <a:cs typeface="Arial" pitchFamily="34" charset="0"/>
              </a:rPr>
              <a:t>Physicians, network of physicians, partnership or joint venture with a hospital, or hospital-employed physicians</a:t>
            </a:r>
          </a:p>
          <a:p>
            <a:pPr lvl="1">
              <a:defRPr/>
            </a:pPr>
            <a:r>
              <a:rPr lang="en-US" dirty="0" smtClean="0">
                <a:latin typeface="Arial" pitchFamily="34" charset="0"/>
                <a:cs typeface="Arial" pitchFamily="34" charset="0"/>
              </a:rPr>
              <a:t>New law bans physician-owned hospitals</a:t>
            </a:r>
          </a:p>
          <a:p>
            <a:pPr>
              <a:defRPr/>
            </a:pPr>
            <a:endParaRPr lang="en-US" dirty="0" smtClean="0">
              <a:latin typeface="Arial" pitchFamily="34" charset="0"/>
              <a:cs typeface="Arial" pitchFamily="34" charset="0"/>
            </a:endParaRPr>
          </a:p>
          <a:p>
            <a:pPr>
              <a:defRPr/>
            </a:pPr>
            <a:endParaRPr lang="en-US" dirty="0" smtClean="0"/>
          </a:p>
          <a:p>
            <a:pPr lvl="1">
              <a:defRPr/>
            </a:pPr>
            <a:endParaRPr lang="en-US" dirty="0" smtClean="0"/>
          </a:p>
          <a:p>
            <a:pPr>
              <a:defRPr/>
            </a:pPr>
            <a:endParaRPr lang="en-US" dirty="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Accountable Care Organization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0200" y="1371600"/>
            <a:ext cx="7086600" cy="5029200"/>
          </a:xfrm>
        </p:spPr>
        <p:txBody>
          <a:bodyPr/>
          <a:lstStyle/>
          <a:p>
            <a:pPr>
              <a:defRPr/>
            </a:pPr>
            <a:r>
              <a:rPr lang="en-US" b="1" dirty="0" smtClean="0">
                <a:latin typeface="Arial" pitchFamily="34" charset="0"/>
                <a:cs typeface="Arial" pitchFamily="34" charset="0"/>
              </a:rPr>
              <a:t>Common key elements</a:t>
            </a:r>
          </a:p>
          <a:p>
            <a:pPr lvl="1">
              <a:defRPr/>
            </a:pPr>
            <a:r>
              <a:rPr lang="en-US" sz="2800" dirty="0" smtClean="0">
                <a:latin typeface="Arial" pitchFamily="34" charset="0"/>
                <a:cs typeface="Arial" pitchFamily="34" charset="0"/>
              </a:rPr>
              <a:t>Cost control</a:t>
            </a:r>
          </a:p>
          <a:p>
            <a:pPr lvl="1">
              <a:defRPr/>
            </a:pPr>
            <a:r>
              <a:rPr lang="en-US" sz="2800" dirty="0" smtClean="0">
                <a:latin typeface="Arial" pitchFamily="34" charset="0"/>
                <a:cs typeface="Arial" pitchFamily="34" charset="0"/>
              </a:rPr>
              <a:t>Risk</a:t>
            </a:r>
          </a:p>
          <a:p>
            <a:pPr lvl="1">
              <a:defRPr/>
            </a:pPr>
            <a:r>
              <a:rPr lang="en-US" sz="2800" dirty="0" smtClean="0">
                <a:latin typeface="Arial" pitchFamily="34" charset="0"/>
                <a:cs typeface="Arial" pitchFamily="34" charset="0"/>
              </a:rPr>
              <a:t>Data collection</a:t>
            </a:r>
          </a:p>
          <a:p>
            <a:pPr lvl="1">
              <a:defRPr/>
            </a:pPr>
            <a:r>
              <a:rPr lang="en-US" sz="2800" dirty="0" smtClean="0">
                <a:latin typeface="Arial" pitchFamily="34" charset="0"/>
                <a:cs typeface="Arial" pitchFamily="34" charset="0"/>
              </a:rPr>
              <a:t>Managed patient care</a:t>
            </a:r>
          </a:p>
          <a:p>
            <a:pPr lvl="1">
              <a:defRPr/>
            </a:pPr>
            <a:r>
              <a:rPr lang="en-US" sz="2800" dirty="0" smtClean="0">
                <a:latin typeface="Arial" pitchFamily="34" charset="0"/>
                <a:cs typeface="Arial" pitchFamily="34" charset="0"/>
              </a:rPr>
              <a:t>New payment models </a:t>
            </a:r>
          </a:p>
          <a:p>
            <a:pPr>
              <a:defRPr/>
            </a:pPr>
            <a:endParaRPr lang="en-US" dirty="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Accountable Care Organization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371600"/>
            <a:ext cx="7924800" cy="5029200"/>
          </a:xfrm>
        </p:spPr>
        <p:txBody>
          <a:bodyPr/>
          <a:lstStyle/>
          <a:p>
            <a:pPr>
              <a:defRPr/>
            </a:pPr>
            <a:r>
              <a:rPr lang="en-US" dirty="0" smtClean="0">
                <a:latin typeface="Arial" pitchFamily="34" charset="0"/>
                <a:cs typeface="Arial" pitchFamily="34" charset="0"/>
              </a:rPr>
              <a:t>What you need to know…</a:t>
            </a:r>
          </a:p>
          <a:p>
            <a:pPr lvl="1">
              <a:defRPr/>
            </a:pPr>
            <a:r>
              <a:rPr lang="en-US" dirty="0" smtClean="0">
                <a:latin typeface="Arial" pitchFamily="34" charset="0"/>
                <a:cs typeface="Arial" pitchFamily="34" charset="0"/>
              </a:rPr>
              <a:t>No one knows how ACOs work yet.</a:t>
            </a:r>
          </a:p>
          <a:p>
            <a:pPr>
              <a:defRPr/>
            </a:pPr>
            <a:r>
              <a:rPr lang="en-US" dirty="0" smtClean="0">
                <a:latin typeface="Arial" pitchFamily="34" charset="0"/>
                <a:cs typeface="Arial" pitchFamily="34" charset="0"/>
              </a:rPr>
              <a:t>What is clear: No/limited protections</a:t>
            </a:r>
          </a:p>
          <a:p>
            <a:pPr lvl="1">
              <a:defRPr/>
            </a:pPr>
            <a:r>
              <a:rPr lang="en-US" dirty="0" smtClean="0">
                <a:latin typeface="Arial" pitchFamily="34" charset="0"/>
                <a:cs typeface="Arial" pitchFamily="34" charset="0"/>
              </a:rPr>
              <a:t>Disagree if your eligible to share in savings?</a:t>
            </a:r>
          </a:p>
          <a:p>
            <a:pPr lvl="1">
              <a:defRPr/>
            </a:pPr>
            <a:r>
              <a:rPr lang="en-US" dirty="0" smtClean="0">
                <a:latin typeface="Arial" pitchFamily="34" charset="0"/>
                <a:cs typeface="Arial" pitchFamily="34" charset="0"/>
              </a:rPr>
              <a:t>Disagree with the amount you are paid?</a:t>
            </a:r>
          </a:p>
          <a:p>
            <a:pPr lvl="1">
              <a:defRPr/>
            </a:pPr>
            <a:r>
              <a:rPr lang="en-US" dirty="0" smtClean="0">
                <a:latin typeface="Arial" pitchFamily="34" charset="0"/>
                <a:cs typeface="Arial" pitchFamily="34" charset="0"/>
              </a:rPr>
              <a:t>Disagree with patients assigned?</a:t>
            </a:r>
          </a:p>
          <a:p>
            <a:pPr lvl="1">
              <a:defRPr/>
            </a:pPr>
            <a:r>
              <a:rPr lang="en-US" dirty="0" smtClean="0">
                <a:latin typeface="Arial" pitchFamily="34" charset="0"/>
                <a:cs typeface="Arial" pitchFamily="34" charset="0"/>
              </a:rPr>
              <a:t>Disagree with performance measures?</a:t>
            </a:r>
          </a:p>
          <a:p>
            <a:pPr lvl="1">
              <a:defRPr/>
            </a:pPr>
            <a:r>
              <a:rPr lang="en-US" dirty="0" smtClean="0">
                <a:latin typeface="Arial" pitchFamily="34" charset="0"/>
                <a:cs typeface="Arial" pitchFamily="34" charset="0"/>
              </a:rPr>
              <a:t>Disagree with quality of care?</a:t>
            </a:r>
          </a:p>
          <a:p>
            <a:pPr lvl="1">
              <a:defRPr/>
            </a:pPr>
            <a:endParaRPr lang="en-US" dirty="0" smtClean="0">
              <a:latin typeface="Arial" pitchFamily="34" charset="0"/>
              <a:cs typeface="Arial" pitchFamily="34" charset="0"/>
            </a:endParaRPr>
          </a:p>
          <a:p>
            <a:pPr>
              <a:defRPr/>
            </a:pPr>
            <a:endParaRPr lang="en-US" dirty="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Accountable Care Organization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0200" y="1371600"/>
            <a:ext cx="7086600" cy="5029200"/>
          </a:xfrm>
        </p:spPr>
        <p:txBody>
          <a:bodyPr/>
          <a:lstStyle/>
          <a:p>
            <a:pPr>
              <a:defRPr/>
            </a:pPr>
            <a:r>
              <a:rPr lang="en-US" dirty="0" smtClean="0">
                <a:latin typeface="Arial" pitchFamily="34" charset="0"/>
                <a:cs typeface="Arial" pitchFamily="34" charset="0"/>
              </a:rPr>
              <a:t>Do your homework before signing any legal document </a:t>
            </a:r>
          </a:p>
          <a:p>
            <a:pPr>
              <a:defRPr/>
            </a:pPr>
            <a:r>
              <a:rPr lang="en-US" sz="2800" dirty="0" smtClean="0">
                <a:latin typeface="Arial" pitchFamily="34" charset="0"/>
                <a:cs typeface="Arial" pitchFamily="34" charset="0"/>
              </a:rPr>
              <a:t>Seek advice from your retained legal counsel</a:t>
            </a:r>
          </a:p>
          <a:p>
            <a:pPr>
              <a:defRPr/>
            </a:pPr>
            <a:r>
              <a:rPr lang="en-US" sz="2800" dirty="0" smtClean="0">
                <a:latin typeface="Arial" pitchFamily="34" charset="0"/>
                <a:cs typeface="Arial" pitchFamily="34" charset="0"/>
              </a:rPr>
              <a:t>Protect your rights</a:t>
            </a:r>
          </a:p>
          <a:p>
            <a:pPr>
              <a:defRPr/>
            </a:pPr>
            <a:r>
              <a:rPr lang="en-US" sz="2800" dirty="0" smtClean="0">
                <a:latin typeface="Arial" pitchFamily="34" charset="0"/>
                <a:cs typeface="Arial" pitchFamily="34" charset="0"/>
              </a:rPr>
              <a:t>For more information about ACOs, see the </a:t>
            </a:r>
            <a:r>
              <a:rPr lang="en-US" sz="2400" u="sng" dirty="0" smtClean="0">
                <a:latin typeface="Arial" pitchFamily="34" charset="0"/>
                <a:cs typeface="Arial" pitchFamily="34" charset="0"/>
                <a:hlinkClick r:id="rId3"/>
              </a:rPr>
              <a:t>TMA Health System Reform Action Center</a:t>
            </a:r>
            <a:endParaRPr lang="en-US" sz="2400" dirty="0" smtClean="0">
              <a:latin typeface="Arial" pitchFamily="34" charset="0"/>
              <a:cs typeface="Arial" pitchFamily="34" charset="0"/>
            </a:endParaRPr>
          </a:p>
          <a:p>
            <a:pPr lvl="1">
              <a:defRPr/>
            </a:pPr>
            <a:endParaRPr lang="en-US" sz="2400" dirty="0" smtClean="0">
              <a:latin typeface="Arial" pitchFamily="34" charset="0"/>
              <a:cs typeface="Arial" pitchFamily="34" charset="0"/>
            </a:endParaRPr>
          </a:p>
          <a:p>
            <a:pPr>
              <a:defRPr/>
            </a:pPr>
            <a:endParaRPr lang="en-US" sz="2400" dirty="0">
              <a:latin typeface="Arial" pitchFamily="34" charset="0"/>
              <a:cs typeface="Arial" pitchFamily="34" charset="0"/>
            </a:endParaRPr>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Accountable Care Organization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dirty="0"/>
              <a:t>My Promise</a:t>
            </a:r>
          </a:p>
        </p:txBody>
      </p:sp>
      <p:sp>
        <p:nvSpPr>
          <p:cNvPr id="3" name="Text Placeholder 2"/>
          <p:cNvSpPr>
            <a:spLocks noGrp="1"/>
          </p:cNvSpPr>
          <p:nvPr>
            <p:ph type="body" sz="quarter" idx="11"/>
          </p:nvPr>
        </p:nvSpPr>
        <p:spPr/>
        <p:txBody>
          <a:bodyPr>
            <a:normAutofit/>
          </a:bodyPr>
          <a:lstStyle/>
          <a:p>
            <a:pPr>
              <a:buFont typeface="Wingdings" pitchFamily="2" charset="2"/>
              <a:buNone/>
              <a:defRPr/>
            </a:pPr>
            <a:r>
              <a:rPr sz="3200" dirty="0"/>
              <a:t>	“Together this year we will take advantage of change. We will use the health system reform bill as a catalyst to help us identify what needs to be done … to make sure our patients have access to excellent care … to make sure our practices stay viable  to make sure we have the autonomy to make decisions that are in our patients’ best interests”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icture Placeholder 2"/>
          <p:cNvSpPr>
            <a:spLocks noGrp="1"/>
          </p:cNvSpPr>
          <p:nvPr>
            <p:ph type="pic" sz="quarter" idx="10"/>
          </p:nvPr>
        </p:nvSpPr>
        <p:spPr bwMode="auto">
          <a:xfrm>
            <a:off x="0" y="-228600"/>
            <a:ext cx="9144000" cy="4833938"/>
          </a:xfrm>
          <a:solidFill>
            <a:schemeClr val="tx1"/>
          </a:solidFill>
          <a:ln>
            <a:solidFill>
              <a:schemeClr val="tx1"/>
            </a:solidFill>
            <a:miter lim="800000"/>
            <a:headEnd/>
            <a:tailEnd/>
          </a:ln>
        </p:spPr>
      </p:sp>
      <p:pic>
        <p:nvPicPr>
          <p:cNvPr id="22531" name="Picture 4" descr="File:Texas Capitol night.jpg"/>
          <p:cNvPicPr>
            <a:picLocks noChangeAspect="1" noChangeArrowheads="1"/>
          </p:cNvPicPr>
          <p:nvPr/>
        </p:nvPicPr>
        <p:blipFill>
          <a:blip r:embed="rId3" cstate="screen"/>
          <a:srcRect/>
          <a:stretch>
            <a:fillRect/>
          </a:stretch>
        </p:blipFill>
        <p:spPr bwMode="auto">
          <a:xfrm>
            <a:off x="663575" y="0"/>
            <a:ext cx="7696200" cy="4584700"/>
          </a:xfrm>
          <a:prstGeom prst="rect">
            <a:avLst/>
          </a:prstGeom>
          <a:ln>
            <a:noFill/>
          </a:ln>
          <a:effectLst>
            <a:softEdge rad="112500"/>
          </a:effectLst>
        </p:spPr>
      </p:pic>
      <p:sp>
        <p:nvSpPr>
          <p:cNvPr id="6" name="Text Placeholder 6"/>
          <p:cNvSpPr>
            <a:spLocks noGrp="1"/>
          </p:cNvSpPr>
          <p:nvPr>
            <p:ph type="body" sz="quarter" idx="15"/>
          </p:nvPr>
        </p:nvSpPr>
        <p:spPr>
          <a:xfrm>
            <a:off x="2133600" y="4724400"/>
            <a:ext cx="6781800" cy="457200"/>
          </a:xfrm>
        </p:spPr>
        <p:txBody>
          <a:bodyPr/>
          <a:lstStyle/>
          <a:p>
            <a:pPr>
              <a:buFont typeface="Arial" charset="0"/>
              <a:buNone/>
              <a:defRPr/>
            </a:pPr>
            <a:r>
              <a:rPr sz="3600" b="1">
                <a:solidFill>
                  <a:schemeClr val="bg1"/>
                </a:solidFill>
                <a:latin typeface="Palatino Linotype" pitchFamily="18" charset="0"/>
              </a:rPr>
              <a:t>Taking Advantage of Change</a:t>
            </a:r>
          </a:p>
        </p:txBody>
      </p:sp>
      <p:pic>
        <p:nvPicPr>
          <p:cNvPr id="45061" name="Picture 2" descr="P:\First Tuesdays 2009\March 2009\First Tuesdays March 199.jpg"/>
          <p:cNvPicPr>
            <a:picLocks noChangeAspect="1" noChangeArrowheads="1"/>
          </p:cNvPicPr>
          <p:nvPr/>
        </p:nvPicPr>
        <p:blipFill>
          <a:blip r:embed="rId4" cstate="print"/>
          <a:srcRect/>
          <a:stretch>
            <a:fillRect/>
          </a:stretch>
        </p:blipFill>
        <p:spPr bwMode="auto">
          <a:xfrm>
            <a:off x="0" y="-2286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itchFamily="2" charset="2"/>
              <a:buNone/>
              <a:defRPr/>
            </a:pPr>
            <a:endParaRPr lang="en-US" dirty="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What the new law says</a:t>
            </a:r>
            <a:endParaRPr lang="en-US" dirty="0"/>
          </a:p>
        </p:txBody>
      </p:sp>
      <p:pic>
        <p:nvPicPr>
          <p:cNvPr id="46084" name="Picture 3" descr="HlthReformLegWordCloud.JPG"/>
          <p:cNvPicPr>
            <a:picLocks noChangeAspect="1"/>
          </p:cNvPicPr>
          <p:nvPr/>
        </p:nvPicPr>
        <p:blipFill>
          <a:blip r:embed="rId3" cstate="print"/>
          <a:srcRect/>
          <a:stretch>
            <a:fillRect/>
          </a:stretch>
        </p:blipFill>
        <p:spPr bwMode="auto">
          <a:xfrm>
            <a:off x="228600" y="1828800"/>
            <a:ext cx="8591550" cy="310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p:cNvSpPr>
            <a:spLocks noGrp="1"/>
          </p:cNvSpPr>
          <p:nvPr>
            <p:ph type="body" sz="quarter" idx="12"/>
          </p:nvPr>
        </p:nvSpPr>
        <p:spPr>
          <a:xfrm>
            <a:off x="1676400" y="381000"/>
            <a:ext cx="7467600" cy="731838"/>
          </a:xfrm>
        </p:spPr>
        <p:txBody>
          <a:bodyPr/>
          <a:lstStyle/>
          <a:p>
            <a:pPr>
              <a:defRPr/>
            </a:pPr>
            <a:r>
              <a:rPr lang="en-US" dirty="0" smtClean="0"/>
              <a:t>    Moving forward</a:t>
            </a:r>
            <a:endParaRPr lang="en-US" dirty="0"/>
          </a:p>
        </p:txBody>
      </p:sp>
      <p:sp>
        <p:nvSpPr>
          <p:cNvPr id="52227" name="Title 1"/>
          <p:cNvSpPr>
            <a:spLocks noGrp="1"/>
          </p:cNvSpPr>
          <p:nvPr>
            <p:ph type="title" idx="4294967295"/>
          </p:nvPr>
        </p:nvSpPr>
        <p:spPr bwMode="auto">
          <a:xfrm>
            <a:off x="1752600" y="1295400"/>
            <a:ext cx="7086600" cy="5257800"/>
          </a:xfrm>
          <a:prstGeom prst="rect">
            <a:avLst/>
          </a:prstGeom>
          <a:noFill/>
          <a:ln>
            <a:miter lim="800000"/>
            <a:headEnd/>
            <a:tailEnd/>
          </a:ln>
        </p:spPr>
        <p:txBody>
          <a:bodyPr/>
          <a:lstStyle/>
          <a:p>
            <a:pPr algn="l"/>
            <a:r>
              <a:rPr lang="en-US" sz="2400" dirty="0" smtClean="0">
                <a:latin typeface="Arial" pitchFamily="34" charset="0"/>
                <a:cs typeface="Arial" pitchFamily="34" charset="0"/>
              </a:rPr>
              <a:t>Incentives within the law will drive</a:t>
            </a:r>
            <a:br>
              <a:rPr lang="en-US" sz="2400" dirty="0" smtClean="0">
                <a:latin typeface="Arial" pitchFamily="34" charset="0"/>
                <a:cs typeface="Arial" pitchFamily="34" charset="0"/>
              </a:rPr>
            </a:br>
            <a:r>
              <a:rPr lang="en-US" sz="2400" dirty="0" smtClean="0">
                <a:latin typeface="Arial" pitchFamily="34" charset="0"/>
                <a:cs typeface="Arial" pitchFamily="34" charset="0"/>
              </a:rPr>
              <a:t>behavior among patients, </a:t>
            </a:r>
            <a:br>
              <a:rPr lang="en-US" sz="2400" dirty="0" smtClean="0">
                <a:latin typeface="Arial" pitchFamily="34" charset="0"/>
                <a:cs typeface="Arial" pitchFamily="34" charset="0"/>
              </a:rPr>
            </a:br>
            <a:r>
              <a:rPr lang="en-US" sz="2400" dirty="0" smtClean="0">
                <a:latin typeface="Arial" pitchFamily="34" charset="0"/>
                <a:cs typeface="Arial" pitchFamily="34" charset="0"/>
              </a:rPr>
              <a:t>insurance companies, industry, </a:t>
            </a:r>
            <a:br>
              <a:rPr lang="en-US" sz="2400" dirty="0" smtClean="0">
                <a:latin typeface="Arial" pitchFamily="34" charset="0"/>
                <a:cs typeface="Arial" pitchFamily="34" charset="0"/>
              </a:rPr>
            </a:br>
            <a:r>
              <a:rPr lang="en-US" sz="2400" dirty="0" smtClean="0">
                <a:latin typeface="Arial" pitchFamily="34" charset="0"/>
                <a:cs typeface="Arial" pitchFamily="34" charset="0"/>
              </a:rPr>
              <a:t>and physicians  </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Our ability to </a:t>
            </a:r>
            <a:r>
              <a:rPr lang="en-US" sz="2400" i="1" dirty="0" smtClean="0">
                <a:latin typeface="Arial" pitchFamily="34" charset="0"/>
                <a:cs typeface="Arial" pitchFamily="34" charset="0"/>
              </a:rPr>
              <a:t>influence</a:t>
            </a:r>
            <a:r>
              <a:rPr lang="en-US" sz="2400" dirty="0" smtClean="0">
                <a:latin typeface="Arial" pitchFamily="34" charset="0"/>
                <a:cs typeface="Arial" pitchFamily="34" charset="0"/>
              </a:rPr>
              <a:t> these </a:t>
            </a:r>
            <a:br>
              <a:rPr lang="en-US" sz="2400" dirty="0" smtClean="0">
                <a:latin typeface="Arial" pitchFamily="34" charset="0"/>
                <a:cs typeface="Arial" pitchFamily="34" charset="0"/>
              </a:rPr>
            </a:br>
            <a:r>
              <a:rPr lang="en-US" sz="2400" dirty="0" smtClean="0">
                <a:latin typeface="Arial" pitchFamily="34" charset="0"/>
                <a:cs typeface="Arial" pitchFamily="34" charset="0"/>
              </a:rPr>
              <a:t>incentives will determine success </a:t>
            </a:r>
            <a:br>
              <a:rPr lang="en-US" sz="2400" dirty="0" smtClean="0">
                <a:latin typeface="Arial" pitchFamily="34" charset="0"/>
                <a:cs typeface="Arial" pitchFamily="34" charset="0"/>
              </a:rPr>
            </a:br>
            <a:r>
              <a:rPr lang="en-US" sz="2400" dirty="0" smtClean="0">
                <a:latin typeface="Arial" pitchFamily="34" charset="0"/>
                <a:cs typeface="Arial" pitchFamily="34" charset="0"/>
              </a:rPr>
              <a:t>and failure in the fate of this legislation</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Times New Roman" pitchFamily="18" charset="0"/>
                <a:cs typeface="Times New Roman" pitchFamily="18" charset="0"/>
              </a:rPr>
              <a:t> </a:t>
            </a:r>
            <a:r>
              <a:rPr lang="en-US" sz="2400" i="1" dirty="0" smtClean="0">
                <a:latin typeface="Arial" pitchFamily="34" charset="0"/>
                <a:cs typeface="Arial" pitchFamily="34" charset="0"/>
              </a:rPr>
              <a:t>“</a:t>
            </a:r>
            <a:r>
              <a:rPr lang="en-US" sz="2400" b="1" i="1" dirty="0" smtClean="0">
                <a:latin typeface="Arial" pitchFamily="34" charset="0"/>
                <a:cs typeface="Arial" pitchFamily="34" charset="0"/>
              </a:rPr>
              <a:t>It is not the strongest of the species that survives, nor the most intelligent, but rather the most responsive to change</a:t>
            </a:r>
            <a:r>
              <a:rPr lang="en-US" sz="2400" i="1" dirty="0" smtClean="0">
                <a:latin typeface="Arial" pitchFamily="34" charset="0"/>
                <a:cs typeface="Arial" pitchFamily="34" charset="0"/>
              </a:rPr>
              <a:t>.” </a:t>
            </a:r>
            <a:r>
              <a:rPr lang="en-US" sz="2000" dirty="0" smtClean="0">
                <a:latin typeface="Arial" pitchFamily="34" charset="0"/>
                <a:cs typeface="Arial" pitchFamily="34" charset="0"/>
              </a:rPr>
              <a:t>Charles Darwin</a:t>
            </a:r>
          </a:p>
        </p:txBody>
      </p:sp>
      <p:pic>
        <p:nvPicPr>
          <p:cNvPr id="52228" name="Picture 70" descr="dcpat.jpg"/>
          <p:cNvPicPr>
            <a:picLocks noChangeAspect="1"/>
          </p:cNvPicPr>
          <p:nvPr/>
        </p:nvPicPr>
        <p:blipFill>
          <a:blip r:embed="rId3" cstate="print"/>
          <a:srcRect/>
          <a:stretch>
            <a:fillRect/>
          </a:stretch>
        </p:blipFill>
        <p:spPr bwMode="auto">
          <a:xfrm>
            <a:off x="6477000" y="1371600"/>
            <a:ext cx="2439988" cy="244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ormAutofit fontScale="85000" lnSpcReduction="20000"/>
          </a:bodyPr>
          <a:lstStyle/>
          <a:p>
            <a:pPr marL="623887" indent="-514350">
              <a:buFont typeface="+mj-lt"/>
              <a:buAutoNum type="arabicPeriod"/>
              <a:defRPr/>
            </a:pPr>
            <a:r>
              <a:rPr lang="en-US" dirty="0" smtClean="0">
                <a:latin typeface="Arial" pitchFamily="34" charset="0"/>
                <a:cs typeface="Arial" pitchFamily="34" charset="0"/>
              </a:rPr>
              <a:t>Continue to analyze how ACA impacts Texas patients and physicians </a:t>
            </a:r>
          </a:p>
          <a:p>
            <a:pPr marL="623887" indent="-514350">
              <a:buFont typeface="+mj-lt"/>
              <a:buAutoNum type="arabicPeriod"/>
              <a:defRPr/>
            </a:pPr>
            <a:r>
              <a:rPr lang="en-US" dirty="0" smtClean="0">
                <a:latin typeface="Arial" pitchFamily="34" charset="0"/>
                <a:cs typeface="Arial" pitchFamily="34" charset="0"/>
              </a:rPr>
              <a:t>Continue to follow rule making process and potential legislative changes.</a:t>
            </a:r>
          </a:p>
          <a:p>
            <a:pPr marL="623887" indent="-514350">
              <a:buFont typeface="+mj-lt"/>
              <a:buAutoNum type="arabicPeriod"/>
              <a:defRPr/>
            </a:pPr>
            <a:r>
              <a:rPr lang="en-US" dirty="0" smtClean="0">
                <a:latin typeface="Arial" pitchFamily="34" charset="0"/>
                <a:cs typeface="Arial" pitchFamily="34" charset="0"/>
              </a:rPr>
              <a:t>Continue to submit comments on proposed rules</a:t>
            </a:r>
          </a:p>
          <a:p>
            <a:pPr marL="623887" indent="-514350">
              <a:buFont typeface="+mj-lt"/>
              <a:buAutoNum type="arabicPeriod"/>
              <a:defRPr/>
            </a:pPr>
            <a:r>
              <a:rPr lang="en-US" dirty="0" smtClean="0">
                <a:latin typeface="Arial" pitchFamily="34" charset="0"/>
                <a:cs typeface="Arial" pitchFamily="34" charset="0"/>
              </a:rPr>
              <a:t>Continue holding Health Reform Schools to help Texas physicians survive and thrive in this new environment</a:t>
            </a:r>
          </a:p>
          <a:p>
            <a:pPr marL="623887" indent="-514350">
              <a:buFont typeface="+mj-lt"/>
              <a:buAutoNum type="arabicPeriod"/>
              <a:defRPr/>
            </a:pPr>
            <a:r>
              <a:rPr lang="en-US" dirty="0" smtClean="0">
                <a:latin typeface="Arial" pitchFamily="34" charset="0"/>
                <a:cs typeface="Arial" pitchFamily="34" charset="0"/>
              </a:rPr>
              <a:t>Health System Reform Action Center, </a:t>
            </a:r>
            <a:r>
              <a:rPr lang="en-US" dirty="0" smtClean="0">
                <a:solidFill>
                  <a:srgbClr val="CC0000"/>
                </a:solidFill>
                <a:latin typeface="Arial" pitchFamily="34" charset="0"/>
                <a:cs typeface="Arial" pitchFamily="34" charset="0"/>
              </a:rPr>
              <a:t>texmed.org/HSR</a:t>
            </a:r>
            <a:endParaRPr lang="en-US" dirty="0">
              <a:solidFill>
                <a:srgbClr val="CC0000"/>
              </a:solidFill>
              <a:latin typeface="Arial" pitchFamily="34" charset="0"/>
              <a:cs typeface="Arial" pitchFamily="34" charset="0"/>
            </a:endParaRPr>
          </a:p>
        </p:txBody>
      </p:sp>
      <p:sp>
        <p:nvSpPr>
          <p:cNvPr id="5" name="Text Placeholder 4"/>
          <p:cNvSpPr>
            <a:spLocks noGrp="1"/>
          </p:cNvSpPr>
          <p:nvPr>
            <p:ph type="body" sz="quarter" idx="12"/>
          </p:nvPr>
        </p:nvSpPr>
        <p:spPr>
          <a:xfrm>
            <a:off x="1676400" y="381000"/>
            <a:ext cx="7467600" cy="731838"/>
          </a:xfrm>
        </p:spPr>
        <p:txBody>
          <a:bodyPr/>
          <a:lstStyle/>
          <a:p>
            <a:pPr>
              <a:defRPr/>
            </a:pPr>
            <a:r>
              <a:rPr lang="en-US" b="1" dirty="0" smtClean="0"/>
              <a:t>TMA plans….moving forward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Grp="1" noChangeAspect="1" noChangeArrowheads="1"/>
          </p:cNvPicPr>
          <p:nvPr>
            <p:ph sz="quarter" idx="10"/>
          </p:nvPr>
        </p:nvPicPr>
        <p:blipFill>
          <a:blip r:embed="rId2" cstate="print"/>
          <a:srcRect/>
          <a:stretch>
            <a:fillRect/>
          </a:stretch>
        </p:blipFill>
        <p:spPr bwMode="auto">
          <a:xfrm>
            <a:off x="152400" y="228600"/>
            <a:ext cx="8839200" cy="6324600"/>
          </a:xfrm>
          <a:noFill/>
          <a:ln>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defRPr/>
            </a:pPr>
            <a:r>
              <a:rPr lang="en-US" sz="2800" dirty="0" smtClean="0">
                <a:latin typeface="Arial" pitchFamily="34" charset="0"/>
                <a:cs typeface="Arial" pitchFamily="34" charset="0"/>
              </a:rPr>
              <a:t>Organized medicine needs your </a:t>
            </a:r>
            <a:r>
              <a:rPr lang="en-US" sz="2800" u="sng" dirty="0" smtClean="0">
                <a:latin typeface="Arial" pitchFamily="34" charset="0"/>
                <a:cs typeface="Arial" pitchFamily="34" charset="0"/>
              </a:rPr>
              <a:t>involvement </a:t>
            </a:r>
            <a:r>
              <a:rPr lang="en-US" sz="2800" dirty="0" smtClean="0">
                <a:latin typeface="Arial" pitchFamily="34" charset="0"/>
                <a:cs typeface="Arial" pitchFamily="34" charset="0"/>
              </a:rPr>
              <a:t>and </a:t>
            </a:r>
            <a:r>
              <a:rPr lang="en-US" sz="2800" u="sng" dirty="0" smtClean="0">
                <a:latin typeface="Arial" pitchFamily="34" charset="0"/>
                <a:cs typeface="Arial" pitchFamily="34" charset="0"/>
              </a:rPr>
              <a:t>action</a:t>
            </a:r>
            <a:r>
              <a:rPr lang="en-US" sz="2800" dirty="0" smtClean="0">
                <a:latin typeface="Arial" pitchFamily="34" charset="0"/>
                <a:cs typeface="Arial" pitchFamily="34" charset="0"/>
              </a:rPr>
              <a:t> more than ever.</a:t>
            </a:r>
          </a:p>
          <a:p>
            <a:pPr>
              <a:defRPr/>
            </a:pPr>
            <a:r>
              <a:rPr lang="en-US" sz="2800" dirty="0" smtClean="0">
                <a:latin typeface="Arial" pitchFamily="34" charset="0"/>
                <a:cs typeface="Arial" pitchFamily="34" charset="0"/>
              </a:rPr>
              <a:t>Stay informed: Read TMA’s publications (</a:t>
            </a:r>
            <a:r>
              <a:rPr lang="en-US" sz="2800" i="1" dirty="0" smtClean="0">
                <a:latin typeface="Arial" pitchFamily="34" charset="0"/>
                <a:cs typeface="Arial" pitchFamily="34" charset="0"/>
              </a:rPr>
              <a:t>Action, Texas Medicine, etc.) </a:t>
            </a:r>
            <a:r>
              <a:rPr lang="en-US" sz="2800" dirty="0" smtClean="0">
                <a:latin typeface="Arial" pitchFamily="34" charset="0"/>
                <a:cs typeface="Arial" pitchFamily="34" charset="0"/>
              </a:rPr>
              <a:t>for timely and accurate information on HSR</a:t>
            </a:r>
            <a:r>
              <a:rPr lang="en-US" sz="2800" i="1" dirty="0" smtClean="0">
                <a:latin typeface="Arial" pitchFamily="34" charset="0"/>
                <a:cs typeface="Arial" pitchFamily="34" charset="0"/>
              </a:rPr>
              <a:t>.</a:t>
            </a:r>
            <a:endParaRPr lang="en-US" sz="2800" dirty="0" smtClean="0">
              <a:latin typeface="Arial" pitchFamily="34" charset="0"/>
              <a:cs typeface="Arial" pitchFamily="34" charset="0"/>
            </a:endParaRPr>
          </a:p>
          <a:p>
            <a:pPr>
              <a:defRPr/>
            </a:pPr>
            <a:r>
              <a:rPr lang="en-US" sz="2800" dirty="0" smtClean="0">
                <a:latin typeface="Arial" pitchFamily="34" charset="0"/>
                <a:cs typeface="Arial" pitchFamily="34" charset="0"/>
              </a:rPr>
              <a:t>Join TEXPAC. You can’t be in medicine without being in the politics of medicine</a:t>
            </a:r>
            <a:r>
              <a:rPr lang="en-US" dirty="0" smtClean="0">
                <a:latin typeface="Arial" pitchFamily="34" charset="0"/>
                <a:cs typeface="Arial" pitchFamily="34" charset="0"/>
              </a:rPr>
              <a:t>.</a:t>
            </a:r>
            <a:endParaRPr lang="en-US" dirty="0" smtClean="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Stay Engaged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noAutofit/>
          </a:bodyPr>
          <a:lstStyle/>
          <a:p>
            <a:pPr eaLnBrk="1" hangingPunct="1">
              <a:defRPr/>
            </a:pPr>
            <a:r>
              <a:rPr lang="en-US" sz="2600" dirty="0" smtClean="0">
                <a:latin typeface="Arial" pitchFamily="34" charset="0"/>
                <a:cs typeface="Arial" pitchFamily="34" charset="0"/>
              </a:rPr>
              <a:t>In addition to traditional media. You and your patients can get information at: www.MeAndMyDoctor.com</a:t>
            </a:r>
          </a:p>
          <a:p>
            <a:pPr eaLnBrk="1" hangingPunct="1">
              <a:defRPr/>
            </a:pPr>
            <a:r>
              <a:rPr lang="en-US" sz="2600" dirty="0" smtClean="0">
                <a:latin typeface="Arial" pitchFamily="34" charset="0"/>
                <a:cs typeface="Arial" pitchFamily="34" charset="0"/>
              </a:rPr>
              <a:t>Twitter</a:t>
            </a:r>
          </a:p>
          <a:p>
            <a:pPr lvl="2" eaLnBrk="1" hangingPunct="1">
              <a:defRPr/>
            </a:pPr>
            <a:r>
              <a:rPr lang="en-US" dirty="0" smtClean="0">
                <a:latin typeface="Arial" pitchFamily="34" charset="0"/>
                <a:cs typeface="Arial" pitchFamily="34" charset="0"/>
              </a:rPr>
              <a:t>www.twitter.com/texmed</a:t>
            </a:r>
          </a:p>
          <a:p>
            <a:pPr lvl="2" eaLnBrk="1" hangingPunct="1">
              <a:defRPr/>
            </a:pPr>
            <a:r>
              <a:rPr lang="en-US" dirty="0" smtClean="0">
                <a:latin typeface="Arial" pitchFamily="34" charset="0"/>
                <a:cs typeface="Arial" pitchFamily="34" charset="0"/>
              </a:rPr>
              <a:t>Follow @texmed</a:t>
            </a:r>
          </a:p>
          <a:p>
            <a:pPr eaLnBrk="1" hangingPunct="1">
              <a:defRPr/>
            </a:pPr>
            <a:r>
              <a:rPr lang="en-US" sz="2600" dirty="0" smtClean="0">
                <a:latin typeface="Arial" pitchFamily="34" charset="0"/>
                <a:cs typeface="Arial" pitchFamily="34" charset="0"/>
              </a:rPr>
              <a:t>Facebook</a:t>
            </a:r>
          </a:p>
          <a:p>
            <a:pPr lvl="2" eaLnBrk="1" hangingPunct="1">
              <a:defRPr/>
            </a:pPr>
            <a:r>
              <a:rPr lang="en-US" dirty="0" smtClean="0">
                <a:latin typeface="Arial" pitchFamily="34" charset="0"/>
                <a:cs typeface="Arial" pitchFamily="34" charset="0"/>
              </a:rPr>
              <a:t>www.facebook.com/texmed</a:t>
            </a:r>
          </a:p>
          <a:p>
            <a:pPr lvl="2" eaLnBrk="1" hangingPunct="1">
              <a:defRPr/>
            </a:pPr>
            <a:r>
              <a:rPr lang="en-US" dirty="0" smtClean="0">
                <a:latin typeface="Arial" pitchFamily="34" charset="0"/>
                <a:cs typeface="Arial" pitchFamily="34" charset="0"/>
              </a:rPr>
              <a:t>Become a Fan of TMA on </a:t>
            </a:r>
            <a:r>
              <a:rPr lang="en-US" dirty="0" err="1" smtClean="0">
                <a:latin typeface="Arial" pitchFamily="34" charset="0"/>
                <a:cs typeface="Arial" pitchFamily="34" charset="0"/>
              </a:rPr>
              <a:t>Facebook</a:t>
            </a:r>
            <a:endParaRPr lang="en-US" dirty="0" smtClean="0">
              <a:latin typeface="Arial" pitchFamily="34" charset="0"/>
              <a:cs typeface="Arial" pitchFamily="34" charset="0"/>
            </a:endParaRPr>
          </a:p>
        </p:txBody>
      </p:sp>
      <p:sp>
        <p:nvSpPr>
          <p:cNvPr id="5" name="Text Placeholder 4"/>
          <p:cNvSpPr>
            <a:spLocks noGrp="1"/>
          </p:cNvSpPr>
          <p:nvPr>
            <p:ph type="body" sz="quarter" idx="12"/>
          </p:nvPr>
        </p:nvSpPr>
        <p:spPr>
          <a:xfrm>
            <a:off x="1676400" y="381000"/>
            <a:ext cx="7467600" cy="731838"/>
          </a:xfrm>
        </p:spPr>
        <p:txBody>
          <a:bodyPr/>
          <a:lstStyle/>
          <a:p>
            <a:pPr>
              <a:defRPr/>
            </a:pPr>
            <a:r>
              <a:rPr lang="en-US" b="1" dirty="0" smtClean="0"/>
              <a:t>21</a:t>
            </a:r>
            <a:r>
              <a:rPr lang="en-US" b="1" baseline="30000" dirty="0" smtClean="0"/>
              <a:t>st</a:t>
            </a:r>
            <a:r>
              <a:rPr lang="en-US" b="1" dirty="0" smtClean="0"/>
              <a:t> Century Outreach Tactics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pPr>
              <a:defRPr/>
            </a:pPr>
            <a:r>
              <a:rPr>
                <a:latin typeface="Palatino Linotype" pitchFamily="18" charset="0"/>
              </a:rPr>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itchFamily="34" charset="0"/>
                <a:cs typeface="Arial" pitchFamily="34" charset="0"/>
              </a:rPr>
              <a:t>Federal Strategy</a:t>
            </a:r>
          </a:p>
          <a:p>
            <a:r>
              <a:rPr lang="en-US" dirty="0" smtClean="0">
                <a:latin typeface="Arial" pitchFamily="34" charset="0"/>
                <a:cs typeface="Arial" pitchFamily="34" charset="0"/>
              </a:rPr>
              <a:t>State Strategy</a:t>
            </a:r>
          </a:p>
          <a:p>
            <a:r>
              <a:rPr lang="en-US" dirty="0" smtClean="0">
                <a:latin typeface="Arial" pitchFamily="34" charset="0"/>
                <a:cs typeface="Arial" pitchFamily="34" charset="0"/>
              </a:rPr>
              <a:t>Private Sector Strategy</a:t>
            </a:r>
          </a:p>
          <a:p>
            <a:r>
              <a:rPr lang="en-US" dirty="0" smtClean="0">
                <a:latin typeface="Arial" pitchFamily="34" charset="0"/>
                <a:cs typeface="Arial" pitchFamily="34" charset="0"/>
              </a:rPr>
              <a:t>Toolkits and Services</a:t>
            </a:r>
          </a:p>
          <a:p>
            <a:endParaRPr lang="en-US" sz="3200" dirty="0"/>
          </a:p>
        </p:txBody>
      </p:sp>
      <p:sp>
        <p:nvSpPr>
          <p:cNvPr id="3" name="Text Placeholder 2"/>
          <p:cNvSpPr>
            <a:spLocks noGrp="1"/>
          </p:cNvSpPr>
          <p:nvPr>
            <p:ph type="body" sz="quarter" idx="12"/>
          </p:nvPr>
        </p:nvSpPr>
        <p:spPr/>
        <p:txBody>
          <a:bodyPr/>
          <a:lstStyle/>
          <a:p>
            <a:r>
              <a:rPr lang="en-US" dirty="0" smtClean="0"/>
              <a:t>Roadmap to the Future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0" y="1219200"/>
            <a:ext cx="7467600" cy="5105400"/>
          </a:xfrm>
        </p:spPr>
        <p:txBody>
          <a:bodyPr/>
          <a:lstStyle/>
          <a:p>
            <a:pPr algn="ctr">
              <a:buNone/>
            </a:pPr>
            <a:r>
              <a:rPr lang="en-US" b="1" dirty="0" smtClean="0">
                <a:latin typeface="Arial" pitchFamily="34" charset="0"/>
                <a:cs typeface="Arial" pitchFamily="34" charset="0"/>
              </a:rPr>
              <a:t>“Keep What’s Good, Fix What’s Wrong”</a:t>
            </a:r>
          </a:p>
          <a:p>
            <a:r>
              <a:rPr lang="en-US" sz="2800" dirty="0" smtClean="0">
                <a:latin typeface="Arial" pitchFamily="34" charset="0"/>
                <a:cs typeface="Arial" pitchFamily="34" charset="0"/>
              </a:rPr>
              <a:t>Accountable Care Act:</a:t>
            </a:r>
          </a:p>
          <a:p>
            <a:pPr lvl="1"/>
            <a:r>
              <a:rPr lang="en-US" sz="2400" dirty="0" smtClean="0">
                <a:latin typeface="Arial" pitchFamily="34" charset="0"/>
                <a:cs typeface="Arial" pitchFamily="34" charset="0"/>
              </a:rPr>
              <a:t>TMA Lobbyist in Washington to fix new law</a:t>
            </a:r>
          </a:p>
          <a:p>
            <a:pPr lvl="1"/>
            <a:r>
              <a:rPr lang="en-US" sz="2400" dirty="0" smtClean="0">
                <a:latin typeface="Arial" pitchFamily="34" charset="0"/>
                <a:cs typeface="Arial" pitchFamily="34" charset="0"/>
              </a:rPr>
              <a:t> Focus on Rulemaking </a:t>
            </a:r>
          </a:p>
          <a:p>
            <a:r>
              <a:rPr lang="en-US" sz="2800" dirty="0" smtClean="0">
                <a:latin typeface="Arial" pitchFamily="34" charset="0"/>
                <a:cs typeface="Arial" pitchFamily="34" charset="0"/>
              </a:rPr>
              <a:t>Eliminate the SGR</a:t>
            </a:r>
          </a:p>
          <a:p>
            <a:r>
              <a:rPr lang="en-US" sz="2800" dirty="0" smtClean="0">
                <a:latin typeface="Arial" pitchFamily="34" charset="0"/>
                <a:cs typeface="Arial" pitchFamily="34" charset="0"/>
              </a:rPr>
              <a:t>Change the Rules:</a:t>
            </a:r>
          </a:p>
          <a:p>
            <a:pPr lvl="1"/>
            <a:r>
              <a:rPr lang="en-US" sz="2400" dirty="0" smtClean="0">
                <a:latin typeface="Arial" pitchFamily="34" charset="0"/>
                <a:cs typeface="Arial" pitchFamily="34" charset="0"/>
              </a:rPr>
              <a:t>Electronic Medical Records</a:t>
            </a:r>
          </a:p>
          <a:p>
            <a:pPr lvl="1"/>
            <a:r>
              <a:rPr lang="en-US" sz="2400" dirty="0" smtClean="0">
                <a:latin typeface="Arial" pitchFamily="34" charset="0"/>
                <a:cs typeface="Arial" pitchFamily="34" charset="0"/>
              </a:rPr>
              <a:t>Accountable Care Organizations</a:t>
            </a:r>
          </a:p>
          <a:p>
            <a:pPr lvl="1"/>
            <a:r>
              <a:rPr lang="en-US" sz="2400" dirty="0" smtClean="0">
                <a:latin typeface="Arial" pitchFamily="34" charset="0"/>
                <a:cs typeface="Arial" pitchFamily="34" charset="0"/>
              </a:rPr>
              <a:t>Physicians Quality Reporting Initiative</a:t>
            </a:r>
          </a:p>
          <a:p>
            <a:pPr lvl="1"/>
            <a:endParaRPr lang="en-US" dirty="0">
              <a:latin typeface="Arial" pitchFamily="34" charset="0"/>
              <a:cs typeface="Arial" pitchFamily="34" charset="0"/>
            </a:endParaRPr>
          </a:p>
        </p:txBody>
      </p:sp>
      <p:sp>
        <p:nvSpPr>
          <p:cNvPr id="3" name="Text Placeholder 2"/>
          <p:cNvSpPr>
            <a:spLocks noGrp="1"/>
          </p:cNvSpPr>
          <p:nvPr>
            <p:ph type="body" sz="quarter" idx="12"/>
          </p:nvPr>
        </p:nvSpPr>
        <p:spPr/>
        <p:txBody>
          <a:bodyPr/>
          <a:lstStyle/>
          <a:p>
            <a:r>
              <a:rPr lang="en-US" dirty="0" smtClean="0"/>
              <a:t>The TMA Plan: Federal Strategy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295400"/>
            <a:ext cx="8534400" cy="5562600"/>
          </a:xfrm>
        </p:spPr>
        <p:txBody>
          <a:bodyPr/>
          <a:lstStyle/>
          <a:p>
            <a:pPr algn="ctr">
              <a:buNone/>
            </a:pPr>
            <a:r>
              <a:rPr lang="en-US" dirty="0" smtClean="0"/>
              <a:t>“</a:t>
            </a:r>
            <a:r>
              <a:rPr lang="en-US" b="1" dirty="0" smtClean="0">
                <a:latin typeface="Arial" pitchFamily="34" charset="0"/>
                <a:cs typeface="Arial" pitchFamily="34" charset="0"/>
              </a:rPr>
              <a:t>Caring for Patients in Time of Change”</a:t>
            </a:r>
          </a:p>
          <a:p>
            <a:r>
              <a:rPr lang="en-US" sz="2800" dirty="0" smtClean="0">
                <a:latin typeface="Arial" pitchFamily="34" charset="0"/>
                <a:cs typeface="Arial" pitchFamily="34" charset="0"/>
              </a:rPr>
              <a:t>Budget: Smarter spending for Medicaid, GME and public health</a:t>
            </a:r>
          </a:p>
          <a:p>
            <a:r>
              <a:rPr lang="en-US" sz="2800" dirty="0" smtClean="0">
                <a:latin typeface="Arial" pitchFamily="34" charset="0"/>
                <a:cs typeface="Arial" pitchFamily="34" charset="0"/>
              </a:rPr>
              <a:t>Patient-Physician Relationship: Defend ban on corporate practice</a:t>
            </a:r>
          </a:p>
          <a:p>
            <a:r>
              <a:rPr lang="en-US" sz="2800" dirty="0" smtClean="0">
                <a:latin typeface="Arial" pitchFamily="34" charset="0"/>
                <a:cs typeface="Arial" pitchFamily="34" charset="0"/>
              </a:rPr>
              <a:t>Single Standard: No scope expansions</a:t>
            </a:r>
          </a:p>
          <a:p>
            <a:r>
              <a:rPr lang="en-US" sz="2800" dirty="0" smtClean="0">
                <a:latin typeface="Arial" pitchFamily="34" charset="0"/>
                <a:cs typeface="Arial" pitchFamily="34" charset="0"/>
              </a:rPr>
              <a:t>Improved Access: Protect 2003 liability reforms</a:t>
            </a:r>
          </a:p>
          <a:p>
            <a:r>
              <a:rPr lang="en-US" sz="2800" dirty="0" smtClean="0">
                <a:latin typeface="Arial" pitchFamily="34" charset="0"/>
                <a:cs typeface="Arial" pitchFamily="34" charset="0"/>
              </a:rPr>
              <a:t>Healthy Living: Smoke-free Texas, reduce obesity</a:t>
            </a:r>
            <a:endParaRPr lang="en-US" sz="2800" dirty="0">
              <a:latin typeface="Arial" pitchFamily="34" charset="0"/>
              <a:cs typeface="Arial" pitchFamily="34" charset="0"/>
            </a:endParaRPr>
          </a:p>
        </p:txBody>
      </p:sp>
      <p:sp>
        <p:nvSpPr>
          <p:cNvPr id="3" name="Text Placeholder 2"/>
          <p:cNvSpPr>
            <a:spLocks noGrp="1"/>
          </p:cNvSpPr>
          <p:nvPr>
            <p:ph type="body" sz="quarter" idx="12"/>
          </p:nvPr>
        </p:nvSpPr>
        <p:spPr/>
        <p:txBody>
          <a:bodyPr/>
          <a:lstStyle/>
          <a:p>
            <a:r>
              <a:rPr lang="en-US" dirty="0" smtClean="0"/>
              <a:t>The TMA Plan: State Strategy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2095500" y="4584700"/>
            <a:ext cx="7010400" cy="749300"/>
          </a:xfrm>
        </p:spPr>
        <p:txBody>
          <a:bodyPr>
            <a:normAutofit/>
          </a:bodyPr>
          <a:lstStyle/>
          <a:p>
            <a:pPr>
              <a:buFont typeface="Arial" charset="0"/>
              <a:buNone/>
              <a:defRPr/>
            </a:pPr>
            <a:r>
              <a:rPr lang="en-US" sz="3200" b="1" dirty="0" smtClean="0">
                <a:cs typeface="Arial" pitchFamily="34" charset="0"/>
              </a:rPr>
              <a:t>Effects on the Health Care System</a:t>
            </a:r>
            <a:endParaRPr lang="en-US" sz="3200" b="1" dirty="0">
              <a:cs typeface="Arial" pitchFamily="34" charset="0"/>
            </a:endParaRPr>
          </a:p>
        </p:txBody>
      </p:sp>
      <p:pic>
        <p:nvPicPr>
          <p:cNvPr id="20483" name="Picture Placeholder 21" descr="TMA0210-043.jpg"/>
          <p:cNvPicPr>
            <a:picLocks noGrp="1" noChangeAspect="1"/>
          </p:cNvPicPr>
          <p:nvPr>
            <p:ph type="pic" sz="quarter" idx="10"/>
          </p:nvPr>
        </p:nvPicPr>
        <p:blipFill>
          <a:blip r:embed="rId3" cstate="print"/>
          <a:srcRect/>
          <a:stretch>
            <a:fillRect/>
          </a:stretch>
        </p:blipFill>
        <p:spPr bwMode="auto">
          <a:xfrm>
            <a:off x="0" y="0"/>
            <a:ext cx="9144000" cy="4591050"/>
          </a:xfrm>
          <a:noFill/>
          <a:ln>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buFont typeface="Wingdings" pitchFamily="2" charset="2"/>
              <a:buNone/>
              <a:defRPr/>
            </a:pPr>
            <a:endParaRPr lang="en-US" dirty="0"/>
          </a:p>
        </p:txBody>
      </p:sp>
      <p:sp>
        <p:nvSpPr>
          <p:cNvPr id="3" name="Text Placeholder 2"/>
          <p:cNvSpPr>
            <a:spLocks noGrp="1"/>
          </p:cNvSpPr>
          <p:nvPr>
            <p:ph type="body" sz="quarter" idx="12"/>
          </p:nvPr>
        </p:nvSpPr>
        <p:spPr>
          <a:xfrm>
            <a:off x="1676400" y="381000"/>
            <a:ext cx="7467600" cy="731838"/>
          </a:xfrm>
        </p:spPr>
        <p:txBody>
          <a:bodyPr/>
          <a:lstStyle/>
          <a:p>
            <a:pPr>
              <a:defRPr/>
            </a:pPr>
            <a:r>
              <a:rPr lang="en-US" dirty="0" smtClean="0"/>
              <a:t>What the new law says</a:t>
            </a:r>
            <a:endParaRPr lang="en-US" dirty="0"/>
          </a:p>
        </p:txBody>
      </p:sp>
      <p:pic>
        <p:nvPicPr>
          <p:cNvPr id="46084" name="Picture 3" descr="HlthReformLegWordCloud.JPG"/>
          <p:cNvPicPr>
            <a:picLocks noChangeAspect="1"/>
          </p:cNvPicPr>
          <p:nvPr/>
        </p:nvPicPr>
        <p:blipFill>
          <a:blip r:embed="rId3" cstate="print"/>
          <a:srcRect/>
          <a:stretch>
            <a:fillRect/>
          </a:stretch>
        </p:blipFill>
        <p:spPr bwMode="auto">
          <a:xfrm>
            <a:off x="228600" y="1828800"/>
            <a:ext cx="8591550" cy="310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r_White_TMA">
  <a:themeElements>
    <a:clrScheme name="Custom 1">
      <a:dk1>
        <a:sysClr val="windowText" lastClr="000000"/>
      </a:dk1>
      <a:lt1>
        <a:sysClr val="window" lastClr="FFFFFF"/>
      </a:lt1>
      <a:dk2>
        <a:srgbClr val="0150D7"/>
      </a:dk2>
      <a:lt2>
        <a:srgbClr val="EEECE1"/>
      </a:lt2>
      <a:accent1>
        <a:srgbClr val="C00042"/>
      </a:accent1>
      <a:accent2>
        <a:srgbClr val="F1AB00"/>
      </a:accent2>
      <a:accent3>
        <a:srgbClr val="0066CC"/>
      </a:accent3>
      <a:accent4>
        <a:srgbClr val="C00042"/>
      </a:accent4>
      <a:accent5>
        <a:srgbClr val="616A74"/>
      </a:accent5>
      <a:accent6>
        <a:srgbClr val="481372"/>
      </a:accent6>
      <a:hlink>
        <a:srgbClr val="0000FF"/>
      </a:hlink>
      <a:folHlink>
        <a:srgbClr val="800080"/>
      </a:folHlink>
    </a:clrScheme>
    <a:fontScheme name="TMA Template">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5556</TotalTime>
  <Words>2939</Words>
  <Application>Microsoft Office PowerPoint</Application>
  <PresentationFormat>On-screen Show (4:3)</PresentationFormat>
  <Paragraphs>391</Paragraphs>
  <Slides>47</Slides>
  <Notes>29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Bar_White_TMA</vt:lpstr>
      <vt:lpstr>Slide 1</vt:lpstr>
      <vt:lpstr>CME Disclosure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Incentives within the law will drive behavior among patients,  insurance companies, industry,  and physicians    Our ability to influence these  incentives will determine success  and failure in the fate of this legislation   “It is not the strongest of the species that survives, nor the most intelligent, but rather the most responsive to change.” Charles Darwin</vt:lpstr>
      <vt:lpstr>Slide 43</vt:lpstr>
      <vt:lpstr>Slide 44</vt:lpstr>
      <vt:lpstr>Slide 45</vt:lpstr>
      <vt:lpstr>Slide 46</vt:lpstr>
      <vt:lpstr>Slide 47</vt:lpstr>
    </vt:vector>
  </TitlesOfParts>
  <Company>Texas Medical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Harmon</dc:creator>
  <cp:lastModifiedBy>Pam Udall</cp:lastModifiedBy>
  <cp:revision>132</cp:revision>
  <dcterms:created xsi:type="dcterms:W3CDTF">2008-09-02T15:41:24Z</dcterms:created>
  <dcterms:modified xsi:type="dcterms:W3CDTF">2011-03-07T19:44:53Z</dcterms:modified>
  <cp:contentStatus/>
</cp:coreProperties>
</file>