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0" r:id="rId1"/>
  </p:sldMasterIdLst>
  <p:notesMasterIdLst>
    <p:notesMasterId r:id="rId26"/>
  </p:notesMasterIdLst>
  <p:handoutMasterIdLst>
    <p:handoutMasterId r:id="rId27"/>
  </p:handoutMasterIdLst>
  <p:sldIdLst>
    <p:sldId id="374" r:id="rId2"/>
    <p:sldId id="385" r:id="rId3"/>
    <p:sldId id="387" r:id="rId4"/>
    <p:sldId id="338" r:id="rId5"/>
    <p:sldId id="339" r:id="rId6"/>
    <p:sldId id="341" r:id="rId7"/>
    <p:sldId id="344" r:id="rId8"/>
    <p:sldId id="346" r:id="rId9"/>
    <p:sldId id="347" r:id="rId10"/>
    <p:sldId id="390" r:id="rId11"/>
    <p:sldId id="348" r:id="rId12"/>
    <p:sldId id="391" r:id="rId13"/>
    <p:sldId id="349" r:id="rId14"/>
    <p:sldId id="351" r:id="rId15"/>
    <p:sldId id="353" r:id="rId16"/>
    <p:sldId id="355" r:id="rId17"/>
    <p:sldId id="357" r:id="rId18"/>
    <p:sldId id="359" r:id="rId19"/>
    <p:sldId id="361" r:id="rId20"/>
    <p:sldId id="393" r:id="rId21"/>
    <p:sldId id="392" r:id="rId22"/>
    <p:sldId id="383" r:id="rId23"/>
    <p:sldId id="364" r:id="rId24"/>
    <p:sldId id="388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84">
          <p15:clr>
            <a:srgbClr val="A4A3A4"/>
          </p15:clr>
        </p15:guide>
        <p15:guide id="2" pos="13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33CC33"/>
    <a:srgbClr val="A50021"/>
    <a:srgbClr val="FFFFFF"/>
    <a:srgbClr val="990099"/>
    <a:srgbClr val="993300"/>
    <a:srgbClr val="0066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84" autoAdjust="0"/>
  </p:normalViewPr>
  <p:slideViewPr>
    <p:cSldViewPr>
      <p:cViewPr varScale="1">
        <p:scale>
          <a:sx n="70" d="100"/>
          <a:sy n="70" d="100"/>
        </p:scale>
        <p:origin x="1162" y="62"/>
      </p:cViewPr>
      <p:guideLst>
        <p:guide orient="horz" pos="2784"/>
        <p:guide pos="1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3C09280-0F0B-47EA-BBCA-CCE405EBA0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solidFill>
                  <a:schemeClr val="bg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1DF3ECB-F1AD-40FF-8B4A-3575219E88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solidFill>
                  <a:schemeClr val="bg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EA0BAE68-1350-4147-A974-4EF1DC6BA1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solidFill>
                  <a:schemeClr val="bg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4AB4848A-04DE-467D-9462-6F5ABD8D26D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solidFill>
                  <a:schemeClr val="bg1"/>
                </a:solidFill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41D9341D-56C7-4947-8464-74393190A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0C0A72FA-046C-479E-8B1E-16B764A43F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D6F1A763-9B49-4C00-9569-70086CE7BE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2C03E0BB-E68B-41D0-83F1-D4C941BCAE2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7093" name="Rectangle 5">
            <a:extLst>
              <a:ext uri="{FF2B5EF4-FFF2-40B4-BE49-F238E27FC236}">
                <a16:creationId xmlns:a16="http://schemas.microsoft.com/office/drawing/2014/main" id="{248C5F8F-46EA-42C1-B46F-9A4900F2B0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7094" name="Rectangle 6">
            <a:extLst>
              <a:ext uri="{FF2B5EF4-FFF2-40B4-BE49-F238E27FC236}">
                <a16:creationId xmlns:a16="http://schemas.microsoft.com/office/drawing/2014/main" id="{D4673FC0-B093-455F-94B8-5F5370858D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7095" name="Rectangle 7">
            <a:extLst>
              <a:ext uri="{FF2B5EF4-FFF2-40B4-BE49-F238E27FC236}">
                <a16:creationId xmlns:a16="http://schemas.microsoft.com/office/drawing/2014/main" id="{4D9921CA-A365-4982-9C7D-847665A2D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6171BE6C-B597-4E33-A9DF-F9512E6D3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DF979CEF-7F0F-4EE4-83D7-1CBC3A53FD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3A2F9E7-7E12-4A97-9C54-231F500911D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7F051FE-46E0-47FF-803F-23934B8864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78FBE47-E8CE-4F71-B4C1-EAF66E1324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C28AF017-DEFF-46F2-B5D1-6DF53692F2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020C1320-206E-485B-9FBC-6752BCABF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8DF7C0FD-07E5-4E9D-9A1F-DAA9BA3233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E89FE92-06DF-474D-8660-7F5CDE34323D}" type="slidenum">
              <a:rPr lang="en-US" altLang="en-US" smtClean="0">
                <a:latin typeface="Times" panose="02020603050405020304" pitchFamily="18" charset="0"/>
              </a:rPr>
              <a:pPr/>
              <a:t>16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84580ECB-5255-4DFD-BE81-536413FFF2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7D289D21-D1A9-4A31-8272-B8E145BD9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DC24FE66-547B-4D22-B438-EA9C60B2DB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5301F0-BBBE-4E6F-800E-8075F7762FEE}" type="slidenum">
              <a:rPr lang="en-US" altLang="en-US" smtClean="0">
                <a:latin typeface="Times" panose="02020603050405020304" pitchFamily="18" charset="0"/>
              </a:rPr>
              <a:pPr/>
              <a:t>17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09C6109-B7CB-4367-B418-EE7DEA5939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B88FBA1-CE10-4542-A230-F5E76E763C6C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4604CEC-45F4-400F-AB91-C7007F35AE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F02DBC0E-65AF-40C6-9173-F5A747EF5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E4609D27-2A30-419D-BD44-2FDF3FCAEA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D82AA6D2-16A5-4634-85AE-566A495D0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Application available in October, election in November</a:t>
            </a: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A79E080B-AAD2-4B83-8435-446E3DDEB6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A35080-AAE8-4BBD-A464-D4AFFD848FB7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46234D13-A6C2-446C-A7E9-53C0507D03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65A24DBE-1F3D-4C0A-A955-A001FCC71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0AC9356B-7D8F-44FD-8F2E-8C2F4C6DB3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C560700-4A5B-4F42-8A04-5DECF4B8B2B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24209B62-0E2F-4DDA-A07D-7B8CFA140C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D8E51BE6-1D30-47DF-8179-A31ED9834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CFE71DEC-7EE3-4D76-AA5B-0154AEBAAE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C7E3671-C7C8-4D3F-B7C8-D184A9CCD5E2}" type="slidenum">
              <a:rPr lang="en-US" altLang="en-US" smtClean="0">
                <a:latin typeface="Times" panose="02020603050405020304" pitchFamily="18" charset="0"/>
              </a:rPr>
              <a:pPr/>
              <a:t>21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62045949-89F8-4102-A7F0-0FF5E7D56B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5286A0C-88DA-4345-AEEE-590EACFD1F82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EEDAFB4-ADBD-48EC-8DF1-328A2E108C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09CA60C1-0B70-4FF0-AB83-AB4C6BD4A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GRAF is an AMA program which offers medical students a unique opportunity to experience firsthand the intersection of organized medicine and the federal government as it relates to advocacy and policy-making. One Fellow is selected each spring to work in Washington, D.C., as a full-time, paid member of the AMA's federal advocacy team for one year.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11B83852-269F-47B5-96A1-9233C1B6B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84448CB-F95A-4EBC-B6B7-D2AC30A07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david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20C04A5-C2CE-430C-A06F-4929B68DF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6124469-55F3-4739-A167-65171FDDCC1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C384660-E810-4FCA-BFE2-7AC7E63C11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F2810184-91AE-487B-BCC4-D366FB6BB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zane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A25B7D8D-7A5B-4ECE-B9B3-F0B40265A7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739BC8-A964-4E8B-929D-3F3DDB93565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22EFB8B0-C44E-4E87-BCB5-65265A27B2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911A33-7FE0-4656-AF46-E8AFE1193D61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F5FE798-0260-4788-996D-88F8DA4688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0DA580BB-7FF5-423C-925E-E19690B82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2CB4741-4A0D-4C2B-B219-A8568A4F72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DD8539C-9752-43C9-B9D2-A9E50F5732DB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8F39BB8-7CC6-4180-B8D7-F9B93E438E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ED86D46-6952-4EA3-A80B-2ED5D46C6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9FFF564A-8503-427C-86B2-9C17DAEBDF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B651B871-D90A-4C08-8793-5EF395E6A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Answers:</a:t>
            </a:r>
          </a:p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1: Chapter, County and State</a:t>
            </a:r>
          </a:p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2: Chapter, possibly county </a:t>
            </a:r>
          </a:p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3: BCC Apps are due to the MSS Coordinator by April 15</a:t>
            </a:r>
          </a:p>
          <a:p>
            <a:endParaRPr lang="en-US" altLang="en-US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834806CF-9C6D-42BD-AE5C-08F7CCF6AD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D9202DE-BB0F-4973-A463-D661471A3045}" type="slidenum">
              <a:rPr lang="en-US" altLang="en-US" smtClean="0">
                <a:latin typeface="Times" panose="02020603050405020304" pitchFamily="18" charset="0"/>
              </a:rPr>
              <a:pPr/>
              <a:t>10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33A10251-EE4B-425E-9FA2-B93DBA3888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E37EB7D6-90A1-4051-A50F-AC5F5FCC4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Answers:</a:t>
            </a:r>
          </a:p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1: 7</a:t>
            </a:r>
          </a:p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2: March 10-12, Washington DC</a:t>
            </a:r>
          </a:p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3: Apply through the AMA Website by June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1DCD1B16-8C1F-4FD7-8BC5-914CAF2A50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3746E8-6964-428A-84F1-4F14E31D7A8B}" type="slidenum">
              <a:rPr lang="en-US" altLang="en-US" smtClean="0">
                <a:latin typeface="Times" panose="02020603050405020304" pitchFamily="18" charset="0"/>
              </a:rPr>
              <a:pPr/>
              <a:t>12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845CFAA6-21BB-4BA3-9289-A5866A9BFA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3A42939-EA3F-4855-AB9F-581752065A58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91923272-251E-4DCB-8330-C97A2884F8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93B5FA32-A679-4011-A173-B2ACB18A6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2ECE49E-8561-433A-88EA-BB0F9F18A2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21649CA-676C-4BF7-A234-B129D4D6B873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DA40D365-827A-4DE5-82C4-E6293D52F7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A656155-5B4C-43E1-9F40-854D3EF6D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1A0A55-1E36-49E4-ABE1-E84EB9813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3100" y="5803900"/>
            <a:ext cx="366713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400">
                <a:solidFill>
                  <a:schemeClr val="accent1"/>
                </a:solidFill>
                <a:latin typeface="Wingdings" charset="0"/>
              </a:rPr>
              <a:t>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67851B-21C4-45C0-AB73-525817F87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DDEC6-22F4-41C1-9D23-1E296B08AA3C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E2D52B-6BA4-4DAD-B1D7-B708FE8DA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36A909-7551-4875-8F9E-1A5B09B4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C9F2F-0486-4489-B601-BC641CE16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90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9483D4-29A9-450D-9F91-7382A8721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2A6D3-7936-4633-99A6-E81C53CC8103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459B6D-FDF6-4613-A03C-9F1D85987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91BE8-0E08-47E7-82C9-EC558ED5F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A50F-FCBE-4BFE-AAC5-7227FBBC9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63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6D00F-A4D2-457C-9AE5-1102B61B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18ABFDE-55CE-4DCB-868D-DDA71658A247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A2AF1-8381-4208-ABB5-2DF7FF84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C245A-481D-43D2-BD9D-D65D99EEF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DE558-FA1A-4693-AAA5-038840A9C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2502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2F2A3-D85B-4E39-A8A2-EC989DECD17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5D914AC-9539-496E-B0B5-9D6E39240B49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AD8C9-6FFB-4170-8D1B-E60C18543AE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A764F-2493-40E1-B25F-08812E24048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EE6C-A5F5-4595-85D3-E09E5DFD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9156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370EFF8-9836-4A39-BA3B-A7AAE369F34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CC972BD-CA3B-4E11-AD4D-0DACB9E9281E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3DC58EDE-CCC0-41DF-A1E1-B057660969B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808081A-1140-4981-9DB5-1395DAEB1CF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D214B-14D5-4261-87C3-6F278B604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300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D7F3C-97E9-430B-B71E-8E87B293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96CB8-C0B2-432A-AA3F-CFD9A8F312D3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3F65C-95A1-4260-BF86-3252250E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415-10ED-4A96-9A2F-EDD82596A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66F00-AFAC-45D9-B0F3-60F9A2866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0372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4BEA4-A578-41B9-9B99-C9C59A25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98B0-1B7A-4354-B7A4-8CD77A5BAF6C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ECF4C-0DAE-451C-80ED-67A6D7C89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4F099-61B2-49C3-853F-A4ACD2BCE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FDD70-9960-434E-9586-CA668D285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992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FFB45E4F-7038-4460-A0B2-133D81409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64F76-FFBC-443A-8A0F-517CD92960AD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F45DEE76-DC7F-48BF-BF5B-22D34A42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9048D164-8793-4D8E-B8C2-7EC42CC4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DD7FB-47DD-43D8-90D9-B13FDB81F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84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1750291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AA128-1BBC-4845-B176-8A2478834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22DB-B9CE-4874-9370-EECA8BFA797B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00F90-67B7-4AA1-B962-5BB039322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1004C-175E-4FCC-B87F-A8144042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12C1-ED8F-4EE7-B88E-592C8DC1C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8437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EE5C48-EDCF-4F71-8591-DB0F91FF5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3100" y="5803900"/>
            <a:ext cx="366713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400">
                <a:solidFill>
                  <a:schemeClr val="accent1"/>
                </a:solidFill>
                <a:latin typeface="Wingdings" charset="0"/>
              </a:rPr>
              <a:t>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E1AF639-2561-4C54-ABD5-B1C741B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D2C379D-ED4A-4F69-8B1D-0B3CE6688BD8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752178-693C-4315-BDE6-3F31DF49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14462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B31487-D399-4A9D-9569-8E84364E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A79547E-F720-43BC-B3A4-3A805448C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2283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D617B51-7269-41A0-A2CB-3FA4D1C1C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9B5A6-25B0-418F-B90F-0608518BE772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8CFF75-792F-4BFD-A736-D25F5F1AC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3160B2-C149-4EAC-90A0-3B3150EF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B6317-8F93-4C41-B78D-68DA76F27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70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EBD587A-12D1-409E-A17E-E2C9CC7D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A6468-A7D0-497B-8DA6-DE7E48228E9B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B0CA457-63A4-490D-8C13-2FBFC08C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EB78D89-A667-4FA8-8BA2-4E00EC107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3F6FE-0D10-4175-85DD-3E0C09034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548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620911-3F29-42A1-B4DE-90CFEBF3FF6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86A6F-D9AB-4294-A988-DF06B5EC8B7B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7EF4B8-51CA-4B48-9073-ED4059AEE8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2FDD69-CDE3-433D-8D78-B52D4A4043E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04127-4904-4FDB-962F-EDAE9254E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813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1D6D499-BC7A-4250-AC4C-F8B765A650C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15122-2BB9-400B-9AD3-4C1D905CB516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2030925-5A9C-4CB4-808B-26E295684F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B1787BB-AE4C-4EA2-87DE-A1B3C33A585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E58EC-C03C-4B5E-A68E-0A3C434EB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0994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4456772-ECE6-49ED-AB6F-B083F65EBE65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01514-3817-41DB-91A3-8E62DED04097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1F45F41-7FB8-4FA2-B9A9-F879717F22E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D95ED11-AB76-4508-AD06-EEEFADC0D69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06E2A-E20E-4BE8-8712-469BFEB83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678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BFEABE-2EF5-4570-B3FA-75D36B64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50BB0-BE38-4326-BB29-7BF05F32A2B0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78EDCF-5879-4544-868B-3D9F48CF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E287ACE-7972-4B24-9B21-CD7A3F86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BA473-2B5C-41E2-9B4B-3D27607E9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0594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F8A1ED-D69F-427E-AFDF-7D478B3EDC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444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3AB93-3F79-4D28-AD44-DEB12A5407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9775" y="2770188"/>
            <a:ext cx="7662863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9F6E2-9125-40C7-888F-E78A8A78EE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1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26E81127-FE70-46E8-AA5D-58A50A430026}" type="datetimeFigureOut">
              <a:rPr lang="en-US"/>
              <a:pPr>
                <a:defRPr/>
              </a:pPr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69CA5-F1B7-4EB5-9EA2-4BB392DB1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31394-D0F8-405C-AF8E-B88047CCA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1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E6F05AB8-6F1D-4602-BBF2-04F63C0DC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193" r:id="rId2"/>
    <p:sldLayoutId id="2147484202" r:id="rId3"/>
    <p:sldLayoutId id="2147484194" r:id="rId4"/>
    <p:sldLayoutId id="2147484195" r:id="rId5"/>
    <p:sldLayoutId id="2147484196" r:id="rId6"/>
    <p:sldLayoutId id="2147484197" r:id="rId7"/>
    <p:sldLayoutId id="2147484198" r:id="rId8"/>
    <p:sldLayoutId id="2147484199" r:id="rId9"/>
    <p:sldLayoutId id="2147484203" r:id="rId10"/>
    <p:sldLayoutId id="2147484204" r:id="rId11"/>
    <p:sldLayoutId id="2147484205" r:id="rId12"/>
    <p:sldLayoutId id="2147484206" r:id="rId13"/>
    <p:sldLayoutId id="2147484200" r:id="rId14"/>
    <p:sldLayoutId id="2147484207" r:id="rId15"/>
    <p:sldLayoutId id="2147484208" r:id="rId16"/>
    <p:sldLayoutId id="2147484209" r:id="rId17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90000"/>
        <a:buFont typeface="Wingdings" panose="05000000000000000000" pitchFamily="2" charset="2"/>
        <a:buChar char="S"/>
        <a:defRPr sz="22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C1F944"/>
        </a:buClr>
        <a:buSzPct val="90000"/>
        <a:buFont typeface="Wingdings" panose="05000000000000000000" pitchFamily="2" charset="2"/>
        <a:buChar char="S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10350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90000"/>
        <a:buFont typeface="Wingdings" panose="05000000000000000000" pitchFamily="2" charset="2"/>
        <a:buChar char="S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371600" indent="-336550" algn="l" rtl="0" eaLnBrk="0" fontAlgn="base" hangingPunct="0">
        <a:spcBef>
          <a:spcPts val="600"/>
        </a:spcBef>
        <a:spcAft>
          <a:spcPct val="0"/>
        </a:spcAft>
        <a:buClr>
          <a:srgbClr val="C1F944"/>
        </a:buClr>
        <a:buSzPct val="90000"/>
        <a:buFont typeface="Wingdings" panose="05000000000000000000" pitchFamily="2" charset="2"/>
        <a:buChar char="S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7208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90000"/>
        <a:buFont typeface="Wingdings" panose="05000000000000000000" pitchFamily="2" charset="2"/>
        <a:buChar char="S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kollar@texmed.org" TargetMode="External"/><Relationship Id="rId2" Type="http://schemas.openxmlformats.org/officeDocument/2006/relationships/hyperlink" Target="mailto:amanda.arreola01@utrgv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ext Box 2">
            <a:extLst>
              <a:ext uri="{FF2B5EF4-FFF2-40B4-BE49-F238E27FC236}">
                <a16:creationId xmlns:a16="http://schemas.microsoft.com/office/drawing/2014/main" id="{922B5B6C-ADCF-48E2-B67A-CA7B704BF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2420938"/>
            <a:ext cx="79168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</a:rPr>
              <a:t>TMA-MSS Leadership Training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  <p:sp>
        <p:nvSpPr>
          <p:cNvPr id="205827" name="Text Box 3">
            <a:extLst>
              <a:ext uri="{FF2B5EF4-FFF2-40B4-BE49-F238E27FC236}">
                <a16:creationId xmlns:a16="http://schemas.microsoft.com/office/drawing/2014/main" id="{6B3955F5-1982-4FAB-8441-EE4B86414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452" y="4648200"/>
            <a:ext cx="35573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January 25, 2020</a:t>
            </a:r>
          </a:p>
        </p:txBody>
      </p:sp>
      <p:sp>
        <p:nvSpPr>
          <p:cNvPr id="205828" name="Text Box 4">
            <a:extLst>
              <a:ext uri="{FF2B5EF4-FFF2-40B4-BE49-F238E27FC236}">
                <a16:creationId xmlns:a16="http://schemas.microsoft.com/office/drawing/2014/main" id="{B0A51357-2A55-4BC1-8CEB-E9F359E36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013" y="454025"/>
            <a:ext cx="6451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</a:rPr>
              <a:t>Leadership </a:t>
            </a:r>
          </a:p>
          <a:p>
            <a:pPr algn="ctr" eaLnBrk="1" hangingPunct="1">
              <a:defRPr/>
            </a:pP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</a:rPr>
              <a:t>Opportunities in TMA/AMA</a:t>
            </a:r>
          </a:p>
          <a:p>
            <a:pPr algn="ctr" eaLnBrk="1" hangingPunct="1">
              <a:defRPr/>
            </a:pPr>
            <a:endParaRPr lang="en-US" sz="4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AC8174A0-9468-4689-820F-2B7278B2C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Quiz Time!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4D1C20C-0227-4F7A-AE42-51B6E8568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are the three “Local” levels of involvement for students?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What’s the EASIEST way to get involved – often no application required?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When are apps due for the TMA-MSS EC and Councils, Committees, and Boards?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1A808BC3-FFB0-45B6-B2D0-F379D4B41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1FE732EE-1DB7-41D0-8647-0D9FB1DB4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8180" name="Rectangle 4">
            <a:extLst>
              <a:ext uri="{FF2B5EF4-FFF2-40B4-BE49-F238E27FC236}">
                <a16:creationId xmlns:a16="http://schemas.microsoft.com/office/drawing/2014/main" id="{3BA818E8-5F08-48A2-970C-E0DD68FD4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8181" name="Text Box 5">
            <a:extLst>
              <a:ext uri="{FF2B5EF4-FFF2-40B4-BE49-F238E27FC236}">
                <a16:creationId xmlns:a16="http://schemas.microsoft.com/office/drawing/2014/main" id="{D9ED5E48-1AC2-47EE-AB35-7DD3FF75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438" y="207963"/>
            <a:ext cx="596741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Region 3  Opportunities</a:t>
            </a:r>
          </a:p>
        </p:txBody>
      </p:sp>
      <p:sp>
        <p:nvSpPr>
          <p:cNvPr id="29702" name="Line 10">
            <a:extLst>
              <a:ext uri="{FF2B5EF4-FFF2-40B4-BE49-F238E27FC236}">
                <a16:creationId xmlns:a16="http://schemas.microsoft.com/office/drawing/2014/main" id="{4613FAEE-EA5F-4916-A391-D49FB915C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774950"/>
            <a:ext cx="0" cy="501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7" name="Text Box 11">
            <a:extLst>
              <a:ext uri="{FF2B5EF4-FFF2-40B4-BE49-F238E27FC236}">
                <a16:creationId xmlns:a16="http://schemas.microsoft.com/office/drawing/2014/main" id="{26D4A1F2-4123-4004-85D3-6373B2BBA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238500"/>
            <a:ext cx="5791200" cy="286226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AMA-MSS is divided into 7 Geographic Regions</a:t>
            </a:r>
          </a:p>
          <a:p>
            <a:pPr eaLnBrk="1" hangingPunct="1"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Our region has several elected officers…</a:t>
            </a:r>
          </a:p>
          <a:p>
            <a:pPr eaLnBrk="1" hangingPunct="1">
              <a:defRPr/>
            </a:pPr>
            <a:endParaRPr lang="en-US" sz="18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Chair 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Vice Chair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Membership chair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Secretary/Treasurer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Community Service Chair 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Legislative Chair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Region Delegates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8EE71625-6995-49BD-919B-C93C2765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Quiz Time!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2779C2B6-2913-404A-9750-D31376350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many Region positions are available?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When and where is the Region 3 meeting?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do you have to do to run for leadership position at this meeting?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BCF7B742-A591-4D1A-B7AD-0CFF81957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9D402E36-6F36-48A1-B481-E810BEFEC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9204" name="Rectangle 4">
            <a:extLst>
              <a:ext uri="{FF2B5EF4-FFF2-40B4-BE49-F238E27FC236}">
                <a16:creationId xmlns:a16="http://schemas.microsoft.com/office/drawing/2014/main" id="{9FD78157-A35B-4D2A-A459-3C08F5D8C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9205" name="Text Box 5">
            <a:extLst>
              <a:ext uri="{FF2B5EF4-FFF2-40B4-BE49-F238E27FC236}">
                <a16:creationId xmlns:a16="http://schemas.microsoft.com/office/drawing/2014/main" id="{797A93B6-CA87-47DE-9E64-328226C1A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-76200"/>
            <a:ext cx="72501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 National Opportunities</a:t>
            </a:r>
          </a:p>
        </p:txBody>
      </p:sp>
      <p:sp>
        <p:nvSpPr>
          <p:cNvPr id="32774" name="Oval 10">
            <a:extLst>
              <a:ext uri="{FF2B5EF4-FFF2-40B4-BE49-F238E27FC236}">
                <a16:creationId xmlns:a16="http://schemas.microsoft.com/office/drawing/2014/main" id="{BC5427EB-7351-4570-98FE-2F57B4C4E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384550"/>
            <a:ext cx="2057400" cy="45720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Convention Comm</a:t>
            </a:r>
          </a:p>
        </p:txBody>
      </p:sp>
      <p:sp>
        <p:nvSpPr>
          <p:cNvPr id="32775" name="Oval 11">
            <a:extLst>
              <a:ext uri="{FF2B5EF4-FFF2-40B4-BE49-F238E27FC236}">
                <a16:creationId xmlns:a16="http://schemas.microsoft.com/office/drawing/2014/main" id="{ECC6A28C-DEE5-4199-B805-AEA32F75A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84550"/>
            <a:ext cx="2057400" cy="45720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  <a:latin typeface="Times New Roman" panose="02020603050405020304" pitchFamily="18" charset="0"/>
              </a:rPr>
              <a:t>Standing Comm</a:t>
            </a:r>
          </a:p>
        </p:txBody>
      </p:sp>
      <p:sp>
        <p:nvSpPr>
          <p:cNvPr id="32776" name="Oval 12">
            <a:extLst>
              <a:ext uri="{FF2B5EF4-FFF2-40B4-BE49-F238E27FC236}">
                <a16:creationId xmlns:a16="http://schemas.microsoft.com/office/drawing/2014/main" id="{2F480883-7857-4658-BF80-90196ACEB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384550"/>
            <a:ext cx="2057400" cy="45720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FFFF"/>
                </a:solidFill>
                <a:latin typeface="Times New Roman" panose="02020603050405020304" pitchFamily="18" charset="0"/>
              </a:rPr>
              <a:t>Special  Appts</a:t>
            </a:r>
          </a:p>
        </p:txBody>
      </p:sp>
      <p:sp>
        <p:nvSpPr>
          <p:cNvPr id="32777" name="Oval 13">
            <a:extLst>
              <a:ext uri="{FF2B5EF4-FFF2-40B4-BE49-F238E27FC236}">
                <a16:creationId xmlns:a16="http://schemas.microsoft.com/office/drawing/2014/main" id="{57EE808D-C669-4241-9726-D47D5C26B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384550"/>
            <a:ext cx="2057400" cy="45720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  <a:latin typeface="Times New Roman" panose="02020603050405020304" pitchFamily="18" charset="0"/>
              </a:rPr>
              <a:t>AMA Councils</a:t>
            </a:r>
          </a:p>
        </p:txBody>
      </p:sp>
      <p:sp>
        <p:nvSpPr>
          <p:cNvPr id="32778" name="Oval 14">
            <a:extLst>
              <a:ext uri="{FF2B5EF4-FFF2-40B4-BE49-F238E27FC236}">
                <a16:creationId xmlns:a16="http://schemas.microsoft.com/office/drawing/2014/main" id="{99190968-C31E-4354-9EC6-EAF69F9E8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51350"/>
            <a:ext cx="2057400" cy="45720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  <a:latin typeface="Times New Roman" panose="02020603050405020304" pitchFamily="18" charset="0"/>
              </a:rPr>
              <a:t>Governing Council</a:t>
            </a:r>
          </a:p>
        </p:txBody>
      </p:sp>
      <p:sp>
        <p:nvSpPr>
          <p:cNvPr id="32779" name="Oval 15">
            <a:extLst>
              <a:ext uri="{FF2B5EF4-FFF2-40B4-BE49-F238E27FC236}">
                <a16:creationId xmlns:a16="http://schemas.microsoft.com/office/drawing/2014/main" id="{FF6AB793-E72F-439E-B77E-A22328BA9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451350"/>
            <a:ext cx="2057400" cy="45720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  <a:latin typeface="Times New Roman" panose="02020603050405020304" pitchFamily="18" charset="0"/>
              </a:rPr>
              <a:t>AMA BOT</a:t>
            </a:r>
          </a:p>
        </p:txBody>
      </p:sp>
      <p:sp>
        <p:nvSpPr>
          <p:cNvPr id="179217" name="Text Box 17">
            <a:extLst>
              <a:ext uri="{FF2B5EF4-FFF2-40B4-BE49-F238E27FC236}">
                <a16:creationId xmlns:a16="http://schemas.microsoft.com/office/drawing/2014/main" id="{B42575DA-5B3E-433C-AF8C-D2B98BCC6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337026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89FBD43-C777-456E-9FBA-B4E05DDE2F82}"/>
              </a:ext>
            </a:extLst>
          </p:cNvPr>
          <p:cNvCxnSpPr>
            <a:stCxn id="32774" idx="6"/>
            <a:endCxn id="32775" idx="2"/>
          </p:cNvCxnSpPr>
          <p:nvPr/>
        </p:nvCxnSpPr>
        <p:spPr>
          <a:xfrm>
            <a:off x="2286000" y="3613150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57EAAF-F081-4342-AE17-C4C3E81AA2B0}"/>
              </a:ext>
            </a:extLst>
          </p:cNvPr>
          <p:cNvCxnSpPr>
            <a:stCxn id="32778" idx="6"/>
            <a:endCxn id="32779" idx="2"/>
          </p:cNvCxnSpPr>
          <p:nvPr/>
        </p:nvCxnSpPr>
        <p:spPr>
          <a:xfrm>
            <a:off x="3429000" y="4679950"/>
            <a:ext cx="2362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93DFFE-83EB-4402-8F11-0DC2F6B703EB}"/>
              </a:ext>
            </a:extLst>
          </p:cNvPr>
          <p:cNvCxnSpPr>
            <a:stCxn id="32775" idx="6"/>
            <a:endCxn id="32776" idx="2"/>
          </p:cNvCxnSpPr>
          <p:nvPr/>
        </p:nvCxnSpPr>
        <p:spPr>
          <a:xfrm>
            <a:off x="4572000" y="3613150"/>
            <a:ext cx="152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3BCAC1-6259-4E22-831B-4CD3F2FA3ECF}"/>
              </a:ext>
            </a:extLst>
          </p:cNvPr>
          <p:cNvCxnSpPr>
            <a:stCxn id="32776" idx="6"/>
            <a:endCxn id="32777" idx="2"/>
          </p:cNvCxnSpPr>
          <p:nvPr/>
        </p:nvCxnSpPr>
        <p:spPr>
          <a:xfrm>
            <a:off x="6781800" y="3613150"/>
            <a:ext cx="152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65242E3-FA31-4D01-B1B9-B8C3B9B1E86F}"/>
              </a:ext>
            </a:extLst>
          </p:cNvPr>
          <p:cNvCxnSpPr/>
          <p:nvPr/>
        </p:nvCxnSpPr>
        <p:spPr>
          <a:xfrm>
            <a:off x="7315200" y="2590800"/>
            <a:ext cx="0" cy="838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448D7DE-6E2F-40D4-9444-8FD046CD1DB5}"/>
              </a:ext>
            </a:extLst>
          </p:cNvPr>
          <p:cNvCxnSpPr>
            <a:stCxn id="32776" idx="2"/>
          </p:cNvCxnSpPr>
          <p:nvPr/>
        </p:nvCxnSpPr>
        <p:spPr>
          <a:xfrm>
            <a:off x="4724400" y="3613150"/>
            <a:ext cx="0" cy="1035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87" name="Oval 14">
            <a:extLst>
              <a:ext uri="{FF2B5EF4-FFF2-40B4-BE49-F238E27FC236}">
                <a16:creationId xmlns:a16="http://schemas.microsoft.com/office/drawing/2014/main" id="{18057AB4-DC47-4D7E-B1FC-33C93712E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562600"/>
            <a:ext cx="2057400" cy="45720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  <a:latin typeface="Times New Roman" panose="02020603050405020304" pitchFamily="18" charset="0"/>
              </a:rPr>
              <a:t>Specialty Societies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A945D60-AC05-44AF-8B76-719E9CD6D0A3}"/>
              </a:ext>
            </a:extLst>
          </p:cNvPr>
          <p:cNvCxnSpPr/>
          <p:nvPr/>
        </p:nvCxnSpPr>
        <p:spPr>
          <a:xfrm>
            <a:off x="4724400" y="4572000"/>
            <a:ext cx="0" cy="1035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4937BB61-F292-4AED-BB0E-0D696B08E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4BA84A0D-ABB3-4A89-A284-32B71F02F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81252" name="Rectangle 4">
            <a:extLst>
              <a:ext uri="{FF2B5EF4-FFF2-40B4-BE49-F238E27FC236}">
                <a16:creationId xmlns:a16="http://schemas.microsoft.com/office/drawing/2014/main" id="{0FA5C8CD-E3F3-490F-AC5C-D3A9FD5DC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81253" name="Text Box 5">
            <a:extLst>
              <a:ext uri="{FF2B5EF4-FFF2-40B4-BE49-F238E27FC236}">
                <a16:creationId xmlns:a16="http://schemas.microsoft.com/office/drawing/2014/main" id="{BB8C8785-453C-4F3B-88C7-426CBF901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0"/>
            <a:ext cx="72501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 National Opportunities</a:t>
            </a:r>
          </a:p>
        </p:txBody>
      </p:sp>
      <p:sp>
        <p:nvSpPr>
          <p:cNvPr id="181260" name="Text Box 12">
            <a:extLst>
              <a:ext uri="{FF2B5EF4-FFF2-40B4-BE49-F238E27FC236}">
                <a16:creationId xmlns:a16="http://schemas.microsoft.com/office/drawing/2014/main" id="{1AAAA613-7B04-40AF-838E-552532D24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337026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  <p:sp>
        <p:nvSpPr>
          <p:cNvPr id="181262" name="Text Box 14">
            <a:extLst>
              <a:ext uri="{FF2B5EF4-FFF2-40B4-BE49-F238E27FC236}">
                <a16:creationId xmlns:a16="http://schemas.microsoft.com/office/drawing/2014/main" id="{FE2D8C17-783A-453A-8F77-78A7B54F8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98913"/>
            <a:ext cx="3533775" cy="25542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Community Service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Credentials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Hospitality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House Coordinating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Logistics and Resources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Parliamentary Procedures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Reference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Rules </a:t>
            </a:r>
          </a:p>
        </p:txBody>
      </p:sp>
      <p:sp>
        <p:nvSpPr>
          <p:cNvPr id="33800" name="Oval 10">
            <a:extLst>
              <a:ext uri="{FF2B5EF4-FFF2-40B4-BE49-F238E27FC236}">
                <a16:creationId xmlns:a16="http://schemas.microsoft.com/office/drawing/2014/main" id="{F5D64A81-C48A-4E68-9304-19DDDBF13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81400"/>
            <a:ext cx="2743200" cy="111125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Convention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Committees</a:t>
            </a:r>
          </a:p>
        </p:txBody>
      </p:sp>
      <p:cxnSp>
        <p:nvCxnSpPr>
          <p:cNvPr id="4" name="Elbow Connector 3">
            <a:extLst>
              <a:ext uri="{FF2B5EF4-FFF2-40B4-BE49-F238E27FC236}">
                <a16:creationId xmlns:a16="http://schemas.microsoft.com/office/drawing/2014/main" id="{36B0B89C-2951-44EF-9A02-7B48F158AE04}"/>
              </a:ext>
            </a:extLst>
          </p:cNvPr>
          <p:cNvCxnSpPr>
            <a:endCxn id="33800" idx="6"/>
          </p:cNvCxnSpPr>
          <p:nvPr/>
        </p:nvCxnSpPr>
        <p:spPr>
          <a:xfrm rot="5400000">
            <a:off x="6008687" y="2906713"/>
            <a:ext cx="1470025" cy="990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0" name="Text Box 14">
            <a:extLst>
              <a:ext uri="{FF2B5EF4-FFF2-40B4-BE49-F238E27FC236}">
                <a16:creationId xmlns:a16="http://schemas.microsoft.com/office/drawing/2014/main" id="{512EA9D9-F266-48A7-AC72-C41342C32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95600"/>
            <a:ext cx="6172200" cy="3810000"/>
          </a:xfrm>
          <a:prstGeom prst="rect">
            <a:avLst/>
          </a:prstGeom>
          <a:ln>
            <a:solidFill>
              <a:srgbClr val="8D34E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Committee on Bioethics and Humanities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Committee on Economics and Quality in Medicine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Committee on Global and Public Health 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Committee on Legislation and Advocacy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Committee on Long Range Planning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Committee on Medical Education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Committee on Scientific Issues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Membership and Recruitment Committee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Communication and Engagement Committee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Health Information Technology Task Force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HOD Coordination Committee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Minority Issues Committee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Community Service Committee</a:t>
            </a:r>
            <a:endParaRPr lang="en-US" sz="1400" b="1" dirty="0">
              <a:latin typeface="Times New Roman" charset="0"/>
            </a:endParaRPr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D0EB6F56-9A33-43E4-A1E1-DA6287959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6D6D44BE-B97A-440A-B845-4ACC7CD9C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ADFF0C84-986C-4390-B9C2-828A814B9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83301" name="Text Box 5">
            <a:extLst>
              <a:ext uri="{FF2B5EF4-FFF2-40B4-BE49-F238E27FC236}">
                <a16:creationId xmlns:a16="http://schemas.microsoft.com/office/drawing/2014/main" id="{E6F3B8FA-C517-4062-BCB3-A85436684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0"/>
            <a:ext cx="72501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 National Opportunities</a:t>
            </a:r>
          </a:p>
        </p:txBody>
      </p:sp>
      <p:sp>
        <p:nvSpPr>
          <p:cNvPr id="183307" name="Text Box 11">
            <a:extLst>
              <a:ext uri="{FF2B5EF4-FFF2-40B4-BE49-F238E27FC236}">
                <a16:creationId xmlns:a16="http://schemas.microsoft.com/office/drawing/2014/main" id="{EAC7E401-11C9-4132-B7ED-489C4E2CB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337026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  <p:sp>
        <p:nvSpPr>
          <p:cNvPr id="35848" name="Oval 10">
            <a:extLst>
              <a:ext uri="{FF2B5EF4-FFF2-40B4-BE49-F238E27FC236}">
                <a16:creationId xmlns:a16="http://schemas.microsoft.com/office/drawing/2014/main" id="{31C9CFA2-AEC1-43BE-AAE2-62B09DDEE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429000"/>
            <a:ext cx="2895600" cy="141605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Standing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Committees</a:t>
            </a:r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A8E3635B-EAB8-4D5A-97CD-05D97CDDCCDE}"/>
              </a:ext>
            </a:extLst>
          </p:cNvPr>
          <p:cNvCxnSpPr>
            <a:endCxn id="35848" idx="0"/>
          </p:cNvCxnSpPr>
          <p:nvPr/>
        </p:nvCxnSpPr>
        <p:spPr>
          <a:xfrm rot="5400000">
            <a:off x="7239000" y="2819400"/>
            <a:ext cx="762000" cy="4572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6985280D-F8ED-4A1E-BC0A-342E98876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5909A3F5-2CA5-4F82-9362-CF90727B5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2400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85348" name="Rectangle 4">
            <a:extLst>
              <a:ext uri="{FF2B5EF4-FFF2-40B4-BE49-F238E27FC236}">
                <a16:creationId xmlns:a16="http://schemas.microsoft.com/office/drawing/2014/main" id="{6821DAD6-AEB5-4CB9-B96F-129A736EF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85349" name="Text Box 5">
            <a:extLst>
              <a:ext uri="{FF2B5EF4-FFF2-40B4-BE49-F238E27FC236}">
                <a16:creationId xmlns:a16="http://schemas.microsoft.com/office/drawing/2014/main" id="{FBDF47E1-D5CF-40D0-814A-8D338983F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0"/>
            <a:ext cx="72501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 National Opportunities</a:t>
            </a:r>
          </a:p>
        </p:txBody>
      </p:sp>
      <p:sp>
        <p:nvSpPr>
          <p:cNvPr id="185357" name="Text Box 13">
            <a:extLst>
              <a:ext uri="{FF2B5EF4-FFF2-40B4-BE49-F238E27FC236}">
                <a16:creationId xmlns:a16="http://schemas.microsoft.com/office/drawing/2014/main" id="{D70BD70B-FA60-48E8-B169-BB7F7171F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043363"/>
            <a:ext cx="7010400" cy="2586037"/>
          </a:xfrm>
          <a:prstGeom prst="rect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National Resident Matching Program Liaison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AMPAC Board of Directors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AMA Minority Affairs Section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AMA Women Physicians Section Governing Council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AMA Foundation Board of Directors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Advisory Committee on LGBT Issues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National Board of Medical Examiners Advisory Committee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Government Relations Advocacy Fellowship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Committee on Medical Education		</a:t>
            </a:r>
            <a:endParaRPr lang="en-US" sz="1400" b="1" i="1" dirty="0">
              <a:latin typeface="Times New Roman" charset="0"/>
            </a:endParaRPr>
          </a:p>
        </p:txBody>
      </p:sp>
      <p:sp>
        <p:nvSpPr>
          <p:cNvPr id="37895" name="Oval 10">
            <a:extLst>
              <a:ext uri="{FF2B5EF4-FFF2-40B4-BE49-F238E27FC236}">
                <a16:creationId xmlns:a16="http://schemas.microsoft.com/office/drawing/2014/main" id="{AE835BCE-6252-475A-9608-C9928361D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048000"/>
            <a:ext cx="3200400" cy="114300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Special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 Appointments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DDE39F3-52EC-4EF9-97EA-2681B4F68668}"/>
              </a:ext>
            </a:extLst>
          </p:cNvPr>
          <p:cNvCxnSpPr/>
          <p:nvPr/>
        </p:nvCxnSpPr>
        <p:spPr>
          <a:xfrm>
            <a:off x="7391400" y="2590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7D63E9C1-3CA1-4D8F-9B27-78CC86735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946D5CF3-8A76-4D37-96F1-2B3B63050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87396" name="Rectangle 4">
            <a:extLst>
              <a:ext uri="{FF2B5EF4-FFF2-40B4-BE49-F238E27FC236}">
                <a16:creationId xmlns:a16="http://schemas.microsoft.com/office/drawing/2014/main" id="{75B4CF8E-BA5A-4E53-AA05-4B306C6BA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87397" name="Text Box 5">
            <a:extLst>
              <a:ext uri="{FF2B5EF4-FFF2-40B4-BE49-F238E27FC236}">
                <a16:creationId xmlns:a16="http://schemas.microsoft.com/office/drawing/2014/main" id="{BC20C8B8-E8A1-48F8-A5E8-BE2330550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0"/>
            <a:ext cx="72501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 National Opportunities</a:t>
            </a:r>
          </a:p>
        </p:txBody>
      </p:sp>
      <p:sp>
        <p:nvSpPr>
          <p:cNvPr id="187405" name="Text Box 13">
            <a:extLst>
              <a:ext uri="{FF2B5EF4-FFF2-40B4-BE49-F238E27FC236}">
                <a16:creationId xmlns:a16="http://schemas.microsoft.com/office/drawing/2014/main" id="{CF8AF279-8F32-4EF3-ABFA-DA6AF07D0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3606800"/>
            <a:ext cx="7258050" cy="3022600"/>
          </a:xfrm>
          <a:prstGeom prst="rect">
            <a:avLst/>
          </a:prstGeom>
          <a:ln>
            <a:solidFill>
              <a:srgbClr val="8D34E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normAutofit fontScale="92500" lnSpcReduction="10000"/>
          </a:bodyPr>
          <a:lstStyle/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1. Constitution and Bylaws (CC &amp; B)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2. Ethical and Judicial Affairs (CEJA)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3.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Legislation (COL) 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4. Long Range Planning and Development (CLRPD)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5. Medical Education (CME)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6. Medical Service (CMS)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7. Science and Public Health (CSPH)			</a:t>
            </a:r>
          </a:p>
          <a:p>
            <a:pPr marL="457200" indent="-457200" eaLnBrk="1" hangingPunct="1">
              <a:defRPr/>
            </a:pPr>
            <a:r>
              <a:rPr lang="en-US" sz="1400" b="1" i="1" dirty="0">
                <a:latin typeface="Times New Roman" pitchFamily="18" charset="0"/>
              </a:rPr>
              <a:t>							</a:t>
            </a:r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39943" name="Oval 10">
            <a:extLst>
              <a:ext uri="{FF2B5EF4-FFF2-40B4-BE49-F238E27FC236}">
                <a16:creationId xmlns:a16="http://schemas.microsoft.com/office/drawing/2014/main" id="{4156D042-C067-4E3C-A23E-D42EE6208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2514600" cy="133985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AMA HOD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Councils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0696E753-7F22-4E2B-8163-F4815F6B9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2E021763-CCA8-47AB-9D11-F9E3F83F7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89444" name="Rectangle 4">
            <a:extLst>
              <a:ext uri="{FF2B5EF4-FFF2-40B4-BE49-F238E27FC236}">
                <a16:creationId xmlns:a16="http://schemas.microsoft.com/office/drawing/2014/main" id="{FBA72FCF-C22E-45F4-A6E6-C5DB79978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89445" name="Text Box 5">
            <a:extLst>
              <a:ext uri="{FF2B5EF4-FFF2-40B4-BE49-F238E27FC236}">
                <a16:creationId xmlns:a16="http://schemas.microsoft.com/office/drawing/2014/main" id="{9830C0F8-7157-4895-8A2E-930EA4A4B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0"/>
            <a:ext cx="72501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 National Opportunities</a:t>
            </a:r>
          </a:p>
        </p:txBody>
      </p:sp>
      <p:sp>
        <p:nvSpPr>
          <p:cNvPr id="189453" name="Text Box 13">
            <a:extLst>
              <a:ext uri="{FF2B5EF4-FFF2-40B4-BE49-F238E27FC236}">
                <a16:creationId xmlns:a16="http://schemas.microsoft.com/office/drawing/2014/main" id="{2D06DCF9-197D-476C-BD3E-ACAD0F98D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7025" y="3514725"/>
            <a:ext cx="6324600" cy="31400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Tx/>
              <a:buAutoNum type="arabicPeriod"/>
              <a:defRPr/>
            </a:pPr>
            <a:r>
              <a:rPr lang="en-US" sz="2200" b="1" dirty="0">
                <a:latin typeface="Times New Roman" charset="0"/>
              </a:rPr>
              <a:t>Chair 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200" b="1" dirty="0">
                <a:latin typeface="Times New Roman" charset="0"/>
              </a:rPr>
              <a:t>Vice Chair</a:t>
            </a:r>
            <a:endParaRPr lang="en-US" sz="2200" i="1" dirty="0">
              <a:latin typeface="Times New Roman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2200" b="1" dirty="0">
                <a:latin typeface="Times New Roman" charset="0"/>
              </a:rPr>
              <a:t>MSS Delegate </a:t>
            </a:r>
            <a:endParaRPr lang="en-US" sz="2200" i="1" dirty="0">
              <a:latin typeface="Times New Roman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2200" b="1" dirty="0">
                <a:latin typeface="Times New Roman" charset="0"/>
              </a:rPr>
              <a:t>MSS Alternate Delegate</a:t>
            </a:r>
            <a:endParaRPr lang="en-US" sz="2200" i="1" dirty="0">
              <a:latin typeface="Times New Roman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2200" b="1" dirty="0">
                <a:latin typeface="Times New Roman" charset="0"/>
              </a:rPr>
              <a:t>At-Large Officer </a:t>
            </a:r>
            <a:endParaRPr lang="en-US" sz="2200" i="1" dirty="0">
              <a:latin typeface="Times New Roman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2200" b="1" dirty="0">
                <a:latin typeface="Times New Roman" charset="0"/>
              </a:rPr>
              <a:t>Speaker </a:t>
            </a:r>
            <a:endParaRPr lang="en-US" sz="2200" i="1" dirty="0">
              <a:latin typeface="Times New Roman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2200" b="1" dirty="0">
                <a:latin typeface="Times New Roman" charset="0"/>
              </a:rPr>
              <a:t>Vice-Speaker 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200" b="1" dirty="0">
                <a:latin typeface="Times New Roman" charset="0"/>
              </a:rPr>
              <a:t>Medical Student Trustee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200" b="1" dirty="0">
                <a:latin typeface="Times New Roman" charset="0"/>
              </a:rPr>
              <a:t>Immediate Past Chair</a:t>
            </a:r>
          </a:p>
        </p:txBody>
      </p:sp>
      <p:sp>
        <p:nvSpPr>
          <p:cNvPr id="41991" name="Oval 10">
            <a:extLst>
              <a:ext uri="{FF2B5EF4-FFF2-40B4-BE49-F238E27FC236}">
                <a16:creationId xmlns:a16="http://schemas.microsoft.com/office/drawing/2014/main" id="{9D2B2477-5EED-4C5F-AD5A-FEB5034C8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184525"/>
            <a:ext cx="2590800" cy="133985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Governing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Council</a:t>
            </a:r>
          </a:p>
        </p:txBody>
      </p:sp>
      <p:cxnSp>
        <p:nvCxnSpPr>
          <p:cNvPr id="7" name="Curved Connector 6">
            <a:extLst>
              <a:ext uri="{FF2B5EF4-FFF2-40B4-BE49-F238E27FC236}">
                <a16:creationId xmlns:a16="http://schemas.microsoft.com/office/drawing/2014/main" id="{3954A4DD-EA77-4DBB-A874-DF8E81186AA2}"/>
              </a:ext>
            </a:extLst>
          </p:cNvPr>
          <p:cNvCxnSpPr/>
          <p:nvPr/>
        </p:nvCxnSpPr>
        <p:spPr>
          <a:xfrm rot="5400000">
            <a:off x="7646987" y="2671763"/>
            <a:ext cx="561975" cy="4635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98BAB751-9D7B-4F91-848C-F82E41CFD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C2A3867C-6B46-4A51-8E1A-95A565E86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91492" name="Rectangle 4">
            <a:extLst>
              <a:ext uri="{FF2B5EF4-FFF2-40B4-BE49-F238E27FC236}">
                <a16:creationId xmlns:a16="http://schemas.microsoft.com/office/drawing/2014/main" id="{72297F70-A8FF-499A-9432-DEA263F1B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91493" name="Text Box 5">
            <a:extLst>
              <a:ext uri="{FF2B5EF4-FFF2-40B4-BE49-F238E27FC236}">
                <a16:creationId xmlns:a16="http://schemas.microsoft.com/office/drawing/2014/main" id="{22FF22E3-2DE9-4FEF-8A65-AE38EF936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76200"/>
            <a:ext cx="72501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 National Opportunities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46C3D4F-922B-45D9-8691-F6EC09985117}"/>
              </a:ext>
            </a:extLst>
          </p:cNvPr>
          <p:cNvCxnSpPr/>
          <p:nvPr/>
        </p:nvCxnSpPr>
        <p:spPr>
          <a:xfrm>
            <a:off x="6629400" y="2590800"/>
            <a:ext cx="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039" name="Oval 10">
            <a:extLst>
              <a:ext uri="{FF2B5EF4-FFF2-40B4-BE49-F238E27FC236}">
                <a16:creationId xmlns:a16="http://schemas.microsoft.com/office/drawing/2014/main" id="{CFCEDBE1-BB9A-4EB0-A2D3-47E0C3DBA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419600"/>
            <a:ext cx="3429000" cy="179705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BOT Student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Member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002BC-6A41-4A5E-8FA3-7293D330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Tips for Applying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25BE960C-47DA-4F2F-A04D-AC2C98EEF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Keep an updated version of your CV, especially with TMA and AMA leadership involvement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Take advantage of opportunities to network at state and national meetings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Apply for every position possible. Sometimes you won’t get a position, but many times it’ll pay off!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C68037F1-8A09-4B92-9BF8-DCC53CD30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9C95132B-A0D3-442A-A7F6-4A6922E22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91492" name="Rectangle 4">
            <a:extLst>
              <a:ext uri="{FF2B5EF4-FFF2-40B4-BE49-F238E27FC236}">
                <a16:creationId xmlns:a16="http://schemas.microsoft.com/office/drawing/2014/main" id="{78108CB5-3D18-4E0E-A451-0C9C4C832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91493" name="Text Box 5">
            <a:extLst>
              <a:ext uri="{FF2B5EF4-FFF2-40B4-BE49-F238E27FC236}">
                <a16:creationId xmlns:a16="http://schemas.microsoft.com/office/drawing/2014/main" id="{71BF49BE-03B6-4C15-BF59-02B23B261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76200"/>
            <a:ext cx="72501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 National Opportunities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8E8E3D8-7F59-4D43-A98C-195BDC754DDC}"/>
              </a:ext>
            </a:extLst>
          </p:cNvPr>
          <p:cNvCxnSpPr/>
          <p:nvPr/>
        </p:nvCxnSpPr>
        <p:spPr>
          <a:xfrm>
            <a:off x="6629400" y="2590800"/>
            <a:ext cx="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087" name="Oval 10">
            <a:extLst>
              <a:ext uri="{FF2B5EF4-FFF2-40B4-BE49-F238E27FC236}">
                <a16:creationId xmlns:a16="http://schemas.microsoft.com/office/drawing/2014/main" id="{C158CA22-EFEA-43AB-A43B-D414C2AF1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419600"/>
            <a:ext cx="3429000" cy="1797050"/>
          </a:xfrm>
          <a:prstGeom prst="ellipse">
            <a:avLst/>
          </a:pr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Specialty Societies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1ECA5DAF-A837-4DDF-917B-72A0C0947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Quiz Time!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01E05-DA3E-46A5-B570-2AF8AE079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75" y="3200400"/>
            <a:ext cx="7662863" cy="3267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When do you apply for convention committees?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How long is a convention committee appointment?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When do you apply for standing committees?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When do you do apply for special appointments and AMA HOD councils?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>
            <a:extLst>
              <a:ext uri="{FF2B5EF4-FFF2-40B4-BE49-F238E27FC236}">
                <a16:creationId xmlns:a16="http://schemas.microsoft.com/office/drawing/2014/main" id="{ACCE7CEC-E556-440A-A3BE-32E2F78BE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GRAF – Washington, D.C.</a:t>
            </a:r>
          </a:p>
        </p:txBody>
      </p:sp>
      <p:sp>
        <p:nvSpPr>
          <p:cNvPr id="50179" name="Rectangle 5">
            <a:extLst>
              <a:ext uri="{FF2B5EF4-FFF2-40B4-BE49-F238E27FC236}">
                <a16:creationId xmlns:a16="http://schemas.microsoft.com/office/drawing/2014/main" id="{78CD0481-76DD-4B11-84F2-83818018854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09800"/>
            <a:ext cx="3810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G</a:t>
            </a: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overnment </a:t>
            </a:r>
            <a:r>
              <a:rPr lang="en-US" altLang="en-US" sz="28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R</a:t>
            </a: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elations </a:t>
            </a:r>
            <a:r>
              <a:rPr lang="en-US" altLang="en-US" sz="28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A</a:t>
            </a: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dvocacy </a:t>
            </a:r>
            <a:r>
              <a:rPr lang="en-US" altLang="en-US" sz="28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F</a:t>
            </a: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ellowship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1 medical student spend a summer in Washington, D.C.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Full time, paid member of the AMA’s federal advocacy team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One year term</a:t>
            </a:r>
          </a:p>
        </p:txBody>
      </p:sp>
      <p:pic>
        <p:nvPicPr>
          <p:cNvPr id="50180" name="Picture 7" descr="capitalhill">
            <a:extLst>
              <a:ext uri="{FF2B5EF4-FFF2-40B4-BE49-F238E27FC236}">
                <a16:creationId xmlns:a16="http://schemas.microsoft.com/office/drawing/2014/main" id="{BF053BA6-9DEC-44E9-B774-E38D72AE4551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8" b="13928"/>
          <a:stretch>
            <a:fillRect/>
          </a:stretch>
        </p:blipFill>
        <p:spPr/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3">
            <a:extLst>
              <a:ext uri="{FF2B5EF4-FFF2-40B4-BE49-F238E27FC236}">
                <a16:creationId xmlns:a16="http://schemas.microsoft.com/office/drawing/2014/main" id="{9BF7CF3A-BCBF-4F33-BF89-FA6AC3FF2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279650"/>
            <a:ext cx="7643813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Get involved locally at your county meetings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Continue attending state and national meetings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Stay for the AMA House of Delegates if possible in June &amp; November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Learn the issues: Webpage = www.ama-assn.org/go/mss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Network and find mentors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Apply with persistence</a:t>
            </a:r>
          </a:p>
        </p:txBody>
      </p:sp>
      <p:sp>
        <p:nvSpPr>
          <p:cNvPr id="194567" name="Rectangle 7">
            <a:extLst>
              <a:ext uri="{FF2B5EF4-FFF2-40B4-BE49-F238E27FC236}">
                <a16:creationId xmlns:a16="http://schemas.microsoft.com/office/drawing/2014/main" id="{A6E2C271-5245-4107-B8A5-EA97DEDF7C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Getting Started</a:t>
            </a:r>
            <a:endParaRPr lang="en-US" dirty="0"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B9A36BE3-1548-45D6-A2B7-44646B6E3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Questions – Please Contact Us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D23A3B83-A2D8-41A9-9749-0063B815F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75" y="3276600"/>
            <a:ext cx="7947025" cy="3267075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Google: TMA-MSS Executive Council</a:t>
            </a:r>
          </a:p>
          <a:p>
            <a:pPr eaLnBrk="1" hangingPunct="1"/>
            <a:r>
              <a:rPr lang="de-DE" altLang="en-US" dirty="0">
                <a:ea typeface="ＭＳ Ｐゴシック" panose="020B0600070205080204" pitchFamily="34" charset="-128"/>
              </a:rPr>
              <a:t>Amanda Arreola </a:t>
            </a:r>
            <a:r>
              <a:rPr lang="en-US" altLang="en-US" dirty="0">
                <a:ea typeface="ＭＳ Ｐゴシック" panose="020B0600070205080204" pitchFamily="34" charset="-128"/>
              </a:rPr>
              <a:t>–</a:t>
            </a:r>
            <a:r>
              <a:rPr lang="de-DE" altLang="en-US">
                <a:ea typeface="ＭＳ Ｐゴシック" panose="020B0600070205080204" pitchFamily="34" charset="-128"/>
              </a:rPr>
              <a:t> </a:t>
            </a:r>
            <a:r>
              <a:rPr lang="de-DE" altLang="en-US">
                <a:ea typeface="ＭＳ Ｐゴシック" panose="020B0600070205080204" pitchFamily="34" charset="-128"/>
                <a:hlinkClick r:id="rId2"/>
              </a:rPr>
              <a:t>amanda.arreola01@utrgv.edu</a:t>
            </a:r>
            <a:r>
              <a:rPr lang="de-DE" altLang="en-US">
                <a:ea typeface="ＭＳ Ｐゴシック" panose="020B0600070205080204" pitchFamily="34" charset="-128"/>
              </a:rPr>
              <a:t> </a:t>
            </a:r>
            <a:endParaRPr lang="de-DE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Karen Kollar – </a:t>
            </a:r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karen.kollar@texmed.org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endParaRPr lang="en-US" altLang="en-US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33E59260-AC92-47CD-9630-B783EC16DAD2}"/>
              </a:ext>
            </a:extLst>
          </p:cNvPr>
          <p:cNvSpPr/>
          <p:nvPr/>
        </p:nvSpPr>
        <p:spPr>
          <a:xfrm>
            <a:off x="3048000" y="4572000"/>
            <a:ext cx="3352800" cy="213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000000"/>
                </a:solidFill>
              </a:rPr>
              <a:t>AMA HOD </a:t>
            </a:r>
            <a:r>
              <a:rPr lang="en-US" sz="2400" dirty="0">
                <a:solidFill>
                  <a:srgbClr val="000000"/>
                </a:solidFill>
              </a:rPr>
              <a:t>(Physicians)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June and November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E63699-A3A6-4095-BBA9-815616F87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+mj-ea"/>
                <a:cs typeface="+mj-cs"/>
              </a:rPr>
              <a:t>Acronym Soup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4" name="8-Point Star 3">
            <a:extLst>
              <a:ext uri="{FF2B5EF4-FFF2-40B4-BE49-F238E27FC236}">
                <a16:creationId xmlns:a16="http://schemas.microsoft.com/office/drawing/2014/main" id="{27707D06-142A-4572-B47C-4C55FE834077}"/>
              </a:ext>
            </a:extLst>
          </p:cNvPr>
          <p:cNvSpPr/>
          <p:nvPr/>
        </p:nvSpPr>
        <p:spPr>
          <a:xfrm>
            <a:off x="28266" y="2438400"/>
            <a:ext cx="3429000" cy="2667000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000000"/>
                </a:solidFill>
              </a:rPr>
              <a:t>AMA-MSS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June and November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378C31-219C-4ED7-A8A6-563AFF131A61}"/>
              </a:ext>
            </a:extLst>
          </p:cNvPr>
          <p:cNvSpPr/>
          <p:nvPr/>
        </p:nvSpPr>
        <p:spPr>
          <a:xfrm>
            <a:off x="5486400" y="2438400"/>
            <a:ext cx="3505200" cy="1828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000000"/>
                </a:solidFill>
              </a:rPr>
              <a:t>TMA-MSS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Winter (Jan), </a:t>
            </a:r>
            <a:r>
              <a:rPr lang="en-US" sz="2400" dirty="0" err="1">
                <a:solidFill>
                  <a:srgbClr val="000000"/>
                </a:solidFill>
              </a:rPr>
              <a:t>TexMed</a:t>
            </a:r>
            <a:r>
              <a:rPr lang="en-US" sz="2400" dirty="0">
                <a:solidFill>
                  <a:srgbClr val="000000"/>
                </a:solidFill>
              </a:rPr>
              <a:t> (May) and Fall (Sept)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D6F94FEF-9572-46C9-989C-C028C626A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12B0BA31-5D53-4CD5-8B77-32641CF84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67940" name="Rectangle 4">
            <a:extLst>
              <a:ext uri="{FF2B5EF4-FFF2-40B4-BE49-F238E27FC236}">
                <a16:creationId xmlns:a16="http://schemas.microsoft.com/office/drawing/2014/main" id="{79AAEFB0-C654-411E-8A74-F5299BF30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67941" name="Text Box 5">
            <a:extLst>
              <a:ext uri="{FF2B5EF4-FFF2-40B4-BE49-F238E27FC236}">
                <a16:creationId xmlns:a16="http://schemas.microsoft.com/office/drawing/2014/main" id="{FA99F486-AB4E-4E60-8840-1A685F83B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5" y="207963"/>
            <a:ext cx="67897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Three Tiers of Opportunity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26BCBBFC-649C-4297-B9CB-873DD0242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B984CF5A-D174-4185-B6A9-F7A8685D1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24C5A901-0510-41D0-B69C-8B376C1E9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68965" name="Text Box 5">
            <a:extLst>
              <a:ext uri="{FF2B5EF4-FFF2-40B4-BE49-F238E27FC236}">
                <a16:creationId xmlns:a16="http://schemas.microsoft.com/office/drawing/2014/main" id="{3C0FAD02-34E7-4225-ABB7-B8FB5C231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9463" y="207963"/>
            <a:ext cx="50593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Local Opportunities</a:t>
            </a:r>
          </a:p>
        </p:txBody>
      </p:sp>
      <p:sp>
        <p:nvSpPr>
          <p:cNvPr id="20486" name="Oval 10">
            <a:extLst>
              <a:ext uri="{FF2B5EF4-FFF2-40B4-BE49-F238E27FC236}">
                <a16:creationId xmlns:a16="http://schemas.microsoft.com/office/drawing/2014/main" id="{51478D8A-674E-4D8D-B923-B1A0E7D82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308350"/>
            <a:ext cx="2057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Chapter</a:t>
            </a:r>
          </a:p>
        </p:txBody>
      </p:sp>
      <p:sp>
        <p:nvSpPr>
          <p:cNvPr id="20487" name="Oval 11">
            <a:extLst>
              <a:ext uri="{FF2B5EF4-FFF2-40B4-BE49-F238E27FC236}">
                <a16:creationId xmlns:a16="http://schemas.microsoft.com/office/drawing/2014/main" id="{8035CE23-D230-4240-B638-DF58CF109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308350"/>
            <a:ext cx="2057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County</a:t>
            </a:r>
          </a:p>
        </p:txBody>
      </p:sp>
      <p:sp>
        <p:nvSpPr>
          <p:cNvPr id="20488" name="Oval 12">
            <a:extLst>
              <a:ext uri="{FF2B5EF4-FFF2-40B4-BE49-F238E27FC236}">
                <a16:creationId xmlns:a16="http://schemas.microsoft.com/office/drawing/2014/main" id="{787FCE68-9A8E-411F-A53B-6A990C591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308350"/>
            <a:ext cx="2057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State</a:t>
            </a:r>
          </a:p>
        </p:txBody>
      </p:sp>
      <p:sp>
        <p:nvSpPr>
          <p:cNvPr id="20489" name="Line 13">
            <a:extLst>
              <a:ext uri="{FF2B5EF4-FFF2-40B4-BE49-F238E27FC236}">
                <a16:creationId xmlns:a16="http://schemas.microsoft.com/office/drawing/2014/main" id="{F4B698A4-426F-4F86-99C2-B0447999F8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9875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4">
            <a:extLst>
              <a:ext uri="{FF2B5EF4-FFF2-40B4-BE49-F238E27FC236}">
                <a16:creationId xmlns:a16="http://schemas.microsoft.com/office/drawing/2014/main" id="{78875C64-D33A-48AD-A380-1E756F7C0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698750"/>
            <a:ext cx="213360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5">
            <a:extLst>
              <a:ext uri="{FF2B5EF4-FFF2-40B4-BE49-F238E27FC236}">
                <a16:creationId xmlns:a16="http://schemas.microsoft.com/office/drawing/2014/main" id="{2E205C99-0D6B-4FEC-AF05-8FCDAF248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698750"/>
            <a:ext cx="449580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08A35609-84F4-4368-8C65-414489E0D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FAE20917-9C8C-472F-A061-08AD4C4C5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1012" name="Rectangle 4">
            <a:extLst>
              <a:ext uri="{FF2B5EF4-FFF2-40B4-BE49-F238E27FC236}">
                <a16:creationId xmlns:a16="http://schemas.microsoft.com/office/drawing/2014/main" id="{E5E80258-BF97-4FFD-A465-1D9DB0CC8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1013" name="Text Box 5">
            <a:extLst>
              <a:ext uri="{FF2B5EF4-FFF2-40B4-BE49-F238E27FC236}">
                <a16:creationId xmlns:a16="http://schemas.microsoft.com/office/drawing/2014/main" id="{9C0D203A-D070-4841-BB85-7C12534A7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9463" y="207963"/>
            <a:ext cx="50593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Local Opportunities</a:t>
            </a:r>
          </a:p>
        </p:txBody>
      </p:sp>
      <p:sp>
        <p:nvSpPr>
          <p:cNvPr id="21510" name="Oval 10">
            <a:extLst>
              <a:ext uri="{FF2B5EF4-FFF2-40B4-BE49-F238E27FC236}">
                <a16:creationId xmlns:a16="http://schemas.microsoft.com/office/drawing/2014/main" id="{33BA176A-40DF-4E61-81E2-FA5C7C392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308350"/>
            <a:ext cx="2057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Chapter</a:t>
            </a:r>
          </a:p>
        </p:txBody>
      </p:sp>
      <p:sp>
        <p:nvSpPr>
          <p:cNvPr id="21511" name="Line 11">
            <a:extLst>
              <a:ext uri="{FF2B5EF4-FFF2-40B4-BE49-F238E27FC236}">
                <a16:creationId xmlns:a16="http://schemas.microsoft.com/office/drawing/2014/main" id="{2112982F-FDA2-44A0-809A-0F582EE001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9875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0" name="Text Box 12">
            <a:extLst>
              <a:ext uri="{FF2B5EF4-FFF2-40B4-BE49-F238E27FC236}">
                <a16:creationId xmlns:a16="http://schemas.microsoft.com/office/drawing/2014/main" id="{393E35CD-F97C-4EF5-B0A9-9A4552A46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100" y="3886200"/>
            <a:ext cx="2781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eaLnBrk="1" hangingPunct="1">
              <a:defRPr/>
            </a:pPr>
            <a:r>
              <a:rPr lang="en-US" sz="2800" b="1" u="sng" dirty="0">
                <a:latin typeface="Times New Roman" pitchFamily="18" charset="0"/>
                <a:ea typeface="+mn-ea"/>
              </a:rPr>
              <a:t>Chapter Officers </a:t>
            </a:r>
            <a:endParaRPr lang="en-US" sz="1400" b="1" i="1" u="sng" dirty="0">
              <a:latin typeface="Times New Roman" pitchFamily="18" charset="0"/>
              <a:ea typeface="+mn-ea"/>
            </a:endParaRPr>
          </a:p>
          <a:p>
            <a:pPr marL="968375" lvl="1" indent="-677863" eaLnBrk="1" hangingPunct="1">
              <a:defRPr/>
            </a:pPr>
            <a:endParaRPr lang="en-US" sz="1600" b="1" dirty="0">
              <a:latin typeface="Times New Roman" pitchFamily="18" charset="0"/>
              <a:ea typeface="+mn-ea"/>
            </a:endParaRPr>
          </a:p>
          <a:p>
            <a:pPr marL="968375" lvl="1" indent="-677863" eaLnBrk="1" hangingPunct="1">
              <a:defRPr/>
            </a:pPr>
            <a:endParaRPr lang="en-US" sz="1600" b="1" dirty="0">
              <a:latin typeface="Times New Roman" pitchFamily="18" charset="0"/>
              <a:ea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7AEA06C7-FE32-43C9-9B92-25EB056AE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96DF963A-8474-4EAD-ACFE-A5C80B4A7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4084" name="Rectangle 4">
            <a:extLst>
              <a:ext uri="{FF2B5EF4-FFF2-40B4-BE49-F238E27FC236}">
                <a16:creationId xmlns:a16="http://schemas.microsoft.com/office/drawing/2014/main" id="{B4C97035-2CE4-42ED-8727-B2D07EF63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4085" name="Text Box 5">
            <a:extLst>
              <a:ext uri="{FF2B5EF4-FFF2-40B4-BE49-F238E27FC236}">
                <a16:creationId xmlns:a16="http://schemas.microsoft.com/office/drawing/2014/main" id="{56458E2A-A551-47F6-B69C-07022E729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9463" y="207963"/>
            <a:ext cx="50593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Local Opportunities</a:t>
            </a:r>
          </a:p>
        </p:txBody>
      </p:sp>
      <p:sp>
        <p:nvSpPr>
          <p:cNvPr id="22534" name="Oval 9">
            <a:extLst>
              <a:ext uri="{FF2B5EF4-FFF2-40B4-BE49-F238E27FC236}">
                <a16:creationId xmlns:a16="http://schemas.microsoft.com/office/drawing/2014/main" id="{5625CE09-73DF-455B-BD3E-EF329D22C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308350"/>
            <a:ext cx="2057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County</a:t>
            </a:r>
          </a:p>
        </p:txBody>
      </p:sp>
      <p:sp>
        <p:nvSpPr>
          <p:cNvPr id="22535" name="Line 10">
            <a:extLst>
              <a:ext uri="{FF2B5EF4-FFF2-40B4-BE49-F238E27FC236}">
                <a16:creationId xmlns:a16="http://schemas.microsoft.com/office/drawing/2014/main" id="{F9421BF2-2BCC-454A-8312-1F354A804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698750"/>
            <a:ext cx="2209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Text Box 11">
            <a:extLst>
              <a:ext uri="{FF2B5EF4-FFF2-40B4-BE49-F238E27FC236}">
                <a16:creationId xmlns:a16="http://schemas.microsoft.com/office/drawing/2014/main" id="{29C3D9B1-A49F-4FD9-8422-DDE49ABEE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959225"/>
            <a:ext cx="57086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u="sng">
                <a:solidFill>
                  <a:schemeClr val="tx1"/>
                </a:solidFill>
                <a:latin typeface="Times New Roman" panose="02020603050405020304" pitchFamily="18" charset="0"/>
              </a:rPr>
              <a:t>County Medical Society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		-Student Member		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1A4C9DEB-E60E-490E-B905-67A8A2704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E2D9AA12-56C4-434A-9121-CB5753E8B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6132" name="Rectangle 4">
            <a:extLst>
              <a:ext uri="{FF2B5EF4-FFF2-40B4-BE49-F238E27FC236}">
                <a16:creationId xmlns:a16="http://schemas.microsoft.com/office/drawing/2014/main" id="{423B06EF-F06C-4A75-BFA8-B3274A193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6133" name="Text Box 5">
            <a:extLst>
              <a:ext uri="{FF2B5EF4-FFF2-40B4-BE49-F238E27FC236}">
                <a16:creationId xmlns:a16="http://schemas.microsoft.com/office/drawing/2014/main" id="{F2A58C06-25E7-4F91-BF79-BA6D35E56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9463" y="207963"/>
            <a:ext cx="50593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Local Opportunities</a:t>
            </a:r>
          </a:p>
        </p:txBody>
      </p:sp>
      <p:sp>
        <p:nvSpPr>
          <p:cNvPr id="23558" name="Oval 10">
            <a:extLst>
              <a:ext uri="{FF2B5EF4-FFF2-40B4-BE49-F238E27FC236}">
                <a16:creationId xmlns:a16="http://schemas.microsoft.com/office/drawing/2014/main" id="{F0ED063E-570C-4672-9CEE-43A6D4957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971800"/>
            <a:ext cx="2057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State</a:t>
            </a:r>
          </a:p>
        </p:txBody>
      </p:sp>
      <p:sp>
        <p:nvSpPr>
          <p:cNvPr id="23559" name="Line 11">
            <a:extLst>
              <a:ext uri="{FF2B5EF4-FFF2-40B4-BE49-F238E27FC236}">
                <a16:creationId xmlns:a16="http://schemas.microsoft.com/office/drawing/2014/main" id="{65A8006A-769D-4763-B02C-407020401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6670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0" name="Text Box 12">
            <a:extLst>
              <a:ext uri="{FF2B5EF4-FFF2-40B4-BE49-F238E27FC236}">
                <a16:creationId xmlns:a16="http://schemas.microsoft.com/office/drawing/2014/main" id="{E28C2DC0-A37A-4A79-9B10-27C844790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92500"/>
            <a:ext cx="8382000" cy="327782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200" b="1" u="sng" dirty="0">
                <a:latin typeface="Times New Roman" charset="0"/>
              </a:rPr>
              <a:t>Executive Council (TMA-MSS) for 2019-2020</a:t>
            </a:r>
          </a:p>
          <a:p>
            <a:pPr eaLnBrk="1" hangingPunct="1">
              <a:defRPr/>
            </a:pPr>
            <a:endParaRPr lang="en-US" sz="1000" b="1" u="sng" dirty="0">
              <a:latin typeface="Times New Roman" charset="0"/>
            </a:endParaRPr>
          </a:p>
          <a:p>
            <a:pPr eaLnBrk="1" hangingPunct="1">
              <a:defRPr/>
            </a:pPr>
            <a:r>
              <a:rPr lang="en-US" sz="2200" dirty="0">
                <a:latin typeface="Times New Roman" charset="0"/>
              </a:rPr>
              <a:t>	</a:t>
            </a:r>
            <a:r>
              <a:rPr lang="en-US" sz="1900" dirty="0">
                <a:latin typeface="Times New Roman" charset="0"/>
              </a:rPr>
              <a:t>-Chair: Amanda Arreola, UTRGV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-Vice Chair: Sarah Miller, UTRGV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-Reporter: </a:t>
            </a:r>
            <a:r>
              <a:rPr lang="en-US" sz="2000" dirty="0">
                <a:latin typeface="Times New Roman" charset="0"/>
              </a:rPr>
              <a:t>Swetha Maddipudi, UTHealth San Antonio</a:t>
            </a:r>
            <a:endParaRPr lang="en-US" sz="1900" dirty="0">
              <a:latin typeface="Times New Roman" charset="0"/>
            </a:endParaRP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-TMA Del. Co-Chairs: Pruthali Kulkarni, TCOM &amp; Gretta Smith, A&amp;M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-AMA Del. Co-Chairs: Donald Egan, UTHealth San Antonio &amp; Lauren Fuller, Baylor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-Special Appointee to TMA-BOT (2020): Ankita Brahmaroutu, A&amp;M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-AMA Alt Delegate (2020): Faith Mason, UTMB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B06431D7-A46D-4EA3-B656-3FA7E37F5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953EA758-A947-4C98-9E9E-41DE5DF11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7156" name="Rectangle 4">
            <a:extLst>
              <a:ext uri="{FF2B5EF4-FFF2-40B4-BE49-F238E27FC236}">
                <a16:creationId xmlns:a16="http://schemas.microsoft.com/office/drawing/2014/main" id="{0ED0E023-1653-4389-BD08-CBC581201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7157" name="Text Box 5">
            <a:extLst>
              <a:ext uri="{FF2B5EF4-FFF2-40B4-BE49-F238E27FC236}">
                <a16:creationId xmlns:a16="http://schemas.microsoft.com/office/drawing/2014/main" id="{3CCD39E1-A89A-425C-BF89-23BA299D4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9463" y="207963"/>
            <a:ext cx="50593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Local Opportunities</a:t>
            </a:r>
          </a:p>
        </p:txBody>
      </p:sp>
      <p:sp>
        <p:nvSpPr>
          <p:cNvPr id="25606" name="Oval 10">
            <a:extLst>
              <a:ext uri="{FF2B5EF4-FFF2-40B4-BE49-F238E27FC236}">
                <a16:creationId xmlns:a16="http://schemas.microsoft.com/office/drawing/2014/main" id="{562823F3-4D6A-4618-A058-A0CA2097A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667000"/>
            <a:ext cx="2057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State</a:t>
            </a:r>
          </a:p>
        </p:txBody>
      </p:sp>
      <p:sp>
        <p:nvSpPr>
          <p:cNvPr id="25607" name="Line 11">
            <a:extLst>
              <a:ext uri="{FF2B5EF4-FFF2-40B4-BE49-F238E27FC236}">
                <a16:creationId xmlns:a16="http://schemas.microsoft.com/office/drawing/2014/main" id="{2F4F3A93-A001-4AEC-8967-2D7D50AAA0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5908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4" name="Text Box 12">
            <a:extLst>
              <a:ext uri="{FF2B5EF4-FFF2-40B4-BE49-F238E27FC236}">
                <a16:creationId xmlns:a16="http://schemas.microsoft.com/office/drawing/2014/main" id="{7BA7C9A7-C57F-40A3-8B6F-A5846E9C6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00400"/>
            <a:ext cx="868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numCol="2">
            <a:normAutofit fontScale="92500" lnSpcReduction="10000"/>
          </a:bodyPr>
          <a:lstStyle/>
          <a:p>
            <a:pPr marL="457200" indent="-457200" eaLnBrk="1" hangingPunct="1">
              <a:defRPr/>
            </a:pPr>
            <a:r>
              <a:rPr lang="en-US" sz="2000" b="1" u="sng" dirty="0">
                <a:latin typeface="Times New Roman" pitchFamily="18" charset="0"/>
                <a:ea typeface="+mn-ea"/>
              </a:rPr>
              <a:t>TMA Boards, Councils &amp; Committees</a:t>
            </a:r>
            <a:r>
              <a:rPr lang="en-US" sz="1400" dirty="0">
                <a:latin typeface="Times New Roman" pitchFamily="18" charset="0"/>
                <a:ea typeface="+mn-ea"/>
              </a:rPr>
              <a:t> 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Boards: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-TMA Board Councilors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-TMA Foundation Board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-Texas Medicine Editorial Board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-TEXPAC Board of Directors </a:t>
            </a:r>
            <a:endParaRPr lang="en-US" sz="1600" i="1" dirty="0">
              <a:latin typeface="Times New Roman" pitchFamily="18" charset="0"/>
              <a:ea typeface="+mn-ea"/>
            </a:endParaRPr>
          </a:p>
          <a:p>
            <a:pPr marL="457200" indent="-457200" eaLnBrk="1" hangingPunct="1">
              <a:defRPr/>
            </a:pPr>
            <a:endParaRPr lang="en-US" sz="1600" b="1" dirty="0">
              <a:latin typeface="Times New Roman" pitchFamily="18" charset="0"/>
              <a:ea typeface="+mn-ea"/>
            </a:endParaRP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Councils: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-Constitution and Bylaws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-Health Care Quality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-Health Promotion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-Health Service Organizations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-Legislation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-Medical Education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-Practice Management Services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-Science &amp; Public Health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-Socioeconomics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Committees: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-Cancer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-Child and Adolescent Health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-Continuing Education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-EMS &amp; Trauma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-Educational Scholarships and Loans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-Infectious Diseases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-Maternal &amp; Perinatal Health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-Medical Home &amp; Primary Care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-Membership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-Patient-Physician Advocacy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-Physician Distribution &amp;  Health Care Access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-Physician Health &amp; Wellness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-Rural Health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-TEXPAC Candidate Evaluation Committee	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-TEXPAC Executive Committee	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Transfusion and Transplantation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51466918</TotalTime>
  <Words>941</Words>
  <Application>Microsoft Office PowerPoint</Application>
  <PresentationFormat>On-screen Show (4:3)</PresentationFormat>
  <Paragraphs>269</Paragraphs>
  <Slides>24</Slides>
  <Notes>16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ＭＳ Ｐゴシック</vt:lpstr>
      <vt:lpstr>Calisto MT</vt:lpstr>
      <vt:lpstr>Wingdings</vt:lpstr>
      <vt:lpstr>Times</vt:lpstr>
      <vt:lpstr>Times New Roman</vt:lpstr>
      <vt:lpstr>Genesis</vt:lpstr>
      <vt:lpstr>PowerPoint Presentation</vt:lpstr>
      <vt:lpstr>Tips for Applying</vt:lpstr>
      <vt:lpstr>Acronym Soup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 Time!</vt:lpstr>
      <vt:lpstr>PowerPoint Presentation</vt:lpstr>
      <vt:lpstr>Quiz Time!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 Time!</vt:lpstr>
      <vt:lpstr>GRAF – Washington, D.C.</vt:lpstr>
      <vt:lpstr>Getting Started</vt:lpstr>
      <vt:lpstr>Questions – Please 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 - Leadership Opportunities PP</dc:title>
  <dc:subject>Leadership Manual - Leadership Opportunities PowerPoint</dc:subject>
  <dc:creator>Christina Shepherd</dc:creator>
  <dc:description>Leadership Manual - Leadership Opportunities PowerPoint</dc:description>
  <cp:lastModifiedBy>Karen Kollar</cp:lastModifiedBy>
  <cp:revision>59</cp:revision>
  <cp:lastPrinted>2013-02-01T16:28:30Z</cp:lastPrinted>
  <dcterms:created xsi:type="dcterms:W3CDTF">1904-01-08T23:13:55Z</dcterms:created>
  <dcterms:modified xsi:type="dcterms:W3CDTF">2020-01-07T20:57:01Z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DownloadAsset.aspx?id=21018</vt:lpwstr>
  </property>
  <property fmtid="{D5CDD505-2E9C-101B-9397-08002B2CF9AE}" pid="4" name="EktContentType">
    <vt:i4>101</vt:i4>
  </property>
  <property fmtid="{D5CDD505-2E9C-101B-9397-08002B2CF9AE}" pid="5" name="EktFolderName">
    <vt:lpwstr/>
  </property>
  <property fmtid="{D5CDD505-2E9C-101B-9397-08002B2CF9AE}" pid="6" name="EktCmsPath">
    <vt:lpwstr>Leadership Manual - Leadership Opportunities PowerPoint</vt:lpwstr>
  </property>
  <property fmtid="{D5CDD505-2E9C-101B-9397-08002B2CF9AE}" pid="7" name="EktExpiryType">
    <vt:i4>1</vt:i4>
  </property>
  <property fmtid="{D5CDD505-2E9C-101B-9397-08002B2CF9AE}" pid="8" name="EktDateCreated">
    <vt:filetime>2011-03-30T15:42:35Z</vt:filetime>
  </property>
  <property fmtid="{D5CDD505-2E9C-101B-9397-08002B2CF9AE}" pid="9" name="EktDateModified">
    <vt:filetime>2011-03-30T15:42:38Z</vt:filetime>
  </property>
  <property fmtid="{D5CDD505-2E9C-101B-9397-08002B2CF9AE}" pid="10" name="EktTaxCategory">
    <vt:lpwstr> #eksep# \Content Type\Multimedia\PowerPoint #eksep# </vt:lpwstr>
  </property>
  <property fmtid="{D5CDD505-2E9C-101B-9397-08002B2CF9AE}" pid="11" name="EktCmsSize">
    <vt:i4>930304</vt:i4>
  </property>
  <property fmtid="{D5CDD505-2E9C-101B-9397-08002B2CF9AE}" pid="12" name="EktSearchable">
    <vt:i4>1</vt:i4>
  </property>
  <property fmtid="{D5CDD505-2E9C-101B-9397-08002B2CF9AE}" pid="13" name="EktEDescription">
    <vt:lpwstr>Summary Leadership Manual - Leadership Opportunities PowerPoint</vt:lpwstr>
  </property>
  <property fmtid="{D5CDD505-2E9C-101B-9397-08002B2CF9AE}" pid="14" name="ekttaxonomyenabled">
    <vt:i4>1</vt:i4>
  </property>
  <property fmtid="{D5CDD505-2E9C-101B-9397-08002B2CF9AE}" pid="15" name="EktContentSubType">
    <vt:i4>0</vt:i4>
  </property>
</Properties>
</file>