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78" r:id="rId2"/>
    <p:sldId id="279" r:id="rId3"/>
    <p:sldId id="280" r:id="rId4"/>
    <p:sldId id="281" r:id="rId5"/>
    <p:sldId id="276" r:id="rId6"/>
    <p:sldId id="277" r:id="rId7"/>
    <p:sldId id="282" r:id="rId8"/>
    <p:sldId id="283" r:id="rId9"/>
    <p:sldId id="285" r:id="rId10"/>
    <p:sldId id="284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1948" autoAdjust="0"/>
  </p:normalViewPr>
  <p:slideViewPr>
    <p:cSldViewPr>
      <p:cViewPr>
        <p:scale>
          <a:sx n="140" d="100"/>
          <a:sy n="140" d="100"/>
        </p:scale>
        <p:origin x="-584" y="-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FCEC07-EC5D-4745-902B-C7AC7BB0367B}" type="datetimeFigureOut">
              <a:rPr lang="en-US" smtClean="0"/>
              <a:pPr/>
              <a:t>9/24/12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917CD5-69A8-7F4C-BF7F-54B1ACD904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83233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Slide_MasterArt_Seal_gray-01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76200"/>
            <a:ext cx="8229600" cy="1066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1828800"/>
            <a:ext cx="6553200" cy="38100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77000"/>
            <a:ext cx="1828800" cy="3048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477000"/>
            <a:ext cx="1905000" cy="3048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B4E370FE-ED46-4249-9959-62D10DB791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0FE5C-43E4-E946-89AA-3DCD5CDF53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F55F8-3FC4-CC4C-810C-EA289FF59A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23F32-A75C-5A47-B818-7DC2FA780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A922F-80BE-8A43-8539-62B36F24B5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33600" y="1447800"/>
            <a:ext cx="3276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62600" y="1447800"/>
            <a:ext cx="3276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6C468-A491-B24B-A53C-550A139635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F963F-653E-284F-8509-B96368B632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735EC-24FF-684A-B9B0-A6ED871088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823D7-288A-9648-89BF-5BDDA68BB8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F89B1-71F3-1B47-B36E-3643D2D868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E6A1D-65A4-8E43-8672-C1239756D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Slide_MasterArt_Seal_gray-01.pn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33600" y="1447800"/>
            <a:ext cx="6705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4770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770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fld id="{915B0D18-A822-724D-B628-5464AD1918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window.state.tx.u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371600"/>
            <a:ext cx="7010400" cy="990600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Gaining Costs, Losing Time: 		The Obesity Crisis in Texas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Screen Shot 2012-09-21 at 10.06.53 A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286000"/>
            <a:ext cx="2783974" cy="3733800"/>
          </a:xfrm>
          <a:prstGeom prst="rect">
            <a:avLst/>
          </a:prstGeom>
          <a:effectLst>
            <a:reflection stA="47000" endPos="9000" dist="25400" dir="5400000" sy="-100000" algn="bl"/>
          </a:effectLst>
        </p:spPr>
      </p:pic>
      <p:sp>
        <p:nvSpPr>
          <p:cNvPr id="5" name="TextBox 4"/>
          <p:cNvSpPr txBox="1"/>
          <p:nvPr/>
        </p:nvSpPr>
        <p:spPr>
          <a:xfrm>
            <a:off x="5029200" y="3276601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www.window.state.tx.us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1138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447800"/>
            <a:ext cx="4267200" cy="2971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Michael Castellon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1800" dirty="0" smtClean="0"/>
              <a:t>Texas Comptroller of Public Accounts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>
                <a:hlinkClick r:id="rId2"/>
              </a:rPr>
              <a:t>www.window.state.tx.us</a:t>
            </a: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@</a:t>
            </a:r>
            <a:r>
              <a:rPr lang="en-US" sz="1800" dirty="0" err="1" smtClean="0"/>
              <a:t>TxComptroller</a:t>
            </a:r>
            <a:endParaRPr lang="en-US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Current Impact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financial burden of obesity is a growing problem to our governments, private insurers and businesses</a:t>
            </a:r>
          </a:p>
          <a:p>
            <a:endParaRPr lang="en-US" dirty="0" smtClean="0"/>
          </a:p>
          <a:p>
            <a:r>
              <a:rPr lang="en-US" dirty="0" smtClean="0"/>
              <a:t>U.S. obesity costs were </a:t>
            </a:r>
            <a:r>
              <a:rPr lang="en-US" b="1" dirty="0" smtClean="0"/>
              <a:t>$147 billion in 2008</a:t>
            </a:r>
            <a:r>
              <a:rPr lang="en-US" dirty="0" smtClean="0"/>
              <a:t>, representing 9.1 percent of all U.S. health care costs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0990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838200"/>
          </a:xfrm>
        </p:spPr>
        <p:txBody>
          <a:bodyPr/>
          <a:lstStyle/>
          <a:p>
            <a:r>
              <a:rPr lang="en-US" sz="3200" dirty="0" smtClean="0"/>
              <a:t>Attributable Costs to Private Insurers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447800"/>
            <a:ext cx="6705600" cy="4419600"/>
          </a:xfrm>
        </p:spPr>
        <p:txBody>
          <a:bodyPr/>
          <a:lstStyle/>
          <a:p>
            <a:r>
              <a:rPr lang="en-US" dirty="0" smtClean="0"/>
              <a:t>Increased from 4.7 percent of total costs in 1998 to 12.9 percent in 2006</a:t>
            </a:r>
          </a:p>
          <a:p>
            <a:endParaRPr lang="en-US" dirty="0" smtClean="0"/>
          </a:p>
          <a:p>
            <a:r>
              <a:rPr lang="en-US" dirty="0" smtClean="0"/>
              <a:t>Obesity costs represent a significant burden to private insurers, and, by extension, </a:t>
            </a:r>
            <a:r>
              <a:rPr lang="en-US" b="1" dirty="0" smtClean="0"/>
              <a:t>businesses that provide insurance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14335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10600" cy="762000"/>
          </a:xfrm>
        </p:spPr>
        <p:txBody>
          <a:bodyPr/>
          <a:lstStyle/>
          <a:p>
            <a:r>
              <a:rPr lang="en-US" sz="3200" dirty="0" smtClean="0"/>
              <a:t>Texas Business Costs Attributable to Obesity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52600" y="1600200"/>
          <a:ext cx="6400801" cy="381302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733069"/>
                <a:gridCol w="2934663"/>
                <a:gridCol w="1733069"/>
              </a:tblGrid>
              <a:tr h="387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/>
                        <a:t>Areas of Costs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/>
                        <a:t>Estimated </a:t>
                      </a:r>
                      <a:r>
                        <a:rPr lang="en-US" sz="1800" b="1" u="none" strike="noStrike" dirty="0" smtClean="0"/>
                        <a:t>Costs (2009)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/>
                        <a:t>Percent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ctr"/>
                </a:tc>
              </a:tr>
              <a:tr h="387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/>
                        <a:t>Healthcare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/>
                        <a:t>$4,022,324,929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/>
                        <a:t>42.50%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ctr"/>
                </a:tc>
              </a:tr>
              <a:tr h="387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Absenteeism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/>
                        <a:t>$1,643,955,363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/>
                        <a:t>17.40%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ctr"/>
                </a:tc>
              </a:tr>
              <a:tr h="387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/>
                        <a:t>Presenteeism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/>
                        <a:t>$3,469,229,333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/>
                        <a:t>36.70%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ctr"/>
                </a:tc>
              </a:tr>
              <a:tr h="387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Disability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/>
                        <a:t>$321,813,719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/>
                        <a:t>3.40%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ctr"/>
                </a:tc>
              </a:tr>
              <a:tr h="9234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/>
                        <a:t>Total Costs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/>
                        <a:t>$9,457,323,344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ctr"/>
                </a:tc>
              </a:tr>
              <a:tr h="954600">
                <a:tc gridSpan="3"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 smtClean="0"/>
                        <a:t>Source: Texas Comptroller of Public Accounts</a:t>
                      </a:r>
                    </a:p>
                    <a:p>
                      <a:pPr algn="ctr" fontAlgn="b"/>
                      <a:endParaRPr lang="en-US" sz="1800" b="0" i="0" u="none" strike="noStrike" dirty="0"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30510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Arial"/>
                <a:cs typeface="Arial"/>
              </a:rPr>
              <a:t>Texas Business Costs </a:t>
            </a:r>
            <a:br>
              <a:rPr lang="en-US" sz="3200" dirty="0" smtClean="0">
                <a:latin typeface="Arial"/>
                <a:cs typeface="Arial"/>
              </a:rPr>
            </a:br>
            <a:r>
              <a:rPr lang="en-US" sz="3200" dirty="0" smtClean="0">
                <a:latin typeface="Arial"/>
                <a:cs typeface="Arial"/>
              </a:rPr>
              <a:t>Attributable to Obesity, 2009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this 12.9 percent share, the Comptroller estimated that direct health costs to Texas businesses due to obesity were more than $4 billion in 2009.</a:t>
            </a:r>
          </a:p>
          <a:p>
            <a:endParaRPr lang="en-US" dirty="0" smtClean="0"/>
          </a:p>
          <a:p>
            <a:r>
              <a:rPr lang="en-US" dirty="0" smtClean="0"/>
              <a:t>These direct </a:t>
            </a:r>
            <a:r>
              <a:rPr lang="en-US" dirty="0" smtClean="0"/>
              <a:t>and indirect costs to Texas businesses totaled </a:t>
            </a:r>
            <a:r>
              <a:rPr lang="en-US" b="1" dirty="0" smtClean="0"/>
              <a:t>$9.5 billion in 2009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87163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000000"/>
                </a:solidFill>
                <a:latin typeface="Arial"/>
                <a:ea typeface="Times New Roman"/>
                <a:cs typeface="Arial"/>
              </a:rPr>
              <a:t>Total Projected Obesity Costs to Texas Businesses, 2009-2030 (in billions)</a:t>
            </a:r>
            <a:endParaRPr lang="en-US" sz="3200" dirty="0">
              <a:latin typeface="Arial"/>
              <a:cs typeface="Arial"/>
            </a:endParaRPr>
          </a:p>
        </p:txBody>
      </p:sp>
      <p:pic>
        <p:nvPicPr>
          <p:cNvPr id="4" name="Content Placeholder 3" descr="Macintosh HD:Users:mcas452:Library:Caches:TemporaryItems:msoclip:0:clip_image002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-3343" b="-3343"/>
          <a:stretch>
            <a:fillRect/>
          </a:stretch>
        </p:blipFill>
        <p:spPr bwMode="auto">
          <a:xfrm>
            <a:off x="1752600" y="1219200"/>
            <a:ext cx="6427033" cy="44551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6170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Projected Impact to Texas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447800"/>
            <a:ext cx="5791200" cy="3276600"/>
          </a:xfrm>
        </p:spPr>
        <p:txBody>
          <a:bodyPr/>
          <a:lstStyle/>
          <a:p>
            <a:pPr lvl="0"/>
            <a:r>
              <a:rPr lang="en-US" dirty="0" smtClean="0"/>
              <a:t>We project that obesity costs to Texas businesses could reach </a:t>
            </a:r>
            <a:r>
              <a:rPr lang="en-US" b="1" dirty="0" smtClean="0"/>
              <a:t>$32.5 billion annually by 2030</a:t>
            </a:r>
            <a:r>
              <a:rPr lang="en-US" dirty="0" smtClean="0"/>
              <a:t> if obesity rates continue as expected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Texas Comptroller Obesity Portal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>
                <a:latin typeface="Arial"/>
                <a:cs typeface="Arial"/>
              </a:rPr>
              <a:t>The 82nd Texas Legislature tasked us to build an obesity web portal to help Texans address the economic effects of obesity </a:t>
            </a:r>
          </a:p>
          <a:p>
            <a:pPr>
              <a:buNone/>
            </a:pPr>
            <a:endParaRPr lang="en-US" sz="2800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en-US" sz="2800" dirty="0" smtClean="0">
                <a:latin typeface="Arial"/>
                <a:cs typeface="Arial"/>
              </a:rPr>
              <a:t>Map </a:t>
            </a:r>
            <a:r>
              <a:rPr lang="en-US" sz="2800" dirty="0" err="1" smtClean="0">
                <a:latin typeface="Arial"/>
                <a:cs typeface="Arial"/>
              </a:rPr>
              <a:t>Fitnessgram</a:t>
            </a:r>
            <a:r>
              <a:rPr lang="en-US" sz="2800" dirty="0" smtClean="0">
                <a:latin typeface="Arial"/>
                <a:cs typeface="Arial"/>
              </a:rPr>
              <a:t> data to identify areas with the highest risk of childhood obesity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Texas Comptroller Obesity Portal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US" sz="3200" dirty="0" smtClean="0">
                <a:cs typeface="Arial"/>
              </a:rPr>
              <a:t>Links to tools and websites related to health, wellness, treatment and prevention</a:t>
            </a:r>
          </a:p>
          <a:p>
            <a:pPr lvl="1"/>
            <a:endParaRPr lang="en-US" sz="3200" dirty="0" smtClean="0">
              <a:cs typeface="Arial"/>
            </a:endParaRPr>
          </a:p>
          <a:p>
            <a:pPr lvl="1">
              <a:buNone/>
            </a:pPr>
            <a:r>
              <a:rPr lang="en-US" sz="3200" dirty="0" smtClean="0">
                <a:cs typeface="Arial"/>
              </a:rPr>
              <a:t>Information on grants and funding</a:t>
            </a:r>
          </a:p>
          <a:p>
            <a:pPr lvl="1"/>
            <a:endParaRPr lang="en-US" sz="3200" dirty="0" smtClean="0">
              <a:cs typeface="Arial"/>
            </a:endParaRPr>
          </a:p>
          <a:p>
            <a:pPr lvl="1">
              <a:buNone/>
            </a:pPr>
            <a:r>
              <a:rPr lang="en-US" sz="3200" dirty="0" smtClean="0">
                <a:cs typeface="Arial"/>
              </a:rPr>
              <a:t>Fall 2012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8" charset="0"/>
            <a:ea typeface="ＭＳ Ｐゴシック" pitchFamily="-108" charset="-128"/>
            <a:cs typeface="ＭＳ Ｐゴシック" pitchFamily="-10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8" charset="0"/>
            <a:ea typeface="ＭＳ Ｐゴシック" pitchFamily="-108" charset="-128"/>
            <a:cs typeface="ＭＳ Ｐゴシック" pitchFamily="-10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3408</TotalTime>
  <Words>308</Words>
  <Application>Microsoft Macintosh PowerPoint</Application>
  <PresentationFormat>On-screen Show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Blank Presentation</vt:lpstr>
      <vt:lpstr>Slide 1</vt:lpstr>
      <vt:lpstr>Current Impact</vt:lpstr>
      <vt:lpstr>Attributable Costs to Private Insurers</vt:lpstr>
      <vt:lpstr>Texas Business Costs Attributable to Obesity</vt:lpstr>
      <vt:lpstr>Texas Business Costs  Attributable to Obesity, 2009</vt:lpstr>
      <vt:lpstr>Total Projected Obesity Costs to Texas Businesses, 2009-2030 (in billions)</vt:lpstr>
      <vt:lpstr>Projected Impact to Texas</vt:lpstr>
      <vt:lpstr>Texas Comptroller Obesity Portal</vt:lpstr>
      <vt:lpstr>Texas Comptroller Obesity Portal</vt:lpstr>
      <vt:lpstr>Questions? </vt:lpstr>
    </vt:vector>
  </TitlesOfParts>
  <Company>All Divisions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 Divisions</dc:creator>
  <cp:lastModifiedBy>TX Comptroller of Public Accounts</cp:lastModifiedBy>
  <cp:revision>82</cp:revision>
  <cp:lastPrinted>2012-09-21T20:57:52Z</cp:lastPrinted>
  <dcterms:created xsi:type="dcterms:W3CDTF">2012-09-24T15:33:09Z</dcterms:created>
  <dcterms:modified xsi:type="dcterms:W3CDTF">2012-09-24T18:27:47Z</dcterms:modified>
</cp:coreProperties>
</file>