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theme/themeOverride3.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87" r:id="rId3"/>
    <p:sldId id="288" r:id="rId4"/>
    <p:sldId id="289" r:id="rId5"/>
    <p:sldId id="272" r:id="rId6"/>
    <p:sldId id="283" r:id="rId7"/>
    <p:sldId id="285" r:id="rId8"/>
    <p:sldId id="286" r:id="rId9"/>
    <p:sldId id="275" r:id="rId10"/>
    <p:sldId id="290" r:id="rId11"/>
    <p:sldId id="291" r:id="rId12"/>
    <p:sldId id="292" r:id="rId13"/>
    <p:sldId id="293" r:id="rId14"/>
    <p:sldId id="276" r:id="rId15"/>
    <p:sldId id="27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852" autoAdjust="0"/>
  </p:normalViewPr>
  <p:slideViewPr>
    <p:cSldViewPr>
      <p:cViewPr varScale="1">
        <p:scale>
          <a:sx n="64" d="100"/>
          <a:sy n="64" d="100"/>
        </p:scale>
        <p:origin x="7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968376029019765"/>
          <c:y val="8.9979550102249783E-2"/>
          <c:w val="0.69036300287025387"/>
          <c:h val="0.64432829331916674"/>
        </c:manualLayout>
      </c:layout>
      <c:barChart>
        <c:barDir val="bar"/>
        <c:grouping val="stacked"/>
        <c:varyColors val="0"/>
        <c:ser>
          <c:idx val="0"/>
          <c:order val="0"/>
          <c:tx>
            <c:strRef>
              <c:f>Sheet1!$B$1</c:f>
              <c:strCache>
                <c:ptCount val="1"/>
                <c:pt idx="0">
                  <c:v>2013</c:v>
                </c:pt>
              </c:strCache>
            </c:strRef>
          </c:tx>
          <c:spPr>
            <a:solidFill>
              <a:schemeClr val="bg2">
                <a:lumMod val="50000"/>
              </a:schemeClr>
            </a:solidFill>
          </c:spPr>
          <c:invertIfNegative val="0"/>
          <c:dLbls>
            <c:spPr>
              <a:solidFill>
                <a:schemeClr val="bg1"/>
              </a:solidFill>
              <a:ln w="0" cap="sq" cmpd="dbl">
                <a:solidFill>
                  <a:schemeClr val="tx1"/>
                </a:solidFill>
                <a:prstDash val="solid"/>
              </a:ln>
            </c:spPr>
            <c:txPr>
              <a:bodyPr wrap="square" lIns="38100" tIns="19050" rIns="38100" bIns="19050" anchor="ctr">
                <a:spAutoFit/>
              </a:bodyPr>
              <a:lstStyle/>
              <a:p>
                <a:pPr>
                  <a:defRPr sz="20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Female</c:v>
                </c:pt>
                <c:pt idx="1">
                  <c:v>Male</c:v>
                </c:pt>
              </c:strCache>
            </c:strRef>
          </c:cat>
          <c:val>
            <c:numRef>
              <c:f>Sheet1!$B$2:$B$3</c:f>
              <c:numCache>
                <c:formatCode>0.0%</c:formatCode>
                <c:ptCount val="2"/>
                <c:pt idx="0">
                  <c:v>0.94799999999999995</c:v>
                </c:pt>
                <c:pt idx="1">
                  <c:v>0.26500000000000001</c:v>
                </c:pt>
              </c:numCache>
            </c:numRef>
          </c:val>
        </c:ser>
        <c:dLbls>
          <c:showLegendKey val="0"/>
          <c:showVal val="0"/>
          <c:showCatName val="0"/>
          <c:showSerName val="0"/>
          <c:showPercent val="0"/>
          <c:showBubbleSize val="0"/>
        </c:dLbls>
        <c:gapWidth val="150"/>
        <c:overlap val="100"/>
        <c:axId val="72287784"/>
        <c:axId val="72288176"/>
      </c:barChart>
      <c:catAx>
        <c:axId val="72287784"/>
        <c:scaling>
          <c:orientation val="minMax"/>
        </c:scaling>
        <c:delete val="0"/>
        <c:axPos val="l"/>
        <c:numFmt formatCode="General" sourceLinked="0"/>
        <c:majorTickMark val="out"/>
        <c:minorTickMark val="none"/>
        <c:tickLblPos val="nextTo"/>
        <c:txPr>
          <a:bodyPr/>
          <a:lstStyle/>
          <a:p>
            <a:pPr>
              <a:defRPr sz="2000" baseline="0">
                <a:latin typeface="Times New Roman" panose="02020603050405020304" pitchFamily="18" charset="0"/>
              </a:defRPr>
            </a:pPr>
            <a:endParaRPr lang="en-US"/>
          </a:p>
        </c:txPr>
        <c:crossAx val="72288176"/>
        <c:crosses val="autoZero"/>
        <c:auto val="1"/>
        <c:lblAlgn val="ctr"/>
        <c:lblOffset val="100"/>
        <c:noMultiLvlLbl val="0"/>
      </c:catAx>
      <c:valAx>
        <c:axId val="72288176"/>
        <c:scaling>
          <c:orientation val="minMax"/>
        </c:scaling>
        <c:delete val="0"/>
        <c:axPos val="b"/>
        <c:majorGridlines/>
        <c:title>
          <c:tx>
            <c:rich>
              <a:bodyPr/>
              <a:lstStyle/>
              <a:p>
                <a:pPr>
                  <a:defRPr sz="2000" baseline="0">
                    <a:latin typeface="Times New Roman" panose="02020603050405020304" pitchFamily="18" charset="0"/>
                    <a:cs typeface="Times New Roman" panose="02020603050405020304" pitchFamily="18" charset="0"/>
                  </a:defRPr>
                </a:pPr>
                <a:r>
                  <a:rPr lang="en-US" sz="2000" baseline="0">
                    <a:latin typeface="Times New Roman" panose="02020603050405020304" pitchFamily="18" charset="0"/>
                    <a:cs typeface="Times New Roman" panose="02020603050405020304" pitchFamily="18" charset="0"/>
                  </a:rPr>
                  <a:t>Rate of Change</a:t>
                </a:r>
              </a:p>
            </c:rich>
          </c:tx>
          <c:layout>
            <c:manualLayout>
              <c:xMode val="edge"/>
              <c:yMode val="edge"/>
              <c:x val="0.83024816272965885"/>
              <c:y val="0.31971711869349667"/>
            </c:manualLayout>
          </c:layout>
          <c:overlay val="0"/>
          <c:spPr>
            <a:ln>
              <a:solidFill>
                <a:srgbClr val="4F81BD"/>
              </a:solidFill>
            </a:ln>
          </c:spPr>
        </c:title>
        <c:numFmt formatCode="0%" sourceLinked="0"/>
        <c:majorTickMark val="out"/>
        <c:minorTickMark val="none"/>
        <c:tickLblPos val="nextTo"/>
        <c:txPr>
          <a:bodyPr/>
          <a:lstStyle/>
          <a:p>
            <a:pPr>
              <a:defRPr sz="1500" baseline="0">
                <a:latin typeface="Times New Roman" panose="02020603050405020304" pitchFamily="18" charset="0"/>
              </a:defRPr>
            </a:pPr>
            <a:endParaRPr lang="en-US"/>
          </a:p>
        </c:txPr>
        <c:crossAx val="72287784"/>
        <c:crosses val="autoZero"/>
        <c:crossBetween val="between"/>
      </c:valAx>
    </c:plotArea>
    <c:plotVisOnly val="1"/>
    <c:dispBlanksAs val="gap"/>
    <c:showDLblsOverMax val="0"/>
  </c:chart>
  <c:spPr>
    <a:ln>
      <a:solidFill>
        <a:schemeClr val="accent1"/>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968376029019765"/>
          <c:y val="8.9979550102249783E-2"/>
          <c:w val="0.69036300287025387"/>
          <c:h val="0.64432829331916674"/>
        </c:manualLayout>
      </c:layout>
      <c:barChart>
        <c:barDir val="bar"/>
        <c:grouping val="stacked"/>
        <c:varyColors val="0"/>
        <c:ser>
          <c:idx val="0"/>
          <c:order val="0"/>
          <c:tx>
            <c:strRef>
              <c:f>Sheet1!$B$1</c:f>
              <c:strCache>
                <c:ptCount val="1"/>
                <c:pt idx="0">
                  <c:v>2003</c:v>
                </c:pt>
              </c:strCache>
            </c:strRef>
          </c:tx>
          <c:spPr>
            <a:solidFill>
              <a:schemeClr val="bg2">
                <a:lumMod val="50000"/>
              </a:schemeClr>
            </a:solidFill>
          </c:spPr>
          <c:invertIfNegative val="0"/>
          <c:dLbls>
            <c:spPr>
              <a:solidFill>
                <a:schemeClr val="bg1"/>
              </a:solidFill>
              <a:ln w="0" cap="sq" cmpd="dbl">
                <a:solidFill>
                  <a:schemeClr val="tx1"/>
                </a:solidFill>
                <a:prstDash val="solid"/>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Female</c:v>
                </c:pt>
                <c:pt idx="1">
                  <c:v>Male</c:v>
                </c:pt>
              </c:strCache>
            </c:strRef>
          </c:cat>
          <c:val>
            <c:numRef>
              <c:f>Sheet1!$B$2:$B$3</c:f>
              <c:numCache>
                <c:formatCode>0.0%</c:formatCode>
                <c:ptCount val="2"/>
                <c:pt idx="0">
                  <c:v>0.22700000000000001</c:v>
                </c:pt>
                <c:pt idx="1">
                  <c:v>0.77</c:v>
                </c:pt>
              </c:numCache>
            </c:numRef>
          </c:val>
        </c:ser>
        <c:ser>
          <c:idx val="1"/>
          <c:order val="1"/>
          <c:tx>
            <c:strRef>
              <c:f>Sheet1!$C$1</c:f>
              <c:strCache>
                <c:ptCount val="1"/>
                <c:pt idx="0">
                  <c:v>2013</c:v>
                </c:pt>
              </c:strCache>
            </c:strRef>
          </c:tx>
          <c:spPr>
            <a:solidFill>
              <a:schemeClr val="tx1"/>
            </a:solidFill>
          </c:spPr>
          <c:invertIfNegative val="0"/>
          <c:dLbls>
            <c:dLbl>
              <c:idx val="0"/>
              <c:layout>
                <c:manualLayout>
                  <c:x val="2.3391812865497179E-2"/>
                  <c:y val="0"/>
                </c:manualLayout>
              </c:layout>
              <c:spPr>
                <a:solidFill>
                  <a:schemeClr val="bg1"/>
                </a:solidFill>
                <a:ln>
                  <a:solidFill>
                    <a:schemeClr val="tx1"/>
                  </a:solidFill>
                </a:ln>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Lst>
            </c:dLbl>
            <c:spPr>
              <a:solidFill>
                <a:schemeClr val="bg1"/>
              </a:solid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Female</c:v>
                </c:pt>
                <c:pt idx="1">
                  <c:v>Male</c:v>
                </c:pt>
              </c:strCache>
            </c:strRef>
          </c:cat>
          <c:val>
            <c:numRef>
              <c:f>Sheet1!$C$2:$C$3</c:f>
              <c:numCache>
                <c:formatCode>0.0%</c:formatCode>
                <c:ptCount val="2"/>
                <c:pt idx="0">
                  <c:v>0.311</c:v>
                </c:pt>
                <c:pt idx="1">
                  <c:v>0.68899999999999995</c:v>
                </c:pt>
              </c:numCache>
            </c:numRef>
          </c:val>
        </c:ser>
        <c:dLbls>
          <c:showLegendKey val="0"/>
          <c:showVal val="0"/>
          <c:showCatName val="0"/>
          <c:showSerName val="0"/>
          <c:showPercent val="0"/>
          <c:showBubbleSize val="0"/>
        </c:dLbls>
        <c:gapWidth val="150"/>
        <c:overlap val="100"/>
        <c:axId val="72288568"/>
        <c:axId val="72289352"/>
      </c:barChart>
      <c:catAx>
        <c:axId val="72288568"/>
        <c:scaling>
          <c:orientation val="minMax"/>
        </c:scaling>
        <c:delete val="0"/>
        <c:axPos val="l"/>
        <c:numFmt formatCode="General" sourceLinked="0"/>
        <c:majorTickMark val="out"/>
        <c:minorTickMark val="none"/>
        <c:tickLblPos val="nextTo"/>
        <c:txPr>
          <a:bodyPr/>
          <a:lstStyle/>
          <a:p>
            <a:pPr>
              <a:defRPr baseline="0">
                <a:latin typeface="Times New Roman" panose="02020603050405020304" pitchFamily="18" charset="0"/>
              </a:defRPr>
            </a:pPr>
            <a:endParaRPr lang="en-US"/>
          </a:p>
        </c:txPr>
        <c:crossAx val="72289352"/>
        <c:crosses val="autoZero"/>
        <c:auto val="1"/>
        <c:lblAlgn val="ctr"/>
        <c:lblOffset val="100"/>
        <c:noMultiLvlLbl val="0"/>
      </c:catAx>
      <c:valAx>
        <c:axId val="72289352"/>
        <c:scaling>
          <c:orientation val="minMax"/>
        </c:scaling>
        <c:delete val="1"/>
        <c:axPos val="b"/>
        <c:majorGridlines/>
        <c:numFmt formatCode="0%" sourceLinked="0"/>
        <c:majorTickMark val="out"/>
        <c:minorTickMark val="none"/>
        <c:tickLblPos val="nextTo"/>
        <c:crossAx val="72288568"/>
        <c:crosses val="autoZero"/>
        <c:crossBetween val="between"/>
        <c:majorUnit val="0.2"/>
      </c:valAx>
    </c:plotArea>
    <c:legend>
      <c:legendPos val="r"/>
      <c:overlay val="0"/>
      <c:txPr>
        <a:bodyPr/>
        <a:lstStyle/>
        <a:p>
          <a:pPr>
            <a:defRPr baseline="0">
              <a:latin typeface="Times New Roman" panose="02020603050405020304" pitchFamily="18" charset="0"/>
            </a:defRPr>
          </a:pPr>
          <a:endParaRPr lang="en-US"/>
        </a:p>
      </c:txPr>
    </c:legend>
    <c:plotVisOnly val="1"/>
    <c:dispBlanksAs val="gap"/>
    <c:showDLblsOverMax val="0"/>
  </c:chart>
  <c:spPr>
    <a:ln>
      <a:solidFill>
        <a:schemeClr val="accent1"/>
      </a:solid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4962493438320207"/>
          <c:y val="7.9365079365079361E-3"/>
        </c:manualLayout>
      </c:layout>
      <c:overlay val="0"/>
      <c:spPr>
        <a:ln>
          <a:solidFill>
            <a:schemeClr val="accent1"/>
          </a:solidFill>
        </a:ln>
      </c:spPr>
    </c:title>
    <c:autoTitleDeleted val="0"/>
    <c:plotArea>
      <c:layout>
        <c:manualLayout>
          <c:layoutTarget val="inner"/>
          <c:xMode val="edge"/>
          <c:yMode val="edge"/>
          <c:x val="0.11132624671916011"/>
          <c:y val="3.1712910886139235E-2"/>
          <c:w val="0.87468175853018371"/>
          <c:h val="0.75858684331125281"/>
        </c:manualLayout>
      </c:layout>
      <c:barChart>
        <c:barDir val="col"/>
        <c:grouping val="clustered"/>
        <c:varyColors val="0"/>
        <c:ser>
          <c:idx val="0"/>
          <c:order val="0"/>
          <c:tx>
            <c:strRef>
              <c:f>Sheet1!$B$1</c:f>
              <c:strCache>
                <c:ptCount val="1"/>
                <c:pt idx="0">
                  <c:v>Allopathic PGY-1 Positions Offered in TX Match</c:v>
                </c:pt>
              </c:strCache>
            </c:strRef>
          </c:tx>
          <c:invertIfNegative val="0"/>
          <c:dLbls>
            <c:dLbl>
              <c:idx val="10"/>
              <c:showLegendKey val="0"/>
              <c:showVal val="1"/>
              <c:showCatName val="0"/>
              <c:showSerName val="0"/>
              <c:showPercent val="0"/>
              <c:showBubbleSize val="0"/>
              <c:extLst>
                <c:ext xmlns:c15="http://schemas.microsoft.com/office/drawing/2012/chart" uri="{CE6537A1-D6FC-4f65-9D91-7224C49458BB}"/>
              </c:extLst>
            </c:dLbl>
            <c:dLbl>
              <c:idx val="11"/>
              <c:showLegendKey val="0"/>
              <c:showVal val="1"/>
              <c:showCatName val="0"/>
              <c:showSerName val="0"/>
              <c:showPercent val="0"/>
              <c:showBubbleSize val="0"/>
              <c:extLst>
                <c:ext xmlns:c15="http://schemas.microsoft.com/office/drawing/2012/chart" uri="{CE6537A1-D6FC-4f65-9D91-7224C49458BB}"/>
              </c:extLst>
            </c:dLbl>
            <c:spPr>
              <a:noFill/>
              <a:ln>
                <a:solidFill>
                  <a:schemeClr val="accent1"/>
                </a:solidFill>
              </a:ln>
              <a:effectLst/>
            </c:spPr>
            <c:txPr>
              <a:bodyPr wrap="square" lIns="38100" tIns="19050" rIns="38100" bIns="19050" anchor="ctr">
                <a:spAutoFit/>
              </a:bodyPr>
              <a:lstStyle/>
              <a:p>
                <a:pPr>
                  <a:defRPr sz="2020" b="1" i="0" baseline="0"/>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trendline>
            <c:trendlineType val="linear"/>
            <c:dispRSqr val="0"/>
            <c:dispEq val="0"/>
          </c:trendline>
          <c:cat>
            <c:numRef>
              <c:f>Sheet1!$A$2:$A$12</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Sheet1!$B$2:$B$12</c:f>
              <c:numCache>
                <c:formatCode>#,##0</c:formatCode>
                <c:ptCount val="11"/>
                <c:pt idx="0">
                  <c:v>1244</c:v>
                </c:pt>
                <c:pt idx="1">
                  <c:v>1250</c:v>
                </c:pt>
                <c:pt idx="2">
                  <c:v>1273</c:v>
                </c:pt>
                <c:pt idx="3">
                  <c:v>1296</c:v>
                </c:pt>
                <c:pt idx="4">
                  <c:v>1306</c:v>
                </c:pt>
                <c:pt idx="5">
                  <c:v>1352</c:v>
                </c:pt>
                <c:pt idx="6">
                  <c:v>1351</c:v>
                </c:pt>
                <c:pt idx="7">
                  <c:v>1390</c:v>
                </c:pt>
                <c:pt idx="8">
                  <c:v>1445</c:v>
                </c:pt>
                <c:pt idx="9">
                  <c:v>1471</c:v>
                </c:pt>
                <c:pt idx="10">
                  <c:v>1568</c:v>
                </c:pt>
              </c:numCache>
            </c:numRef>
          </c:val>
        </c:ser>
        <c:dLbls>
          <c:showLegendKey val="0"/>
          <c:showVal val="0"/>
          <c:showCatName val="0"/>
          <c:showSerName val="0"/>
          <c:showPercent val="0"/>
          <c:showBubbleSize val="0"/>
        </c:dLbls>
        <c:gapWidth val="150"/>
        <c:axId val="184310336"/>
        <c:axId val="184310728"/>
      </c:barChart>
      <c:catAx>
        <c:axId val="184310336"/>
        <c:scaling>
          <c:orientation val="minMax"/>
        </c:scaling>
        <c:delete val="0"/>
        <c:axPos val="b"/>
        <c:numFmt formatCode="General" sourceLinked="1"/>
        <c:majorTickMark val="out"/>
        <c:minorTickMark val="none"/>
        <c:tickLblPos val="nextTo"/>
        <c:crossAx val="184310728"/>
        <c:crosses val="autoZero"/>
        <c:auto val="1"/>
        <c:lblAlgn val="ctr"/>
        <c:lblOffset val="100"/>
        <c:noMultiLvlLbl val="0"/>
      </c:catAx>
      <c:valAx>
        <c:axId val="184310728"/>
        <c:scaling>
          <c:orientation val="minMax"/>
        </c:scaling>
        <c:delete val="0"/>
        <c:axPos val="l"/>
        <c:majorGridlines/>
        <c:numFmt formatCode="#,##0" sourceLinked="1"/>
        <c:majorTickMark val="out"/>
        <c:minorTickMark val="none"/>
        <c:tickLblPos val="nextTo"/>
        <c:crossAx val="1843103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Matriculants</c:v>
                </c:pt>
              </c:strCache>
            </c:strRef>
          </c:tx>
          <c:spPr>
            <a:ln w="28575" cap="rnd">
              <a:solidFill>
                <a:schemeClr val="accent1"/>
              </a:solidFill>
              <a:round/>
            </a:ln>
            <a:effectLst/>
          </c:spPr>
          <c:marker>
            <c:symbol val="none"/>
          </c:marker>
          <c:dLbls>
            <c:dLbl>
              <c:idx val="3"/>
              <c:spPr>
                <a:solidFill>
                  <a:srgbClr val="FF0000"/>
                </a:solidFill>
                <a:ln>
                  <a:solidFill>
                    <a:schemeClr val="accent1"/>
                  </a:solidFill>
                </a:ln>
                <a:effectLst/>
              </c:spPr>
              <c:txPr>
                <a:bodyPr rot="0" spcFirstLastPara="1" vertOverflow="ellipsis" vert="horz" wrap="square" lIns="38100" tIns="19050" rIns="38100" bIns="19050" anchor="ctr" anchorCtr="1">
                  <a:spAutoFit/>
                </a:bodyPr>
                <a:lstStyle/>
                <a:p>
                  <a:pPr>
                    <a:defRPr sz="189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4"/>
              <c:spPr>
                <a:solidFill>
                  <a:srgbClr val="FF0000"/>
                </a:solidFill>
                <a:ln>
                  <a:solidFill>
                    <a:schemeClr val="accent1"/>
                  </a:solidFill>
                </a:ln>
                <a:effectLst/>
              </c:spPr>
              <c:txPr>
                <a:bodyPr rot="0" spcFirstLastPara="1" vertOverflow="ellipsis" vert="horz" wrap="square" lIns="38100" tIns="19050" rIns="38100" bIns="19050" anchor="ctr" anchorCtr="1">
                  <a:spAutoFit/>
                </a:bodyPr>
                <a:lstStyle/>
                <a:p>
                  <a:pPr>
                    <a:defRPr sz="189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5"/>
              <c:tx>
                <c:rich>
                  <a:bodyPr rot="0" spcFirstLastPara="1" vertOverflow="ellipsis" vert="horz" wrap="square" lIns="38100" tIns="19050" rIns="38100" bIns="19050" anchor="ctr" anchorCtr="1">
                    <a:spAutoFit/>
                  </a:bodyPr>
                  <a:lstStyle/>
                  <a:p>
                    <a:pPr>
                      <a:defRPr sz="1890" b="1" i="0" u="none" strike="noStrike" kern="1200" baseline="0">
                        <a:solidFill>
                          <a:schemeClr val="tx1">
                            <a:lumMod val="75000"/>
                            <a:lumOff val="25000"/>
                          </a:schemeClr>
                        </a:solidFill>
                        <a:latin typeface="+mn-lt"/>
                        <a:ea typeface="+mn-ea"/>
                        <a:cs typeface="+mn-cs"/>
                      </a:defRPr>
                    </a:pPr>
                    <a:fld id="{3B3B5236-419B-4FB1-BC55-9058A978932E}" type="VALUE">
                      <a:rPr lang="en-US" sz="2800"/>
                      <a:pPr>
                        <a:defRPr sz="1890" b="1"/>
                      </a:pPr>
                      <a:t>[VALUE]</a:t>
                    </a:fld>
                    <a:endParaRPr lang="en-US"/>
                  </a:p>
                </c:rich>
              </c:tx>
              <c:spPr>
                <a:solidFill>
                  <a:srgbClr val="FF0000"/>
                </a:solidFill>
                <a:ln>
                  <a:solidFill>
                    <a:schemeClr val="accent1"/>
                  </a:solidFill>
                </a:ln>
                <a:effectLst/>
              </c:spPr>
              <c:txPr>
                <a:bodyPr rot="0" spcFirstLastPara="1" vertOverflow="ellipsis" vert="horz" wrap="square" lIns="38100" tIns="19050" rIns="38100" bIns="19050" anchor="ctr" anchorCtr="1">
                  <a:spAutoFit/>
                </a:bodyPr>
                <a:lstStyle/>
                <a:p>
                  <a:pPr>
                    <a:defRPr sz="189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solidFill>
                  <a:schemeClr val="accent1"/>
                </a:solidFill>
              </a:ln>
              <a:effectLst/>
            </c:spPr>
            <c:txPr>
              <a:bodyPr rot="0" spcFirstLastPara="1" vertOverflow="ellipsis" vert="horz" wrap="square" lIns="38100" tIns="19050" rIns="38100" bIns="19050" anchor="ctr" anchorCtr="1">
                <a:spAutoFit/>
              </a:bodyPr>
              <a:lstStyle/>
              <a:p>
                <a:pPr>
                  <a:defRPr sz="189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2013</c:v>
                </c:pt>
                <c:pt idx="1">
                  <c:v>2014</c:v>
                </c:pt>
                <c:pt idx="2">
                  <c:v>2015</c:v>
                </c:pt>
                <c:pt idx="3">
                  <c:v>2016</c:v>
                </c:pt>
                <c:pt idx="4">
                  <c:v>2017</c:v>
                </c:pt>
                <c:pt idx="5">
                  <c:v>2018</c:v>
                </c:pt>
              </c:numCache>
            </c:numRef>
          </c:cat>
          <c:val>
            <c:numRef>
              <c:f>Sheet1!$B$2:$B$7</c:f>
              <c:numCache>
                <c:formatCode>#,##0</c:formatCode>
                <c:ptCount val="6"/>
                <c:pt idx="0">
                  <c:v>1767</c:v>
                </c:pt>
                <c:pt idx="1">
                  <c:v>1785</c:v>
                </c:pt>
                <c:pt idx="2">
                  <c:v>1785</c:v>
                </c:pt>
                <c:pt idx="3">
                  <c:v>2055</c:v>
                </c:pt>
                <c:pt idx="4">
                  <c:v>2055</c:v>
                </c:pt>
                <c:pt idx="5">
                  <c:v>2075</c:v>
                </c:pt>
              </c:numCache>
            </c:numRef>
          </c:val>
          <c:smooth val="0"/>
        </c:ser>
        <c:dLbls>
          <c:showLegendKey val="0"/>
          <c:showVal val="0"/>
          <c:showCatName val="0"/>
          <c:showSerName val="0"/>
          <c:showPercent val="0"/>
          <c:showBubbleSize val="0"/>
        </c:dLbls>
        <c:smooth val="0"/>
        <c:axId val="184311512"/>
        <c:axId val="184311904"/>
      </c:lineChart>
      <c:catAx>
        <c:axId val="184311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50" b="0" i="0" u="none" strike="noStrike" kern="1200" baseline="0">
                <a:solidFill>
                  <a:schemeClr val="tx1">
                    <a:lumMod val="65000"/>
                    <a:lumOff val="35000"/>
                  </a:schemeClr>
                </a:solidFill>
                <a:latin typeface="+mn-lt"/>
                <a:ea typeface="+mn-ea"/>
                <a:cs typeface="+mn-cs"/>
              </a:defRPr>
            </a:pPr>
            <a:endParaRPr lang="en-US"/>
          </a:p>
        </c:txPr>
        <c:crossAx val="184311904"/>
        <c:crosses val="autoZero"/>
        <c:auto val="1"/>
        <c:lblAlgn val="ctr"/>
        <c:lblOffset val="100"/>
        <c:noMultiLvlLbl val="0"/>
      </c:catAx>
      <c:valAx>
        <c:axId val="18431190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340" b="0" i="0" u="none" strike="noStrike" kern="1200" baseline="0">
                <a:solidFill>
                  <a:schemeClr val="tx1">
                    <a:lumMod val="65000"/>
                    <a:lumOff val="35000"/>
                  </a:schemeClr>
                </a:solidFill>
                <a:latin typeface="+mn-lt"/>
                <a:ea typeface="+mn-ea"/>
                <a:cs typeface="+mn-cs"/>
              </a:defRPr>
            </a:pPr>
            <a:endParaRPr lang="en-US"/>
          </a:p>
        </c:txPr>
        <c:crossAx val="184311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3.9066666666666673E-2"/>
          <c:y val="1.9325500979044286E-2"/>
          <c:w val="0.88682742782152235"/>
          <c:h val="0.84236741240678248"/>
        </c:manualLayout>
      </c:layout>
      <c:areaChart>
        <c:grouping val="stacked"/>
        <c:varyColors val="0"/>
        <c:ser>
          <c:idx val="0"/>
          <c:order val="0"/>
          <c:tx>
            <c:strRef>
              <c:f>Sheet1!$B$1</c:f>
              <c:strCache>
                <c:ptCount val="1"/>
                <c:pt idx="0">
                  <c:v>Net Growth</c:v>
                </c:pt>
              </c:strCache>
            </c:strRef>
          </c:tx>
          <c:spPr>
            <a:solidFill>
              <a:schemeClr val="accent1"/>
            </a:solidFill>
            <a:ln>
              <a:noFill/>
            </a:ln>
            <a:effectLst/>
            <a:scene3d>
              <a:camera prst="orthographicFront">
                <a:rot lat="0" lon="0" rev="0"/>
              </a:camera>
              <a:lightRig rig="brightRoom" dir="tl">
                <a:rot lat="0" lon="0" rev="1800000"/>
              </a:lightRig>
            </a:scene3d>
            <a:sp3d contourW="10160" prstMaterial="dkEdge">
              <a:bevelT w="38100" h="50800" prst="angle"/>
              <a:contourClr>
                <a:scrgbClr r="0" g="0" b="0">
                  <a:shade val="40000"/>
                  <a:satMod val="150000"/>
                </a:scrgbClr>
              </a:contourClr>
            </a:sp3d>
          </c:spPr>
          <c:dLbls>
            <c:dLbl>
              <c:idx val="1"/>
              <c:layout>
                <c:manualLayout>
                  <c:x val="-1.6666666666666668E-3"/>
                  <c:y val="7.407407407407407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1666666666666667E-2"/>
                  <c:y val="6.878306878306877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666666666667277E-3"/>
                  <c:y val="6.3492063492063447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0000000000000608E-3"/>
                  <c:y val="4.7619047619047616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3.3333333333333335E-3"/>
                  <c:y val="4.7619047619047616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0"/>
                  <c:y val="-6.0846560846560843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1.2222081031699194E-16"/>
                  <c:y val="-6.0846560846560843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2.0000000000000122E-2"/>
                  <c:y val="-7.6719576719576715E-2"/>
                </c:manualLayout>
              </c:layout>
              <c:showLegendKey val="0"/>
              <c:showVal val="1"/>
              <c:showCatName val="0"/>
              <c:showSerName val="0"/>
              <c:showPercent val="0"/>
              <c:showBubbleSize val="0"/>
              <c:extLst>
                <c:ext xmlns:c15="http://schemas.microsoft.com/office/drawing/2012/chart" uri="{CE6537A1-D6FC-4f65-9D91-7224C49458BB}"/>
              </c:extLst>
            </c:dLbl>
            <c:spPr>
              <a:solidFill>
                <a:schemeClr val="bg1"/>
              </a:solidFill>
              <a:ln>
                <a:solidFill>
                  <a:schemeClr val="accent1"/>
                </a:solid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lumMod val="85000"/>
                      </a:schemeClr>
                    </a:solidFill>
                    <a:latin typeface="Calibri" panose="020F0502020204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Sheet1!$A$2:$A$10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Sheet1!$B$2:$B$10</c:f>
              <c:numCache>
                <c:formatCode>#,##0</c:formatCode>
                <c:ptCount val="9"/>
                <c:pt idx="0">
                  <c:v>18</c:v>
                </c:pt>
                <c:pt idx="1">
                  <c:v>-93</c:v>
                </c:pt>
                <c:pt idx="2">
                  <c:v>-91</c:v>
                </c:pt>
                <c:pt idx="3">
                  <c:v>-98</c:v>
                </c:pt>
                <c:pt idx="4">
                  <c:v>-115</c:v>
                </c:pt>
                <c:pt idx="5">
                  <c:v>-115</c:v>
                </c:pt>
                <c:pt idx="6">
                  <c:v>-376</c:v>
                </c:pt>
                <c:pt idx="7">
                  <c:v>-376</c:v>
                </c:pt>
                <c:pt idx="8">
                  <c:v>-395</c:v>
                </c:pt>
              </c:numCache>
            </c:numRef>
          </c:val>
        </c:ser>
        <c:dLbls>
          <c:showLegendKey val="0"/>
          <c:showVal val="1"/>
          <c:showCatName val="0"/>
          <c:showSerName val="0"/>
          <c:showPercent val="0"/>
          <c:showBubbleSize val="0"/>
        </c:dLbls>
        <c:axId val="185397208"/>
        <c:axId val="185397600"/>
      </c:areaChart>
      <c:catAx>
        <c:axId val="185397208"/>
        <c:scaling>
          <c:orientation val="minMax"/>
        </c:scaling>
        <c:delete val="0"/>
        <c:axPos val="b"/>
        <c:numFmt formatCode="General" sourceLinked="1"/>
        <c:majorTickMark val="out"/>
        <c:minorTickMark val="none"/>
        <c:tickLblPos val="nextTo"/>
        <c:spPr>
          <a:solidFill>
            <a:srgbClr val="FF0000"/>
          </a:solid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720" b="0" i="0" u="none" strike="noStrike" kern="1200" baseline="0">
                <a:solidFill>
                  <a:schemeClr val="lt1">
                    <a:lumMod val="85000"/>
                  </a:schemeClr>
                </a:solidFill>
                <a:latin typeface="+mn-lt"/>
                <a:ea typeface="+mn-ea"/>
                <a:cs typeface="+mn-cs"/>
              </a:defRPr>
            </a:pPr>
            <a:endParaRPr lang="en-US"/>
          </a:p>
        </c:txPr>
        <c:crossAx val="185397600"/>
        <c:crosses val="autoZero"/>
        <c:auto val="1"/>
        <c:lblAlgn val="ctr"/>
        <c:lblOffset val="100"/>
        <c:noMultiLvlLbl val="0"/>
      </c:catAx>
      <c:valAx>
        <c:axId val="185397600"/>
        <c:scaling>
          <c:orientation val="minMax"/>
        </c:scaling>
        <c:delete val="0"/>
        <c:axPos val="r"/>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85397208"/>
        <c:crosses val="max"/>
        <c:crossBetween val="midCat"/>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Net Difference</c:v>
                </c:pt>
              </c:strCache>
            </c:strRef>
          </c:tx>
          <c:spPr>
            <a:solidFill>
              <a:schemeClr val="accent1"/>
            </a:solidFill>
            <a:ln>
              <a:noFill/>
            </a:ln>
            <a:effectLst/>
          </c:spPr>
          <c:invertIfNegative val="0"/>
          <c:dLbls>
            <c:spPr>
              <a:solidFill>
                <a:srgbClr val="FFFF00"/>
              </a:solidFill>
              <a:ln>
                <a:solidFill>
                  <a:schemeClr val="accent1"/>
                </a:solidFill>
              </a:ln>
              <a:effectLst/>
            </c:spPr>
            <c:txPr>
              <a:bodyPr rot="0" spcFirstLastPara="1" vertOverflow="ellipsis" vert="horz" wrap="square" lIns="38100" tIns="19050" rIns="38100" bIns="19050" anchor="ctr" anchorCtr="1">
                <a:spAutoFit/>
              </a:bodyPr>
              <a:lstStyle/>
              <a:p>
                <a:pPr>
                  <a:defRPr sz="194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Sheet1!$B$2:$B$10</c:f>
              <c:numCache>
                <c:formatCode>#,##0</c:formatCode>
                <c:ptCount val="9"/>
                <c:pt idx="0">
                  <c:v>-141.30000000000018</c:v>
                </c:pt>
                <c:pt idx="1">
                  <c:v>-263.40000000000009</c:v>
                </c:pt>
                <c:pt idx="2">
                  <c:v>-261.20000000000005</c:v>
                </c:pt>
                <c:pt idx="3">
                  <c:v>-268.90000000000009</c:v>
                </c:pt>
                <c:pt idx="4">
                  <c:v>-287.60000000000014</c:v>
                </c:pt>
                <c:pt idx="5">
                  <c:v>-287.60000000000014</c:v>
                </c:pt>
                <c:pt idx="6">
                  <c:v>-574.70000000000027</c:v>
                </c:pt>
                <c:pt idx="7">
                  <c:v>-574.70000000000027</c:v>
                </c:pt>
                <c:pt idx="8">
                  <c:v>-595.60000000000036</c:v>
                </c:pt>
              </c:numCache>
            </c:numRef>
          </c:val>
        </c:ser>
        <c:dLbls>
          <c:showLegendKey val="0"/>
          <c:showVal val="0"/>
          <c:showCatName val="0"/>
          <c:showSerName val="0"/>
          <c:showPercent val="0"/>
          <c:showBubbleSize val="0"/>
        </c:dLbls>
        <c:gapWidth val="219"/>
        <c:overlap val="-27"/>
        <c:axId val="185397992"/>
        <c:axId val="185398776"/>
      </c:barChart>
      <c:catAx>
        <c:axId val="185397992"/>
        <c:scaling>
          <c:orientation val="minMax"/>
        </c:scaling>
        <c:delete val="0"/>
        <c:axPos val="b"/>
        <c:numFmt formatCode="General" sourceLinked="1"/>
        <c:majorTickMark val="none"/>
        <c:minorTickMark val="none"/>
        <c:tickLblPos val="nextTo"/>
        <c:spPr>
          <a:solidFill>
            <a:schemeClr val="bg1"/>
          </a:solidFill>
          <a:ln w="9525" cap="flat" cmpd="sng" algn="ctr">
            <a:solidFill>
              <a:schemeClr val="accent1"/>
            </a:solidFill>
            <a:round/>
          </a:ln>
          <a:effectLst/>
        </c:spPr>
        <c:txPr>
          <a:bodyPr rot="-60000000" spcFirstLastPara="1" vertOverflow="ellipsis" vert="horz" wrap="square" anchor="ctr" anchorCtr="1"/>
          <a:lstStyle/>
          <a:p>
            <a:pPr>
              <a:defRPr sz="1880" b="0" i="0" u="none" strike="noStrike" kern="1200" baseline="0">
                <a:solidFill>
                  <a:schemeClr val="tx1">
                    <a:lumMod val="65000"/>
                    <a:lumOff val="35000"/>
                  </a:schemeClr>
                </a:solidFill>
                <a:latin typeface="+mn-lt"/>
                <a:ea typeface="+mn-ea"/>
                <a:cs typeface="+mn-cs"/>
              </a:defRPr>
            </a:pPr>
            <a:endParaRPr lang="en-US"/>
          </a:p>
        </c:txPr>
        <c:crossAx val="185398776"/>
        <c:crosses val="autoZero"/>
        <c:auto val="1"/>
        <c:lblAlgn val="ctr"/>
        <c:lblOffset val="100"/>
        <c:noMultiLvlLbl val="0"/>
      </c:catAx>
      <c:valAx>
        <c:axId val="1853987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53979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000" dirty="0" smtClean="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 Entry-Level Texas Family</a:t>
            </a:r>
            <a:r>
              <a:rPr lang="en-US" sz="1000" baseline="0" dirty="0">
                <a:latin typeface="Times New Roman" panose="02020603050405020304" pitchFamily="18" charset="0"/>
                <a:cs typeface="Times New Roman" panose="02020603050405020304" pitchFamily="18" charset="0"/>
              </a:rPr>
              <a:t> Medicine Training </a:t>
            </a:r>
            <a:r>
              <a:rPr lang="en-US" sz="1000" dirty="0">
                <a:latin typeface="Times New Roman" panose="02020603050405020304" pitchFamily="18" charset="0"/>
                <a:cs typeface="Times New Roman" panose="02020603050405020304" pitchFamily="18" charset="0"/>
              </a:rPr>
              <a:t>Positions Filled </a:t>
            </a:r>
          </a:p>
          <a:p>
            <a:pPr>
              <a:defRPr/>
            </a:pPr>
            <a:r>
              <a:rPr lang="en-US" sz="1000" dirty="0">
                <a:latin typeface="Times New Roman" panose="02020603050405020304" pitchFamily="18" charset="0"/>
                <a:cs typeface="Times New Roman" panose="02020603050405020304" pitchFamily="18" charset="0"/>
              </a:rPr>
              <a:t>by U.S. Seniors on Match Day, 2003-2013</a:t>
            </a:r>
          </a:p>
        </c:rich>
      </c:tx>
      <c:layout/>
      <c:overlay val="0"/>
    </c:title>
    <c:autoTitleDeleted val="0"/>
    <c:plotArea>
      <c:layout/>
      <c:barChart>
        <c:barDir val="col"/>
        <c:grouping val="clustered"/>
        <c:varyColors val="0"/>
        <c:ser>
          <c:idx val="1"/>
          <c:order val="0"/>
          <c:tx>
            <c:strRef>
              <c:f>Sheet1!$B$2</c:f>
              <c:strCache>
                <c:ptCount val="1"/>
                <c:pt idx="0">
                  <c:v>% of Positions Filled by U.S. Seniors on Match Day</c:v>
                </c:pt>
              </c:strCache>
            </c:strRef>
          </c:tx>
          <c:invertIfNegative val="0"/>
          <c:dLbls>
            <c:dLbl>
              <c:idx val="1"/>
              <c:layout/>
              <c:tx>
                <c:rich>
                  <a:bodyPr/>
                  <a:lstStyle/>
                  <a:p>
                    <a:r>
                      <a:rPr lang="en-US"/>
                      <a:t>42.0%</a:t>
                    </a:r>
                  </a:p>
                </c:rich>
              </c:tx>
              <c:showLegendKey val="0"/>
              <c:showVal val="1"/>
              <c:showCatName val="0"/>
              <c:showSerName val="0"/>
              <c:showPercent val="0"/>
              <c:showBubbleSize val="0"/>
              <c:extLst>
                <c:ext xmlns:c15="http://schemas.microsoft.com/office/drawing/2012/chart" uri="{CE6537A1-D6FC-4f65-9D91-7224C49458BB}">
                  <c15:layout/>
                </c:ext>
              </c:extLst>
            </c:dLbl>
            <c:dLbl>
              <c:idx val="10"/>
              <c:spPr>
                <a:noFill/>
                <a:ln>
                  <a:noFill/>
                </a:ln>
                <a:effectLst/>
              </c:spPr>
              <c:txPr>
                <a:bodyPr wrap="square" lIns="38100" tIns="19050" rIns="38100" bIns="19050" anchor="ctr">
                  <a:spAutoFit/>
                </a:bodyPr>
                <a:lstStyle/>
                <a:p>
                  <a:pPr>
                    <a:defRPr b="1"/>
                  </a:pPr>
                  <a:endParaRPr lang="en-US"/>
                </a:p>
              </c:txPr>
              <c:showLegendKey val="0"/>
              <c:showVal val="1"/>
              <c:showCatName val="0"/>
              <c:showSerName val="0"/>
              <c:showPercent val="0"/>
              <c:showBubbleSize val="0"/>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Sheet1!$A$3:$A$13</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Sheet1!$B$3:$B$13</c:f>
              <c:numCache>
                <c:formatCode>0%</c:formatCode>
                <c:ptCount val="11"/>
                <c:pt idx="0" formatCode="0.0%">
                  <c:v>0.41699999999999998</c:v>
                </c:pt>
                <c:pt idx="1">
                  <c:v>0.42</c:v>
                </c:pt>
                <c:pt idx="2" formatCode="0.0%">
                  <c:v>0.32900000000000001</c:v>
                </c:pt>
                <c:pt idx="3" formatCode="0.0%">
                  <c:v>0.44900000000000001</c:v>
                </c:pt>
                <c:pt idx="4" formatCode="0.0%">
                  <c:v>0.32500000000000001</c:v>
                </c:pt>
                <c:pt idx="5" formatCode="0.0%">
                  <c:v>0.41799999999999998</c:v>
                </c:pt>
                <c:pt idx="6" formatCode="0.0%">
                  <c:v>0.29399999999999998</c:v>
                </c:pt>
                <c:pt idx="7" formatCode="0.0%">
                  <c:v>0.439</c:v>
                </c:pt>
                <c:pt idx="8" formatCode="0.0%">
                  <c:v>0.45</c:v>
                </c:pt>
                <c:pt idx="9" formatCode="0.0%">
                  <c:v>0.42199999999999999</c:v>
                </c:pt>
                <c:pt idx="10" formatCode="0.0%">
                  <c:v>0.44400000000000001</c:v>
                </c:pt>
              </c:numCache>
            </c:numRef>
          </c:val>
        </c:ser>
        <c:dLbls>
          <c:showLegendKey val="0"/>
          <c:showVal val="0"/>
          <c:showCatName val="0"/>
          <c:showSerName val="0"/>
          <c:showPercent val="0"/>
          <c:showBubbleSize val="0"/>
        </c:dLbls>
        <c:gapWidth val="150"/>
        <c:axId val="185399560"/>
        <c:axId val="185399952"/>
      </c:barChart>
      <c:catAx>
        <c:axId val="185399560"/>
        <c:scaling>
          <c:orientation val="minMax"/>
        </c:scaling>
        <c:delete val="0"/>
        <c:axPos val="b"/>
        <c:numFmt formatCode="General" sourceLinked="0"/>
        <c:majorTickMark val="out"/>
        <c:minorTickMark val="none"/>
        <c:tickLblPos val="nextTo"/>
        <c:crossAx val="185399952"/>
        <c:crossesAt val="0"/>
        <c:auto val="1"/>
        <c:lblAlgn val="ctr"/>
        <c:lblOffset val="100"/>
        <c:noMultiLvlLbl val="0"/>
      </c:catAx>
      <c:valAx>
        <c:axId val="185399952"/>
        <c:scaling>
          <c:orientation val="minMax"/>
          <c:max val="0.60000000000000009"/>
        </c:scaling>
        <c:delete val="0"/>
        <c:axPos val="l"/>
        <c:majorGridlines/>
        <c:numFmt formatCode="0%" sourceLinked="0"/>
        <c:majorTickMark val="out"/>
        <c:minorTickMark val="none"/>
        <c:tickLblPos val="nextTo"/>
        <c:crossAx val="185399560"/>
        <c:crosses val="autoZero"/>
        <c:crossBetween val="between"/>
        <c:majorUnit val="0.2"/>
        <c:minorUnit val="0.2"/>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endParaRPr lang="en-US" sz="1100" dirty="0">
              <a:latin typeface="Times New Roman" pitchFamily="18" charset="0"/>
              <a:cs typeface="Times New Roman" pitchFamily="18" charset="0"/>
            </a:endParaRPr>
          </a:p>
        </c:rich>
      </c:tx>
      <c:layout>
        <c:manualLayout>
          <c:xMode val="edge"/>
          <c:yMode val="edge"/>
          <c:x val="4.0795800524934381E-2"/>
          <c:y val="0"/>
        </c:manualLayout>
      </c:layout>
      <c:overlay val="0"/>
    </c:title>
    <c:autoTitleDeleted val="0"/>
    <c:plotArea>
      <c:layout/>
      <c:barChart>
        <c:barDir val="bar"/>
        <c:grouping val="stacked"/>
        <c:varyColors val="0"/>
        <c:ser>
          <c:idx val="0"/>
          <c:order val="0"/>
          <c:tx>
            <c:strRef>
              <c:f>Sheet1!$A$2</c:f>
              <c:strCache>
                <c:ptCount val="1"/>
              </c:strCache>
            </c:strRef>
          </c:tx>
          <c:spPr>
            <a:ln>
              <a:solidFill>
                <a:schemeClr val="tx1"/>
              </a:solidFill>
            </a:ln>
          </c:spPr>
          <c:invertIfNegative val="0"/>
          <c:dPt>
            <c:idx val="0"/>
            <c:invertIfNegative val="0"/>
            <c:bubble3D val="0"/>
            <c:spPr>
              <a:solidFill>
                <a:schemeClr val="accent1">
                  <a:lumMod val="60000"/>
                  <a:lumOff val="40000"/>
                </a:schemeClr>
              </a:solidFill>
              <a:ln>
                <a:solidFill>
                  <a:schemeClr val="tx1"/>
                </a:solidFill>
              </a:ln>
            </c:spPr>
          </c:dPt>
          <c:dPt>
            <c:idx val="1"/>
            <c:invertIfNegative val="0"/>
            <c:bubble3D val="0"/>
            <c:spPr>
              <a:solidFill>
                <a:schemeClr val="tx2">
                  <a:lumMod val="40000"/>
                  <a:lumOff val="60000"/>
                </a:schemeClr>
              </a:solidFill>
              <a:ln>
                <a:solidFill>
                  <a:schemeClr val="tx1"/>
                </a:solidFill>
              </a:ln>
            </c:spPr>
          </c:dPt>
          <c:dPt>
            <c:idx val="2"/>
            <c:invertIfNegative val="0"/>
            <c:bubble3D val="0"/>
            <c:spPr>
              <a:pattFill prst="wdDnDiag">
                <a:fgClr>
                  <a:schemeClr val="accent1">
                    <a:lumMod val="60000"/>
                    <a:lumOff val="40000"/>
                  </a:schemeClr>
                </a:fgClr>
                <a:bgClr>
                  <a:schemeClr val="bg1"/>
                </a:bgClr>
              </a:pattFill>
              <a:ln>
                <a:solidFill>
                  <a:schemeClr val="tx1"/>
                </a:solidFill>
              </a:ln>
            </c:spPr>
          </c:dPt>
          <c:dLbls>
            <c:dLbl>
              <c:idx val="0"/>
              <c:layout/>
              <c:tx>
                <c:rich>
                  <a:bodyPr/>
                  <a:lstStyle/>
                  <a:p>
                    <a:r>
                      <a:rPr lang="en-US"/>
                      <a:t>23.3%</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32.6%</a:t>
                    </a:r>
                  </a:p>
                </c:rich>
              </c:tx>
              <c:showLegendKey val="0"/>
              <c:showVal val="1"/>
              <c:showCatName val="0"/>
              <c:showSerName val="0"/>
              <c:showPercent val="0"/>
              <c:showBubbleSize val="0"/>
              <c:extLst>
                <c:ext xmlns:c15="http://schemas.microsoft.com/office/drawing/2012/chart" uri="{CE6537A1-D6FC-4f65-9D91-7224C49458BB}">
                  <c15:layout/>
                </c:ext>
              </c:extLst>
            </c:dLbl>
            <c:spPr>
              <a:solidFill>
                <a:schemeClr val="bg1"/>
              </a:solidFill>
              <a:ln>
                <a:solidFill>
                  <a:schemeClr val="tx1"/>
                </a:solidFill>
              </a:ln>
            </c:spPr>
            <c:txPr>
              <a:bodyPr/>
              <a:lstStyle/>
              <a:p>
                <a:pPr>
                  <a:defRPr baseline="0">
                    <a:latin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Growth for Primary Care Phys </c:v>
                </c:pt>
                <c:pt idx="1">
                  <c:v>Growth for Patient Care Phys</c:v>
                </c:pt>
                <c:pt idx="2">
                  <c:v>Growth for Population</c:v>
                </c:pt>
              </c:strCache>
            </c:strRef>
          </c:cat>
          <c:val>
            <c:numRef>
              <c:f>Sheet1!$B$2:$D$2</c:f>
              <c:numCache>
                <c:formatCode>0.0%</c:formatCode>
                <c:ptCount val="3"/>
                <c:pt idx="0" formatCode="0.00%">
                  <c:v>0.23300000000000001</c:v>
                </c:pt>
                <c:pt idx="1">
                  <c:v>0.32600000000000001</c:v>
                </c:pt>
                <c:pt idx="2">
                  <c:v>0.222</c:v>
                </c:pt>
              </c:numCache>
            </c:numRef>
          </c:val>
        </c:ser>
        <c:dLbls>
          <c:showLegendKey val="0"/>
          <c:showVal val="0"/>
          <c:showCatName val="0"/>
          <c:showSerName val="0"/>
          <c:showPercent val="0"/>
          <c:showBubbleSize val="0"/>
        </c:dLbls>
        <c:gapWidth val="150"/>
        <c:overlap val="100"/>
        <c:axId val="184805024"/>
        <c:axId val="184805416"/>
      </c:barChart>
      <c:catAx>
        <c:axId val="184805024"/>
        <c:scaling>
          <c:orientation val="minMax"/>
        </c:scaling>
        <c:delete val="0"/>
        <c:axPos val="l"/>
        <c:numFmt formatCode="General" sourceLinked="0"/>
        <c:majorTickMark val="out"/>
        <c:minorTickMark val="none"/>
        <c:tickLblPos val="nextTo"/>
        <c:txPr>
          <a:bodyPr/>
          <a:lstStyle/>
          <a:p>
            <a:pPr>
              <a:defRPr baseline="0">
                <a:latin typeface="Times New Roman" pitchFamily="18" charset="0"/>
              </a:defRPr>
            </a:pPr>
            <a:endParaRPr lang="en-US"/>
          </a:p>
        </c:txPr>
        <c:crossAx val="184805416"/>
        <c:crosses val="autoZero"/>
        <c:auto val="1"/>
        <c:lblAlgn val="ctr"/>
        <c:lblOffset val="100"/>
        <c:noMultiLvlLbl val="0"/>
      </c:catAx>
      <c:valAx>
        <c:axId val="184805416"/>
        <c:scaling>
          <c:orientation val="minMax"/>
        </c:scaling>
        <c:delete val="1"/>
        <c:axPos val="b"/>
        <c:majorGridlines/>
        <c:title>
          <c:tx>
            <c:rich>
              <a:bodyPr/>
              <a:lstStyle/>
              <a:p>
                <a:pPr>
                  <a:defRPr baseline="0">
                    <a:latin typeface="Times New Roman" pitchFamily="18" charset="0"/>
                  </a:defRPr>
                </a:pPr>
                <a:r>
                  <a:rPr lang="en-US" baseline="0">
                    <a:latin typeface="Times New Roman" pitchFamily="18" charset="0"/>
                  </a:rPr>
                  <a:t>Rate of Change</a:t>
                </a:r>
              </a:p>
            </c:rich>
          </c:tx>
          <c:layout/>
          <c:overlay val="0"/>
        </c:title>
        <c:numFmt formatCode="0%" sourceLinked="0"/>
        <c:majorTickMark val="out"/>
        <c:minorTickMark val="none"/>
        <c:tickLblPos val="nextTo"/>
        <c:crossAx val="184805024"/>
        <c:crosses val="autoZero"/>
        <c:crossBetween val="between"/>
      </c:valAx>
    </c:plotArea>
    <c:plotVisOnly val="1"/>
    <c:dispBlanksAs val="gap"/>
    <c:showDLblsOverMax val="0"/>
  </c:chart>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3">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4D90F29-9012-4490-A1FD-C73B0865F5D6}" type="datetimeFigureOut">
              <a:rPr lang="en-US" smtClean="0"/>
              <a:t>5/21/2014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DFE5680-655F-4276-B3E5-3128E2F2E857}" type="slidenum">
              <a:rPr lang="en-US" smtClean="0"/>
              <a:t>‹#›</a:t>
            </a:fld>
            <a:endParaRPr lang="en-US" dirty="0"/>
          </a:p>
        </p:txBody>
      </p:sp>
    </p:spTree>
    <p:extLst>
      <p:ext uri="{BB962C8B-B14F-4D97-AF65-F5344CB8AC3E}">
        <p14:creationId xmlns:p14="http://schemas.microsoft.com/office/powerpoint/2010/main" val="1441568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FE5680-655F-4276-B3E5-3128E2F2E857}" type="slidenum">
              <a:rPr lang="en-US" smtClean="0"/>
              <a:t>1</a:t>
            </a:fld>
            <a:endParaRPr lang="en-US" dirty="0"/>
          </a:p>
        </p:txBody>
      </p:sp>
    </p:spTree>
    <p:extLst>
      <p:ext uri="{BB962C8B-B14F-4D97-AF65-F5344CB8AC3E}">
        <p14:creationId xmlns:p14="http://schemas.microsoft.com/office/powerpoint/2010/main" val="4084160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FE5680-655F-4276-B3E5-3128E2F2E857}" type="slidenum">
              <a:rPr lang="en-US" smtClean="0"/>
              <a:t>14</a:t>
            </a:fld>
            <a:endParaRPr lang="en-US" dirty="0"/>
          </a:p>
        </p:txBody>
      </p:sp>
    </p:spTree>
    <p:extLst>
      <p:ext uri="{BB962C8B-B14F-4D97-AF65-F5344CB8AC3E}">
        <p14:creationId xmlns:p14="http://schemas.microsoft.com/office/powerpoint/2010/main" val="523892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FE5680-655F-4276-B3E5-3128E2F2E857}" type="slidenum">
              <a:rPr lang="en-US" smtClean="0"/>
              <a:t>15</a:t>
            </a:fld>
            <a:endParaRPr lang="en-US" dirty="0"/>
          </a:p>
        </p:txBody>
      </p:sp>
    </p:spTree>
    <p:extLst>
      <p:ext uri="{BB962C8B-B14F-4D97-AF65-F5344CB8AC3E}">
        <p14:creationId xmlns:p14="http://schemas.microsoft.com/office/powerpoint/2010/main" val="3442625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FE5680-655F-4276-B3E5-3128E2F2E857}" type="slidenum">
              <a:rPr lang="en-US" smtClean="0"/>
              <a:t>4</a:t>
            </a:fld>
            <a:endParaRPr lang="en-US" dirty="0"/>
          </a:p>
        </p:txBody>
      </p:sp>
    </p:spTree>
    <p:extLst>
      <p:ext uri="{BB962C8B-B14F-4D97-AF65-F5344CB8AC3E}">
        <p14:creationId xmlns:p14="http://schemas.microsoft.com/office/powerpoint/2010/main" val="4208833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Short</a:t>
            </a:r>
            <a:r>
              <a:rPr lang="en-US" baseline="0" dirty="0" smtClean="0"/>
              <a:t> answer:  yes.</a:t>
            </a:r>
          </a:p>
          <a:p>
            <a:r>
              <a:rPr lang="en-US" baseline="0" dirty="0" smtClean="0"/>
              <a:t>Long answer:  From 2003 to 2013, there was a net gain of 324 PGY1 allopathic positions offered in the Match, 26% increase.  Osteopathic residency programs filled 26 PGY1 positions in 2003 and 43 in 2013.</a:t>
            </a:r>
          </a:p>
          <a:p>
            <a:r>
              <a:rPr lang="en-US" baseline="0" dirty="0" smtClean="0"/>
              <a:t>From 2003 to now, there has been a net increase of 417 or 31% increase in medical student enrollments.</a:t>
            </a:r>
          </a:p>
          <a:p>
            <a:r>
              <a:rPr lang="en-US" baseline="0" dirty="0" smtClean="0"/>
              <a:t>Yes, GME is growing but not at the same rate as medical school enrollments.  </a:t>
            </a:r>
            <a:endParaRPr lang="en-US" dirty="0"/>
          </a:p>
        </p:txBody>
      </p:sp>
      <p:sp>
        <p:nvSpPr>
          <p:cNvPr id="4" name="Slide Number Placeholder 3"/>
          <p:cNvSpPr>
            <a:spLocks noGrp="1"/>
          </p:cNvSpPr>
          <p:nvPr>
            <p:ph type="sldNum" sz="quarter" idx="10"/>
          </p:nvPr>
        </p:nvSpPr>
        <p:spPr/>
        <p:txBody>
          <a:bodyPr/>
          <a:lstStyle/>
          <a:p>
            <a:fld id="{ADFE5680-655F-4276-B3E5-3128E2F2E857}" type="slidenum">
              <a:rPr lang="en-US" smtClean="0"/>
              <a:t>5</a:t>
            </a:fld>
            <a:endParaRPr lang="en-US" dirty="0"/>
          </a:p>
        </p:txBody>
      </p:sp>
    </p:spTree>
    <p:extLst>
      <p:ext uri="{BB962C8B-B14F-4D97-AF65-F5344CB8AC3E}">
        <p14:creationId xmlns:p14="http://schemas.microsoft.com/office/powerpoint/2010/main" val="2732279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know, UT is developing</a:t>
            </a:r>
            <a:r>
              <a:rPr lang="en-US" baseline="0" dirty="0" smtClean="0"/>
              <a:t> 2 new medical schools: in Austin and South Texas.  Both of these schools will have a small class-size, only 50 students.  </a:t>
            </a:r>
          </a:p>
          <a:p>
            <a:endParaRPr lang="en-US" baseline="0" dirty="0" smtClean="0"/>
          </a:p>
          <a:p>
            <a:r>
              <a:rPr lang="en-US" baseline="0" dirty="0" smtClean="0"/>
              <a:t>Less well known if that the Univ. of Incarnate Word in San Antonio is developing a new osteopathic medical school.  The class size for that school is projected to be 150.  Combined class-size for the 3 new schools, all set to accept their 1</a:t>
            </a:r>
            <a:r>
              <a:rPr lang="en-US" baseline="30000" dirty="0" smtClean="0"/>
              <a:t>st</a:t>
            </a:r>
            <a:r>
              <a:rPr lang="en-US" baseline="0" dirty="0" smtClean="0"/>
              <a:t> students in Fall 2016 is 250.   So, we can anticipate a bump-up in the composite class-size as shown in the graph. A&amp;M plans to add 20 students in 2016 – combined net growth is 270 in 2016!  Then, A&amp;M plans to add 20 more in 2018, which would bring the peak enrollment to 2,075 in 2018.</a:t>
            </a:r>
          </a:p>
        </p:txBody>
      </p:sp>
      <p:sp>
        <p:nvSpPr>
          <p:cNvPr id="4" name="Slide Number Placeholder 3"/>
          <p:cNvSpPr>
            <a:spLocks noGrp="1"/>
          </p:cNvSpPr>
          <p:nvPr>
            <p:ph type="sldNum" sz="quarter" idx="10"/>
          </p:nvPr>
        </p:nvSpPr>
        <p:spPr/>
        <p:txBody>
          <a:bodyPr/>
          <a:lstStyle/>
          <a:p>
            <a:fld id="{ADFE5680-655F-4276-B3E5-3128E2F2E857}" type="slidenum">
              <a:rPr lang="en-US" smtClean="0"/>
              <a:t>6</a:t>
            </a:fld>
            <a:endParaRPr lang="en-US" dirty="0"/>
          </a:p>
        </p:txBody>
      </p:sp>
    </p:spTree>
    <p:extLst>
      <p:ext uri="{BB962C8B-B14F-4D97-AF65-F5344CB8AC3E}">
        <p14:creationId xmlns:p14="http://schemas.microsoft.com/office/powerpoint/2010/main" val="3115502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does</a:t>
            </a:r>
            <a:r>
              <a:rPr lang="en-US" baseline="0" dirty="0" smtClean="0"/>
              <a:t> the planned medical school growth mean for GME needs?  </a:t>
            </a:r>
          </a:p>
          <a:p>
            <a:endParaRPr lang="en-US" baseline="0" dirty="0" smtClean="0"/>
          </a:p>
          <a:p>
            <a:r>
              <a:rPr lang="en-US" baseline="0" dirty="0" smtClean="0"/>
              <a:t>For the 2013 Match, we had 1,611 PGY-1 positions in Texas (MD and DO).  Look at the need for growth as the number of graduates increases in the near future.  Graduates are expected to increase from about 1600 in 2014 to a peak of 2000 in 2022, based on the projected class-sizes we talked about a moment ago and an average graduation rate of 96.7%.  As a reference, we had 1,587 graduates in 2013.  For 2014, we anticipate having 18 more PGY-1 slots than graduates and the needed growth thereafter to keep pace with graduates is shown in the graph, peaking at the need for 395 more positions in 2022. </a:t>
            </a:r>
          </a:p>
          <a:p>
            <a:endParaRPr lang="en-US" baseline="0" dirty="0" smtClean="0"/>
          </a:p>
          <a:p>
            <a:r>
              <a:rPr lang="en-US" baseline="0" dirty="0" smtClean="0"/>
              <a:t>To have a slot for every graduate, we would need to add 400 new PGY-1 positions by 2022.  </a:t>
            </a:r>
            <a:endParaRPr lang="en-US" dirty="0"/>
          </a:p>
        </p:txBody>
      </p:sp>
      <p:sp>
        <p:nvSpPr>
          <p:cNvPr id="4" name="Slide Number Placeholder 3"/>
          <p:cNvSpPr>
            <a:spLocks noGrp="1"/>
          </p:cNvSpPr>
          <p:nvPr>
            <p:ph type="sldNum" sz="quarter" idx="10"/>
          </p:nvPr>
        </p:nvSpPr>
        <p:spPr/>
        <p:txBody>
          <a:bodyPr/>
          <a:lstStyle/>
          <a:p>
            <a:fld id="{ADFE5680-655F-4276-B3E5-3128E2F2E857}" type="slidenum">
              <a:rPr lang="en-US" smtClean="0"/>
              <a:t>7</a:t>
            </a:fld>
            <a:endParaRPr lang="en-US" dirty="0"/>
          </a:p>
        </p:txBody>
      </p:sp>
    </p:spTree>
    <p:extLst>
      <p:ext uri="{BB962C8B-B14F-4D97-AF65-F5344CB8AC3E}">
        <p14:creationId xmlns:p14="http://schemas.microsoft.com/office/powerpoint/2010/main" val="446000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a:t>
            </a:r>
            <a:r>
              <a:rPr lang="en-US" baseline="0" dirty="0" smtClean="0"/>
              <a:t> there’s more to the story.  The Higher Education Coordinating Board recommends a ratio not of  1 PGY-1 position per graduate but 1.1 PGY-1 position per graduate, or 10% above. </a:t>
            </a:r>
          </a:p>
          <a:p>
            <a:endParaRPr lang="en-US" baseline="0" dirty="0" smtClean="0"/>
          </a:p>
          <a:p>
            <a:r>
              <a:rPr lang="en-US" baseline="0" dirty="0" smtClean="0"/>
              <a:t>This is what happens to the need for growth when you plan for that extra 10%.  The extra is to allow for graduates from other states and countries to train here and a small cushion for physician retraining.  By 2022, the need for additional slots grows to about 600. </a:t>
            </a:r>
            <a:endParaRPr lang="en-US" dirty="0"/>
          </a:p>
        </p:txBody>
      </p:sp>
      <p:sp>
        <p:nvSpPr>
          <p:cNvPr id="4" name="Slide Number Placeholder 3"/>
          <p:cNvSpPr>
            <a:spLocks noGrp="1"/>
          </p:cNvSpPr>
          <p:nvPr>
            <p:ph type="sldNum" sz="quarter" idx="10"/>
          </p:nvPr>
        </p:nvSpPr>
        <p:spPr/>
        <p:txBody>
          <a:bodyPr/>
          <a:lstStyle/>
          <a:p>
            <a:fld id="{ADFE5680-655F-4276-B3E5-3128E2F2E857}" type="slidenum">
              <a:rPr lang="en-US" smtClean="0"/>
              <a:t>8</a:t>
            </a:fld>
            <a:endParaRPr lang="en-US" dirty="0"/>
          </a:p>
        </p:txBody>
      </p:sp>
    </p:spTree>
    <p:extLst>
      <p:ext uri="{BB962C8B-B14F-4D97-AF65-F5344CB8AC3E}">
        <p14:creationId xmlns:p14="http://schemas.microsoft.com/office/powerpoint/2010/main" val="4214809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FE5680-655F-4276-B3E5-3128E2F2E857}" type="slidenum">
              <a:rPr lang="en-US" smtClean="0"/>
              <a:t>9</a:t>
            </a:fld>
            <a:endParaRPr lang="en-US" dirty="0"/>
          </a:p>
        </p:txBody>
      </p:sp>
    </p:spTree>
    <p:extLst>
      <p:ext uri="{BB962C8B-B14F-4D97-AF65-F5344CB8AC3E}">
        <p14:creationId xmlns:p14="http://schemas.microsoft.com/office/powerpoint/2010/main" val="1570674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FE5680-655F-4276-B3E5-3128E2F2E857}" type="slidenum">
              <a:rPr lang="en-US" smtClean="0"/>
              <a:t>10</a:t>
            </a:fld>
            <a:endParaRPr lang="en-US" dirty="0"/>
          </a:p>
        </p:txBody>
      </p:sp>
    </p:spTree>
    <p:extLst>
      <p:ext uri="{BB962C8B-B14F-4D97-AF65-F5344CB8AC3E}">
        <p14:creationId xmlns:p14="http://schemas.microsoft.com/office/powerpoint/2010/main" val="1765452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Texas ranks #4 in ratio</a:t>
            </a:r>
            <a:r>
              <a:rPr lang="en-US" baseline="0" dirty="0" smtClean="0"/>
              <a:t> of both medical students and residents per capita but #6 (last place) among the most-populous states in physician per capita ratios. </a:t>
            </a:r>
            <a:endParaRPr lang="en-US" dirty="0"/>
          </a:p>
        </p:txBody>
      </p:sp>
      <p:sp>
        <p:nvSpPr>
          <p:cNvPr id="4" name="Slide Number Placeholder 3"/>
          <p:cNvSpPr>
            <a:spLocks noGrp="1"/>
          </p:cNvSpPr>
          <p:nvPr>
            <p:ph type="sldNum" sz="quarter" idx="10"/>
          </p:nvPr>
        </p:nvSpPr>
        <p:spPr/>
        <p:txBody>
          <a:bodyPr/>
          <a:lstStyle/>
          <a:p>
            <a:fld id="{ADFE5680-655F-4276-B3E5-3128E2F2E857}" type="slidenum">
              <a:rPr lang="en-US" smtClean="0"/>
              <a:t>11</a:t>
            </a:fld>
            <a:endParaRPr lang="en-US" dirty="0"/>
          </a:p>
        </p:txBody>
      </p:sp>
    </p:spTree>
    <p:extLst>
      <p:ext uri="{BB962C8B-B14F-4D97-AF65-F5344CB8AC3E}">
        <p14:creationId xmlns:p14="http://schemas.microsoft.com/office/powerpoint/2010/main" val="2964532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EDCA6E-54B8-44AF-87A5-05F921F8C4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EDCA6E-54B8-44AF-87A5-05F921F8C495}"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72DEBFB-A6BE-43D6-8235-54D7C4AB12C6}" type="datetimeFigureOut">
              <a:rPr lang="en-US" smtClean="0"/>
              <a:t>5/21/2014</a:t>
            </a:fld>
            <a:endParaRPr lang="en-US" dirty="0"/>
          </a:p>
        </p:txBody>
      </p:sp>
      <p:sp>
        <p:nvSpPr>
          <p:cNvPr id="9" name="Slide Number Placeholder 8"/>
          <p:cNvSpPr>
            <a:spLocks noGrp="1"/>
          </p:cNvSpPr>
          <p:nvPr>
            <p:ph type="sldNum" sz="quarter" idx="11"/>
          </p:nvPr>
        </p:nvSpPr>
        <p:spPr/>
        <p:txBody>
          <a:bodyPr/>
          <a:lstStyle/>
          <a:p>
            <a:fld id="{0CEDCA6E-54B8-44AF-87A5-05F921F8C495}"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CEDCA6E-54B8-44AF-87A5-05F921F8C495}"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72DEBFB-A6BE-43D6-8235-54D7C4AB12C6}" type="datetimeFigureOut">
              <a:rPr lang="en-US" smtClean="0"/>
              <a:t>5/21/2014</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arcia.collins@texmed.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rgbClr val="FF0000"/>
                </a:solidFill>
              </a:rPr>
              <a:t>Update on Physician Workforce Trends</a:t>
            </a:r>
            <a:br>
              <a:rPr lang="en-US" dirty="0" smtClean="0">
                <a:solidFill>
                  <a:srgbClr val="FF0000"/>
                </a:solidFill>
              </a:rPr>
            </a:br>
            <a:r>
              <a:rPr lang="en-US" dirty="0" smtClean="0">
                <a:solidFill>
                  <a:srgbClr val="FF0000"/>
                </a:solidFill>
              </a:rPr>
              <a:t>May 1, 2014</a:t>
            </a:r>
            <a:endParaRPr lang="en-US" dirty="0">
              <a:solidFill>
                <a:srgbClr val="FF0000"/>
              </a:solidFill>
            </a:endParaRPr>
          </a:p>
        </p:txBody>
      </p:sp>
      <p:sp>
        <p:nvSpPr>
          <p:cNvPr id="3" name="Subtitle 2"/>
          <p:cNvSpPr>
            <a:spLocks noGrp="1"/>
          </p:cNvSpPr>
          <p:nvPr>
            <p:ph type="subTitle" idx="1"/>
          </p:nvPr>
        </p:nvSpPr>
        <p:spPr>
          <a:xfrm>
            <a:off x="685800" y="4572000"/>
            <a:ext cx="6461760" cy="2057400"/>
          </a:xfrm>
        </p:spPr>
        <p:txBody>
          <a:bodyPr>
            <a:normAutofit/>
          </a:bodyPr>
          <a:lstStyle/>
          <a:p>
            <a:pPr>
              <a:spcBef>
                <a:spcPts val="0"/>
              </a:spcBef>
            </a:pPr>
            <a:r>
              <a:rPr lang="en-US" dirty="0" smtClean="0"/>
              <a:t>Marcia Collins, Director</a:t>
            </a:r>
          </a:p>
          <a:p>
            <a:pPr>
              <a:spcBef>
                <a:spcPts val="0"/>
              </a:spcBef>
            </a:pPr>
            <a:r>
              <a:rPr lang="en-US" dirty="0" smtClean="0"/>
              <a:t>Medical Education Department</a:t>
            </a:r>
          </a:p>
          <a:p>
            <a:pPr>
              <a:spcBef>
                <a:spcPts val="0"/>
              </a:spcBef>
            </a:pPr>
            <a:endParaRPr lang="en-US" dirty="0"/>
          </a:p>
          <a:p>
            <a:pPr>
              <a:spcBef>
                <a:spcPts val="0"/>
              </a:spcBef>
            </a:pPr>
            <a:endParaRPr lang="en-US" dirty="0" smtClean="0"/>
          </a:p>
          <a:p>
            <a:pPr>
              <a:spcBef>
                <a:spcPts val="0"/>
              </a:spcBef>
            </a:pPr>
            <a:endParaRPr lang="en-US" dirty="0" smtClean="0"/>
          </a:p>
          <a:p>
            <a:pPr>
              <a:spcBef>
                <a:spcPts val="0"/>
              </a:spcBef>
            </a:pPr>
            <a:endParaRPr lang="en-US" dirty="0"/>
          </a:p>
          <a:p>
            <a:pPr>
              <a:spcBef>
                <a:spcPts val="0"/>
              </a:spcBef>
            </a:pPr>
            <a:endParaRPr lang="en-US"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5576887"/>
            <a:ext cx="1609725"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3786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Texas Family Medicine GME– </a:t>
            </a:r>
            <a:br>
              <a:rPr lang="en-US" dirty="0" smtClean="0"/>
            </a:br>
            <a:r>
              <a:rPr lang="en-US" dirty="0" smtClean="0"/>
              <a:t>US Senior Match Trends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7597414"/>
              </p:ext>
            </p:extLst>
          </p:nvPr>
        </p:nvGraphicFramePr>
        <p:xfrm>
          <a:off x="457200" y="1524000"/>
          <a:ext cx="7620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75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Comparison Most-Populous States</a:t>
            </a:r>
            <a:endParaRPr lang="en-US" sz="4800" dirty="0"/>
          </a:p>
        </p:txBody>
      </p:sp>
      <p:pic>
        <p:nvPicPr>
          <p:cNvPr id="4" name="Content Placeholder 3"/>
          <p:cNvPicPr>
            <a:picLocks noGrp="1"/>
          </p:cNvPicPr>
          <p:nvPr>
            <p:ph idx="1"/>
          </p:nvPr>
        </p:nvPicPr>
        <p:blipFill>
          <a:blip r:embed="rId3"/>
          <a:stretch>
            <a:fillRect/>
          </a:stretch>
        </p:blipFill>
        <p:spPr>
          <a:xfrm>
            <a:off x="457200" y="2396736"/>
            <a:ext cx="7620000" cy="3207527"/>
          </a:xfrm>
          <a:prstGeom prst="rect">
            <a:avLst/>
          </a:prstGeom>
        </p:spPr>
      </p:pic>
    </p:spTree>
    <p:extLst>
      <p:ext uri="{BB962C8B-B14F-4D97-AF65-F5344CB8AC3E}">
        <p14:creationId xmlns:p14="http://schemas.microsoft.com/office/powerpoint/2010/main" val="3896533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Comparison, Health Professions, Texas 2003-13</a:t>
            </a:r>
            <a:endParaRPr lang="en-US" dirty="0"/>
          </a:p>
        </p:txBody>
      </p:sp>
      <p:graphicFrame>
        <p:nvGraphicFramePr>
          <p:cNvPr id="4" name="Content Placeholder 3"/>
          <p:cNvGraphicFramePr>
            <a:graphicFrameLocks noGrp="1"/>
          </p:cNvGraphicFramePr>
          <p:nvPr>
            <p:ph idx="1"/>
          </p:nvPr>
        </p:nvGraphicFramePr>
        <p:xfrm>
          <a:off x="1648777" y="1985010"/>
          <a:ext cx="5236845" cy="4030980"/>
        </p:xfrm>
        <a:graphic>
          <a:graphicData uri="http://schemas.openxmlformats.org/drawingml/2006/table">
            <a:tbl>
              <a:tblPr firstRow="1" firstCol="1" bandRow="1">
                <a:tableStyleId>{5C22544A-7EE6-4342-B048-85BDC9FD1C3A}</a:tableStyleId>
              </a:tblPr>
              <a:tblGrid>
                <a:gridCol w="2168525"/>
                <a:gridCol w="628650"/>
                <a:gridCol w="628650"/>
                <a:gridCol w="953770"/>
                <a:gridCol w="857250"/>
              </a:tblGrid>
              <a:tr h="0">
                <a:tc rowSpan="2">
                  <a:txBody>
                    <a:bodyPr/>
                    <a:lstStyle/>
                    <a:p>
                      <a:pPr marL="0" marR="0" algn="ctr">
                        <a:lnSpc>
                          <a:spcPct val="115000"/>
                        </a:lnSpc>
                        <a:spcBef>
                          <a:spcPts val="0"/>
                        </a:spcBef>
                        <a:spcAft>
                          <a:spcPts val="0"/>
                        </a:spcAft>
                      </a:pPr>
                      <a:r>
                        <a:rPr lang="en-US" sz="1000">
                          <a:effectLst/>
                        </a:rPr>
                        <a:t>Health Professionals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lnSpc>
                          <a:spcPct val="115000"/>
                        </a:lnSpc>
                        <a:spcBef>
                          <a:spcPts val="0"/>
                        </a:spcBef>
                        <a:spcAft>
                          <a:spcPts val="0"/>
                        </a:spcAft>
                      </a:pPr>
                      <a:r>
                        <a:rPr lang="en-US" sz="1000">
                          <a:effectLst/>
                        </a:rPr>
                        <a:t>2003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lnSpc>
                          <a:spcPct val="115000"/>
                        </a:lnSpc>
                        <a:spcBef>
                          <a:spcPts val="0"/>
                        </a:spcBef>
                        <a:spcAft>
                          <a:spcPts val="0"/>
                        </a:spcAft>
                      </a:pPr>
                      <a:r>
                        <a:rPr lang="en-US" sz="1000">
                          <a:effectLst/>
                        </a:rPr>
                        <a:t>2013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2">
                  <a:txBody>
                    <a:bodyPr/>
                    <a:lstStyle/>
                    <a:p>
                      <a:pPr marL="0" marR="0" algn="ctr">
                        <a:lnSpc>
                          <a:spcPct val="115000"/>
                        </a:lnSpc>
                        <a:spcBef>
                          <a:spcPts val="0"/>
                        </a:spcBef>
                        <a:spcAft>
                          <a:spcPts val="0"/>
                        </a:spcAft>
                      </a:pPr>
                      <a:r>
                        <a:rPr lang="en-US" sz="1000">
                          <a:effectLst/>
                        </a:rPr>
                        <a:t>Comparison of 2003 &amp; 2013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rPr>
                        <a:t>Net </a:t>
                      </a:r>
                      <a:br>
                        <a:rPr lang="en-US" sz="1000">
                          <a:effectLst/>
                        </a:rPr>
                      </a:br>
                      <a:r>
                        <a:rPr lang="en-US" sz="1000">
                          <a:effectLst/>
                        </a:rPr>
                        <a:t>Difference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000">
                          <a:effectLst/>
                        </a:rPr>
                        <a:t>Rate of </a:t>
                      </a:r>
                      <a:br>
                        <a:rPr lang="en-US" sz="1000">
                          <a:effectLst/>
                        </a:rPr>
                      </a:br>
                      <a:r>
                        <a:rPr lang="en-US" sz="1000">
                          <a:effectLst/>
                        </a:rPr>
                        <a:t>Change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Physicians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34,432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45,650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+11,218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+33%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Physician Assistants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2,880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6,146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+3,266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Advanced Practice Registered Nurses (APRNs) Total, Unduplicated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9,135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16,557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+7,422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+81%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 APRNs by Certification Status    </a:t>
                      </a:r>
                      <a:endParaRPr lang="en-US" sz="1100">
                        <a:effectLst/>
                      </a:endParaRPr>
                    </a:p>
                    <a:p>
                      <a:pPr marL="0" marR="0">
                        <a:lnSpc>
                          <a:spcPct val="115000"/>
                        </a:lnSpc>
                        <a:spcBef>
                          <a:spcPts val="0"/>
                        </a:spcBef>
                        <a:spcAft>
                          <a:spcPts val="0"/>
                        </a:spcAft>
                      </a:pPr>
                      <a:r>
                        <a:rPr lang="en-US" sz="1000">
                          <a:effectLst/>
                        </a:rPr>
                        <a:t>(APRNs with multiple certifications are counted more than once):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171450" marR="0" indent="-171450">
                        <a:lnSpc>
                          <a:spcPct val="115000"/>
                        </a:lnSpc>
                        <a:spcBef>
                          <a:spcPts val="0"/>
                        </a:spcBef>
                        <a:spcAft>
                          <a:spcPts val="0"/>
                        </a:spcAft>
                      </a:pPr>
                      <a:r>
                        <a:rPr lang="en-US" sz="1000">
                          <a:effectLst/>
                        </a:rPr>
                        <a:t>     Certified RN Anesthetists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2,537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3,782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+1,245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+49%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     Clinical Nurse Specialists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1,376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1,383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     Nurse Midwives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358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399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+41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     </a:t>
                      </a:r>
                      <a:r>
                        <a:rPr lang="en-US" sz="1000" u="sng">
                          <a:effectLst/>
                        </a:rPr>
                        <a:t>Nurse Practitioners</a:t>
                      </a:r>
                      <a:endParaRPr lang="en-US" sz="1100">
                        <a:effectLst/>
                      </a:endParaRPr>
                    </a:p>
                    <a:p>
                      <a:pPr marL="0" marR="0">
                        <a:lnSpc>
                          <a:spcPct val="115000"/>
                        </a:lnSpc>
                        <a:spcBef>
                          <a:spcPts val="0"/>
                        </a:spcBef>
                        <a:spcAft>
                          <a:spcPts val="0"/>
                        </a:spcAft>
                      </a:pPr>
                      <a:r>
                        <a:rPr lang="en-US" sz="1000">
                          <a:effectLst/>
                        </a:rPr>
                        <a:t>APRNs Total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u="sng">
                          <a:effectLst/>
                        </a:rPr>
                        <a:t>5,160</a:t>
                      </a:r>
                      <a:endParaRPr lang="en-US" sz="1100">
                        <a:effectLst/>
                      </a:endParaRPr>
                    </a:p>
                    <a:p>
                      <a:pPr marL="0" marR="0" algn="r">
                        <a:lnSpc>
                          <a:spcPct val="115000"/>
                        </a:lnSpc>
                        <a:spcBef>
                          <a:spcPts val="0"/>
                        </a:spcBef>
                        <a:spcAft>
                          <a:spcPts val="0"/>
                        </a:spcAft>
                      </a:pPr>
                      <a:r>
                        <a:rPr lang="en-US" sz="1000">
                          <a:effectLst/>
                        </a:rPr>
                        <a:t>* 9,431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u="sng">
                          <a:effectLst/>
                        </a:rPr>
                        <a:t>12,033</a:t>
                      </a:r>
                      <a:endParaRPr lang="en-US" sz="1100">
                        <a:effectLst/>
                      </a:endParaRPr>
                    </a:p>
                    <a:p>
                      <a:pPr marL="0" marR="0" algn="r">
                        <a:lnSpc>
                          <a:spcPct val="115000"/>
                        </a:lnSpc>
                        <a:spcBef>
                          <a:spcPts val="0"/>
                        </a:spcBef>
                        <a:spcAft>
                          <a:spcPts val="0"/>
                        </a:spcAft>
                      </a:pPr>
                      <a:r>
                        <a:rPr lang="en-US" sz="1000">
                          <a:effectLst/>
                        </a:rPr>
                        <a:t>*17,597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u="sng">
                          <a:effectLst/>
                        </a:rPr>
                        <a:t>+6,873</a:t>
                      </a:r>
                      <a:endParaRPr lang="en-US" sz="1100">
                        <a:effectLst/>
                      </a:endParaRPr>
                    </a:p>
                    <a:p>
                      <a:pPr marL="0" marR="0" algn="r">
                        <a:lnSpc>
                          <a:spcPct val="115000"/>
                        </a:lnSpc>
                        <a:spcBef>
                          <a:spcPts val="0"/>
                        </a:spcBef>
                        <a:spcAft>
                          <a:spcPts val="0"/>
                        </a:spcAft>
                      </a:pPr>
                      <a:r>
                        <a:rPr lang="en-US" sz="1000">
                          <a:effectLst/>
                        </a:rPr>
                        <a:t>+8,166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u="sng">
                          <a:effectLst/>
                        </a:rPr>
                        <a:t>+133%</a:t>
                      </a:r>
                      <a:endParaRPr lang="en-US" sz="1100">
                        <a:effectLst/>
                      </a:endParaRPr>
                    </a:p>
                    <a:p>
                      <a:pPr marL="0" marR="0" algn="r">
                        <a:lnSpc>
                          <a:spcPct val="115000"/>
                        </a:lnSpc>
                        <a:spcBef>
                          <a:spcPts val="0"/>
                        </a:spcBef>
                        <a:spcAft>
                          <a:spcPts val="0"/>
                        </a:spcAft>
                      </a:pPr>
                      <a:r>
                        <a:rPr lang="en-US" sz="1000">
                          <a:effectLst/>
                        </a:rPr>
                        <a:t>+87%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Chiropractors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4,033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5,063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+1,030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Dentists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7,939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9,624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+1,685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Optometrists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2,419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2,925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+506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Pharmacists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16,262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23,017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+6,755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+42%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Physical Therapists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7,992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12,354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+4,362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+55%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Podiatrists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823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979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+156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en-US" sz="1000">
                          <a:effectLst/>
                        </a:rPr>
                        <a:t>Registered Nurses</a:t>
                      </a:r>
                      <a:endParaRPr lang="en-US" sz="1100">
                        <a:effectLst/>
                      </a:endParaRPr>
                    </a:p>
                    <a:p>
                      <a:pPr marL="0" marR="0">
                        <a:lnSpc>
                          <a:spcPct val="115000"/>
                        </a:lnSpc>
                        <a:spcBef>
                          <a:spcPts val="0"/>
                        </a:spcBef>
                        <a:spcAft>
                          <a:spcPts val="0"/>
                        </a:spcAft>
                      </a:pPr>
                      <a:r>
                        <a:rPr lang="en-US" sz="1000">
                          <a:effectLst/>
                        </a:rPr>
                        <a:t>(including APRNs)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135,174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212,003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+76,829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dirty="0">
                          <a:effectLst/>
                        </a:rPr>
                        <a:t>+57%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079390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Times New Roman" pitchFamily="18" charset="0"/>
                <a:cs typeface="Times New Roman" pitchFamily="18" charset="0"/>
              </a:rPr>
              <a:t>Comparison: Rate of Change for Texas Population and Physician Supply Between 2003 and 2013</a:t>
            </a:r>
            <a:br>
              <a:rPr lang="en-US" sz="2800" dirty="0">
                <a:latin typeface="Times New Roman" pitchFamily="18" charset="0"/>
                <a:cs typeface="Times New Roman" pitchFamily="18" charset="0"/>
              </a:rPr>
            </a:b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9674195"/>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3903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Retention of Grads in </a:t>
            </a:r>
            <a:br>
              <a:rPr lang="en-US" dirty="0" smtClean="0"/>
            </a:br>
            <a:r>
              <a:rPr lang="en-US" dirty="0" smtClean="0"/>
              <a:t>TX for GME?</a:t>
            </a:r>
            <a:endParaRPr lang="en-US" dirty="0"/>
          </a:p>
        </p:txBody>
      </p:sp>
      <p:sp>
        <p:nvSpPr>
          <p:cNvPr id="3" name="Content Placeholder 2"/>
          <p:cNvSpPr>
            <a:spLocks noGrp="1"/>
          </p:cNvSpPr>
          <p:nvPr>
            <p:ph idx="1"/>
          </p:nvPr>
        </p:nvSpPr>
        <p:spPr>
          <a:xfrm>
            <a:off x="457200" y="1600200"/>
            <a:ext cx="7620000" cy="5105400"/>
          </a:xfrm>
        </p:spPr>
        <p:txBody>
          <a:bodyPr>
            <a:normAutofit fontScale="77500" lnSpcReduction="20000"/>
          </a:bodyPr>
          <a:lstStyle/>
          <a:p>
            <a:pPr marL="114300" indent="0">
              <a:buNone/>
            </a:pPr>
            <a:r>
              <a:rPr lang="en-US" sz="3200" dirty="0" smtClean="0"/>
              <a:t>50.5% Stayed; 49.5% Left</a:t>
            </a:r>
          </a:p>
          <a:p>
            <a:pPr marL="114300" indent="0">
              <a:buNone/>
            </a:pPr>
            <a:r>
              <a:rPr lang="en-US" b="1" dirty="0" smtClean="0"/>
              <a:t>Specialties with Highest Loss Rate to Other States for GME:</a:t>
            </a:r>
          </a:p>
          <a:p>
            <a:pPr marL="114300" indent="0">
              <a:buNone/>
            </a:pPr>
            <a:r>
              <a:rPr lang="en-US" dirty="0" smtClean="0"/>
              <a:t>Neurological Surgery, 82% Left Texas (#: 14)</a:t>
            </a:r>
          </a:p>
          <a:p>
            <a:pPr marL="114300" indent="0">
              <a:buNone/>
            </a:pPr>
            <a:r>
              <a:rPr lang="en-US" dirty="0" smtClean="0"/>
              <a:t>Urology, 77% (#: 23)</a:t>
            </a:r>
          </a:p>
          <a:p>
            <a:pPr marL="114300" indent="0">
              <a:buNone/>
            </a:pPr>
            <a:r>
              <a:rPr lang="en-US" dirty="0" smtClean="0"/>
              <a:t>Anesthesiology, 59% (#: 67)</a:t>
            </a:r>
          </a:p>
          <a:p>
            <a:pPr marL="114300" indent="0">
              <a:buNone/>
            </a:pPr>
            <a:r>
              <a:rPr lang="en-US" dirty="0" smtClean="0"/>
              <a:t>Neurology, 59% (#: 13)</a:t>
            </a:r>
          </a:p>
          <a:p>
            <a:pPr marL="114300" indent="0">
              <a:buNone/>
            </a:pPr>
            <a:r>
              <a:rPr lang="en-US" dirty="0" smtClean="0"/>
              <a:t>General Surgery, 56% (#: 40)</a:t>
            </a:r>
          </a:p>
          <a:p>
            <a:pPr marL="114300" indent="0">
              <a:buNone/>
            </a:pPr>
            <a:endParaRPr lang="en-US" dirty="0" smtClean="0"/>
          </a:p>
          <a:p>
            <a:pPr marL="114300" indent="0">
              <a:buNone/>
            </a:pPr>
            <a:r>
              <a:rPr lang="en-US" dirty="0" smtClean="0"/>
              <a:t>Otolaryngology, highest loss rate for 4 of past 6 years!</a:t>
            </a:r>
          </a:p>
          <a:p>
            <a:pPr marL="114300" indent="0">
              <a:buNone/>
            </a:pPr>
            <a:endParaRPr lang="en-US" dirty="0"/>
          </a:p>
          <a:p>
            <a:pPr marL="114300" indent="0">
              <a:buNone/>
            </a:pPr>
            <a:r>
              <a:rPr lang="en-US" b="1" dirty="0" smtClean="0"/>
              <a:t>Specialties with BEST Retention Rate in Texas for GME:</a:t>
            </a:r>
          </a:p>
          <a:p>
            <a:pPr marL="114300" indent="0">
              <a:buNone/>
            </a:pPr>
            <a:r>
              <a:rPr lang="en-US" dirty="0" smtClean="0"/>
              <a:t>Oral Maxillofacial Surgery 100%!  (#: 13)</a:t>
            </a:r>
          </a:p>
          <a:p>
            <a:pPr marL="114300" indent="0">
              <a:buNone/>
            </a:pPr>
            <a:r>
              <a:rPr lang="en-US" dirty="0" smtClean="0"/>
              <a:t>Family Medicine, 75% (#: 95)</a:t>
            </a:r>
          </a:p>
          <a:p>
            <a:pPr marL="114300" indent="0">
              <a:buNone/>
            </a:pPr>
            <a:r>
              <a:rPr lang="en-US" dirty="0" smtClean="0"/>
              <a:t>Dermatology, 67% (#: 18)</a:t>
            </a:r>
          </a:p>
          <a:p>
            <a:pPr marL="114300" indent="0">
              <a:buNone/>
            </a:pPr>
            <a:r>
              <a:rPr lang="en-US" dirty="0" smtClean="0"/>
              <a:t>Medicine-Preliminary, 61% (#: 62)</a:t>
            </a:r>
          </a:p>
          <a:p>
            <a:pPr marL="114300" indent="0">
              <a:buNone/>
            </a:pPr>
            <a:r>
              <a:rPr lang="en-US" dirty="0" smtClean="0"/>
              <a:t>Physical Medicine &amp; Rehab, 60% (#: 12)</a:t>
            </a:r>
          </a:p>
          <a:p>
            <a:pPr marL="114300" indent="0">
              <a:buNone/>
            </a:pPr>
            <a:endParaRPr lang="en-US" dirty="0" smtClean="0"/>
          </a:p>
          <a:p>
            <a:pPr marL="114300" indent="0">
              <a:buNone/>
            </a:pPr>
            <a:r>
              <a:rPr lang="en-US" b="1" dirty="0" smtClean="0"/>
              <a:t>States Gaining Most Texas Graduates:  California (92); New York (65); Illinois (50); Tennessee (41); and Pennsylvania (40)</a:t>
            </a:r>
          </a:p>
          <a:p>
            <a:pPr marL="114300" indent="0">
              <a:buNone/>
            </a:pPr>
            <a:endParaRPr lang="en-US" b="1" dirty="0" smtClean="0"/>
          </a:p>
        </p:txBody>
      </p:sp>
    </p:spTree>
    <p:extLst>
      <p:ext uri="{BB962C8B-B14F-4D97-AF65-F5344CB8AC3E}">
        <p14:creationId xmlns:p14="http://schemas.microsoft.com/office/powerpoint/2010/main" val="1505923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066800"/>
            <a:ext cx="7620000" cy="5334000"/>
          </a:xfrm>
        </p:spPr>
        <p:txBody>
          <a:bodyPr/>
          <a:lstStyle/>
          <a:p>
            <a:pPr marL="114300" indent="0">
              <a:buNone/>
            </a:pPr>
            <a:endParaRPr lang="en-US" sz="1100" dirty="0" smtClean="0"/>
          </a:p>
          <a:p>
            <a:pPr marL="114300" indent="0">
              <a:buNone/>
            </a:pPr>
            <a:endParaRPr lang="en-US" sz="1100" dirty="0"/>
          </a:p>
          <a:p>
            <a:pPr marL="114300" indent="0">
              <a:buNone/>
            </a:pPr>
            <a:endParaRPr lang="en-US" sz="800" dirty="0" smtClean="0"/>
          </a:p>
          <a:p>
            <a:pPr marL="114300" indent="0">
              <a:buNone/>
            </a:pPr>
            <a:r>
              <a:rPr lang="en-US" sz="3600" dirty="0" smtClean="0"/>
              <a:t>Marcia Collins, Director</a:t>
            </a:r>
          </a:p>
          <a:p>
            <a:pPr marL="114300" indent="0">
              <a:buNone/>
            </a:pPr>
            <a:r>
              <a:rPr lang="en-US" sz="3600" dirty="0" smtClean="0"/>
              <a:t>Medical Education Department</a:t>
            </a:r>
          </a:p>
          <a:p>
            <a:pPr marL="114300" indent="0">
              <a:buNone/>
            </a:pPr>
            <a:r>
              <a:rPr lang="en-US" sz="3600" dirty="0" smtClean="0"/>
              <a:t>Texas Medical Association</a:t>
            </a:r>
          </a:p>
          <a:p>
            <a:pPr marL="114300" indent="0">
              <a:buNone/>
            </a:pPr>
            <a:r>
              <a:rPr lang="en-US" sz="3600" dirty="0" smtClean="0"/>
              <a:t>(512) 370-1375</a:t>
            </a:r>
          </a:p>
          <a:p>
            <a:pPr marL="114300" indent="0">
              <a:buNone/>
            </a:pPr>
            <a:r>
              <a:rPr lang="en-US" sz="3600" dirty="0" smtClean="0">
                <a:hlinkClick r:id="rId3"/>
              </a:rPr>
              <a:t>marcia.collins@texmed.org</a:t>
            </a:r>
            <a:endParaRPr lang="en-US" sz="3600" dirty="0" smtClean="0"/>
          </a:p>
          <a:p>
            <a:pPr marL="114300" indent="0">
              <a:buNone/>
            </a:pPr>
            <a:endParaRPr lang="en-US" sz="60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217" y="5105400"/>
            <a:ext cx="1609725"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1520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 Change for Women in Texas Physician Workforce, 2003-2013</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7451482"/>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0105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620000" cy="1143000"/>
          </a:xfrm>
        </p:spPr>
        <p:txBody>
          <a:bodyPr/>
          <a:lstStyle/>
          <a:p>
            <a:r>
              <a:rPr lang="en-US" sz="3600" dirty="0" smtClean="0"/>
              <a:t>Comparison 2003 and 2013: Gender Distribution for Texas Physicians</a:t>
            </a:r>
            <a:endParaRPr lang="en-US" sz="3600" dirty="0"/>
          </a:p>
        </p:txBody>
      </p:sp>
      <p:graphicFrame>
        <p:nvGraphicFramePr>
          <p:cNvPr id="4" name="Content Placeholder 3"/>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240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Ranking of Physicians-Per- Capita for 5 TX Counties w/ Pop Above 1 Million</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9703476"/>
              </p:ext>
            </p:extLst>
          </p:nvPr>
        </p:nvGraphicFramePr>
        <p:xfrm>
          <a:off x="914400" y="1417641"/>
          <a:ext cx="6210300" cy="4851674"/>
        </p:xfrm>
        <a:graphic>
          <a:graphicData uri="http://schemas.openxmlformats.org/drawingml/2006/table">
            <a:tbl>
              <a:tblPr firstRow="1" firstCol="1" bandRow="1">
                <a:tableStyleId>{5C22544A-7EE6-4342-B048-85BDC9FD1C3A}</a:tableStyleId>
              </a:tblPr>
              <a:tblGrid>
                <a:gridCol w="1449070"/>
                <a:gridCol w="1035050"/>
                <a:gridCol w="807339"/>
                <a:gridCol w="1055751"/>
                <a:gridCol w="869442"/>
                <a:gridCol w="993648"/>
              </a:tblGrid>
              <a:tr h="1173159">
                <a:tc>
                  <a:txBody>
                    <a:bodyPr/>
                    <a:lstStyle/>
                    <a:p>
                      <a:pPr marL="0" marR="0">
                        <a:lnSpc>
                          <a:spcPct val="115000"/>
                        </a:lnSpc>
                        <a:spcBef>
                          <a:spcPts val="0"/>
                        </a:spcBef>
                        <a:spcAft>
                          <a:spcPts val="0"/>
                        </a:spcAft>
                      </a:pPr>
                      <a:r>
                        <a:rPr lang="en-US" sz="1200" dirty="0">
                          <a:effectLst/>
                        </a:rPr>
                        <a:t> </a:t>
                      </a:r>
                    </a:p>
                    <a:p>
                      <a:pPr marL="0" marR="0">
                        <a:lnSpc>
                          <a:spcPct val="115000"/>
                        </a:lnSpc>
                        <a:spcBef>
                          <a:spcPts val="0"/>
                        </a:spcBef>
                        <a:spcAft>
                          <a:spcPts val="0"/>
                        </a:spcAft>
                      </a:pPr>
                      <a:r>
                        <a:rPr lang="en-US" sz="1200" dirty="0">
                          <a:effectLst/>
                        </a:rPr>
                        <a:t> </a:t>
                      </a:r>
                    </a:p>
                    <a:p>
                      <a:pPr marL="0" marR="0">
                        <a:lnSpc>
                          <a:spcPct val="115000"/>
                        </a:lnSpc>
                        <a:spcBef>
                          <a:spcPts val="0"/>
                        </a:spcBef>
                        <a:spcAft>
                          <a:spcPts val="0"/>
                        </a:spcAft>
                      </a:pPr>
                      <a:r>
                        <a:rPr lang="en-US" sz="1200" dirty="0">
                          <a:effectLst/>
                        </a:rPr>
                        <a:t>County and Central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 </a:t>
                      </a:r>
                    </a:p>
                    <a:p>
                      <a:pPr marL="0" marR="0">
                        <a:lnSpc>
                          <a:spcPct val="115000"/>
                        </a:lnSpc>
                        <a:spcBef>
                          <a:spcPts val="0"/>
                        </a:spcBef>
                        <a:spcAft>
                          <a:spcPts val="0"/>
                        </a:spcAft>
                      </a:pPr>
                      <a:r>
                        <a:rPr lang="en-US" sz="1200">
                          <a:effectLst/>
                        </a:rPr>
                        <a:t> </a:t>
                      </a:r>
                    </a:p>
                    <a:p>
                      <a:pPr marL="0" marR="0">
                        <a:lnSpc>
                          <a:spcPct val="115000"/>
                        </a:lnSpc>
                        <a:spcBef>
                          <a:spcPts val="0"/>
                        </a:spcBef>
                        <a:spcAft>
                          <a:spcPts val="0"/>
                        </a:spcAft>
                      </a:pPr>
                      <a:r>
                        <a:rPr lang="en-US" sz="1200">
                          <a:effectLst/>
                        </a:rPr>
                        <a:t>Population</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 </a:t>
                      </a:r>
                    </a:p>
                    <a:p>
                      <a:pPr marL="0" marR="0" algn="ctr">
                        <a:lnSpc>
                          <a:spcPct val="115000"/>
                        </a:lnSpc>
                        <a:spcBef>
                          <a:spcPts val="0"/>
                        </a:spcBef>
                        <a:spcAft>
                          <a:spcPts val="0"/>
                        </a:spcAft>
                      </a:pPr>
                      <a:r>
                        <a:rPr lang="en-US" sz="1200" dirty="0">
                          <a:effectLst/>
                        </a:rPr>
                        <a:t># Patient </a:t>
                      </a:r>
                    </a:p>
                    <a:p>
                      <a:pPr marL="0" marR="0" algn="ctr">
                        <a:lnSpc>
                          <a:spcPct val="115000"/>
                        </a:lnSpc>
                        <a:spcBef>
                          <a:spcPts val="0"/>
                        </a:spcBef>
                        <a:spcAft>
                          <a:spcPts val="0"/>
                        </a:spcAft>
                      </a:pPr>
                      <a:r>
                        <a:rPr lang="en-US" sz="1200" dirty="0">
                          <a:effectLst/>
                        </a:rPr>
                        <a:t>Care</a:t>
                      </a:r>
                    </a:p>
                    <a:p>
                      <a:pPr marL="0" marR="0" algn="ctr">
                        <a:lnSpc>
                          <a:spcPct val="115000"/>
                        </a:lnSpc>
                        <a:spcBef>
                          <a:spcPts val="0"/>
                        </a:spcBef>
                        <a:spcAft>
                          <a:spcPts val="0"/>
                        </a:spcAft>
                      </a:pPr>
                      <a:r>
                        <a:rPr lang="en-US" sz="1200" dirty="0">
                          <a:effectLst/>
                        </a:rPr>
                        <a:t>Physicians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 </a:t>
                      </a:r>
                    </a:p>
                    <a:p>
                      <a:pPr marL="0" marR="0" algn="ctr">
                        <a:lnSpc>
                          <a:spcPct val="115000"/>
                        </a:lnSpc>
                        <a:spcBef>
                          <a:spcPts val="0"/>
                        </a:spcBef>
                        <a:spcAft>
                          <a:spcPts val="0"/>
                        </a:spcAft>
                      </a:pPr>
                      <a:r>
                        <a:rPr lang="en-US" sz="1200" dirty="0">
                          <a:effectLst/>
                        </a:rPr>
                        <a:t>Ratio Patient Care Physicians per 100,000 Pop.</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 Primary Care </a:t>
                      </a:r>
                    </a:p>
                    <a:p>
                      <a:pPr marL="0" marR="0" algn="ctr">
                        <a:lnSpc>
                          <a:spcPct val="115000"/>
                        </a:lnSpc>
                        <a:spcBef>
                          <a:spcPts val="0"/>
                        </a:spcBef>
                        <a:spcAft>
                          <a:spcPts val="0"/>
                        </a:spcAft>
                      </a:pPr>
                      <a:r>
                        <a:rPr lang="en-US" sz="1200" dirty="0">
                          <a:effectLst/>
                        </a:rPr>
                        <a:t>Patient Care Physicians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Ratio Primary Care Physicians per 100,000 Pop.</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35703">
                <a:tc>
                  <a:txBody>
                    <a:bodyPr/>
                    <a:lstStyle/>
                    <a:p>
                      <a:pPr marL="0" marR="0">
                        <a:lnSpc>
                          <a:spcPct val="115000"/>
                        </a:lnSpc>
                        <a:spcBef>
                          <a:spcPts val="0"/>
                        </a:spcBef>
                        <a:spcAft>
                          <a:spcPts val="0"/>
                        </a:spcAft>
                      </a:pPr>
                      <a:r>
                        <a:rPr lang="en-US" sz="1200">
                          <a:effectLst/>
                        </a:rPr>
                        <a:t>Travis County</a:t>
                      </a:r>
                    </a:p>
                    <a:p>
                      <a:pPr marL="0" marR="0">
                        <a:lnSpc>
                          <a:spcPct val="115000"/>
                        </a:lnSpc>
                        <a:spcBef>
                          <a:spcPts val="0"/>
                        </a:spcBef>
                        <a:spcAft>
                          <a:spcPts val="0"/>
                        </a:spcAft>
                      </a:pPr>
                      <a:r>
                        <a:rPr lang="en-US" sz="1200">
                          <a:effectLst/>
                        </a:rPr>
                        <a:t>Central City:  Austin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 </a:t>
                      </a:r>
                    </a:p>
                    <a:p>
                      <a:pPr marL="0" marR="0">
                        <a:lnSpc>
                          <a:spcPct val="115000"/>
                        </a:lnSpc>
                        <a:spcBef>
                          <a:spcPts val="0"/>
                        </a:spcBef>
                        <a:spcAft>
                          <a:spcPts val="0"/>
                        </a:spcAft>
                      </a:pPr>
                      <a:r>
                        <a:rPr lang="en-US" sz="1200">
                          <a:effectLst/>
                        </a:rPr>
                        <a:t>1,095,143</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2,940</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268.5</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1,035</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 </a:t>
                      </a:r>
                    </a:p>
                    <a:p>
                      <a:pPr marL="0" marR="0" algn="ctr">
                        <a:lnSpc>
                          <a:spcPct val="115000"/>
                        </a:lnSpc>
                        <a:spcBef>
                          <a:spcPts val="0"/>
                        </a:spcBef>
                        <a:spcAft>
                          <a:spcPts val="0"/>
                        </a:spcAft>
                      </a:pPr>
                      <a:r>
                        <a:rPr lang="en-US" sz="1200" dirty="0">
                          <a:effectLst/>
                        </a:rPr>
                        <a:t>94.5</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35703">
                <a:tc>
                  <a:txBody>
                    <a:bodyPr/>
                    <a:lstStyle/>
                    <a:p>
                      <a:pPr marL="0" marR="0">
                        <a:lnSpc>
                          <a:spcPct val="115000"/>
                        </a:lnSpc>
                        <a:spcBef>
                          <a:spcPts val="0"/>
                        </a:spcBef>
                        <a:spcAft>
                          <a:spcPts val="0"/>
                        </a:spcAft>
                      </a:pPr>
                      <a:r>
                        <a:rPr lang="en-US" sz="1200">
                          <a:effectLst/>
                        </a:rPr>
                        <a:t>Dallas County</a:t>
                      </a:r>
                    </a:p>
                    <a:p>
                      <a:pPr marL="0" marR="0">
                        <a:lnSpc>
                          <a:spcPct val="115000"/>
                        </a:lnSpc>
                        <a:spcBef>
                          <a:spcPts val="0"/>
                        </a:spcBef>
                        <a:spcAft>
                          <a:spcPts val="0"/>
                        </a:spcAft>
                      </a:pPr>
                      <a:r>
                        <a:rPr lang="en-US" sz="1200">
                          <a:effectLst/>
                        </a:rPr>
                        <a:t>Central City:  Dallas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 </a:t>
                      </a:r>
                    </a:p>
                    <a:p>
                      <a:pPr marL="0" marR="0">
                        <a:lnSpc>
                          <a:spcPct val="115000"/>
                        </a:lnSpc>
                        <a:spcBef>
                          <a:spcPts val="0"/>
                        </a:spcBef>
                        <a:spcAft>
                          <a:spcPts val="0"/>
                        </a:spcAft>
                      </a:pPr>
                      <a:r>
                        <a:rPr lang="en-US" sz="1200">
                          <a:effectLst/>
                        </a:rPr>
                        <a:t>2,442,673</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5,972</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244.5</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2,137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 </a:t>
                      </a:r>
                    </a:p>
                    <a:p>
                      <a:pPr marL="0" marR="0" algn="ctr">
                        <a:lnSpc>
                          <a:spcPct val="115000"/>
                        </a:lnSpc>
                        <a:spcBef>
                          <a:spcPts val="0"/>
                        </a:spcBef>
                        <a:spcAft>
                          <a:spcPts val="0"/>
                        </a:spcAft>
                      </a:pPr>
                      <a:r>
                        <a:rPr lang="en-US" sz="1200" dirty="0">
                          <a:effectLst/>
                        </a:rPr>
                        <a:t>87.5</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35703">
                <a:tc>
                  <a:txBody>
                    <a:bodyPr/>
                    <a:lstStyle/>
                    <a:p>
                      <a:pPr marL="0" marR="0">
                        <a:lnSpc>
                          <a:spcPct val="115000"/>
                        </a:lnSpc>
                        <a:spcBef>
                          <a:spcPts val="0"/>
                        </a:spcBef>
                        <a:spcAft>
                          <a:spcPts val="0"/>
                        </a:spcAft>
                      </a:pPr>
                      <a:r>
                        <a:rPr lang="en-US" sz="1200">
                          <a:effectLst/>
                        </a:rPr>
                        <a:t>Harris County</a:t>
                      </a:r>
                    </a:p>
                    <a:p>
                      <a:pPr marL="0" marR="0">
                        <a:lnSpc>
                          <a:spcPct val="115000"/>
                        </a:lnSpc>
                        <a:spcBef>
                          <a:spcPts val="0"/>
                        </a:spcBef>
                        <a:spcAft>
                          <a:spcPts val="0"/>
                        </a:spcAft>
                      </a:pPr>
                      <a:r>
                        <a:rPr lang="en-US" sz="1200">
                          <a:effectLst/>
                        </a:rPr>
                        <a:t>Central City: Houston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 </a:t>
                      </a:r>
                    </a:p>
                    <a:p>
                      <a:pPr marL="0" marR="0">
                        <a:lnSpc>
                          <a:spcPct val="115000"/>
                        </a:lnSpc>
                        <a:spcBef>
                          <a:spcPts val="0"/>
                        </a:spcBef>
                        <a:spcAft>
                          <a:spcPts val="0"/>
                        </a:spcAft>
                      </a:pPr>
                      <a:r>
                        <a:rPr lang="en-US" sz="1200">
                          <a:effectLst/>
                        </a:rPr>
                        <a:t>4,317,916</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9,424</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218.3</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3,514</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 </a:t>
                      </a:r>
                    </a:p>
                    <a:p>
                      <a:pPr marL="0" marR="0" algn="ctr">
                        <a:lnSpc>
                          <a:spcPct val="115000"/>
                        </a:lnSpc>
                        <a:spcBef>
                          <a:spcPts val="0"/>
                        </a:spcBef>
                        <a:spcAft>
                          <a:spcPts val="0"/>
                        </a:spcAft>
                      </a:pPr>
                      <a:r>
                        <a:rPr lang="en-US" sz="1200" dirty="0">
                          <a:effectLst/>
                        </a:rPr>
                        <a:t>81.4</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35703">
                <a:tc>
                  <a:txBody>
                    <a:bodyPr/>
                    <a:lstStyle/>
                    <a:p>
                      <a:pPr marL="0" marR="0">
                        <a:lnSpc>
                          <a:spcPct val="115000"/>
                        </a:lnSpc>
                        <a:spcBef>
                          <a:spcPts val="0"/>
                        </a:spcBef>
                        <a:spcAft>
                          <a:spcPts val="0"/>
                        </a:spcAft>
                      </a:pPr>
                      <a:r>
                        <a:rPr lang="en-US" sz="1200">
                          <a:effectLst/>
                        </a:rPr>
                        <a:t>Bexar County</a:t>
                      </a:r>
                    </a:p>
                    <a:p>
                      <a:pPr marL="0" marR="0">
                        <a:lnSpc>
                          <a:spcPct val="115000"/>
                        </a:lnSpc>
                        <a:spcBef>
                          <a:spcPts val="0"/>
                        </a:spcBef>
                        <a:spcAft>
                          <a:spcPts val="0"/>
                        </a:spcAft>
                      </a:pPr>
                      <a:r>
                        <a:rPr lang="en-US" sz="1200">
                          <a:effectLst/>
                        </a:rPr>
                        <a:t>Central City: San Antonio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 </a:t>
                      </a:r>
                    </a:p>
                    <a:p>
                      <a:pPr marL="0" marR="0">
                        <a:lnSpc>
                          <a:spcPct val="115000"/>
                        </a:lnSpc>
                        <a:spcBef>
                          <a:spcPts val="0"/>
                        </a:spcBef>
                        <a:spcAft>
                          <a:spcPts val="0"/>
                        </a:spcAft>
                      </a:pPr>
                      <a:r>
                        <a:rPr lang="en-US" sz="1200">
                          <a:effectLst/>
                        </a:rPr>
                        <a:t>1,815,272</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3,857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212.5</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1,433</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 </a:t>
                      </a:r>
                    </a:p>
                    <a:p>
                      <a:pPr marL="0" marR="0" algn="ctr">
                        <a:lnSpc>
                          <a:spcPct val="115000"/>
                        </a:lnSpc>
                        <a:spcBef>
                          <a:spcPts val="0"/>
                        </a:spcBef>
                        <a:spcAft>
                          <a:spcPts val="0"/>
                        </a:spcAft>
                      </a:pPr>
                      <a:r>
                        <a:rPr lang="en-US" sz="1200" dirty="0">
                          <a:effectLst/>
                        </a:rPr>
                        <a:t>78.9</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35703">
                <a:tc>
                  <a:txBody>
                    <a:bodyPr/>
                    <a:lstStyle/>
                    <a:p>
                      <a:pPr marL="0" marR="0">
                        <a:lnSpc>
                          <a:spcPct val="115000"/>
                        </a:lnSpc>
                        <a:spcBef>
                          <a:spcPts val="0"/>
                        </a:spcBef>
                        <a:spcAft>
                          <a:spcPts val="0"/>
                        </a:spcAft>
                      </a:pPr>
                      <a:r>
                        <a:rPr lang="en-US" sz="1200">
                          <a:effectLst/>
                        </a:rPr>
                        <a:t>Tarrant County</a:t>
                      </a:r>
                    </a:p>
                    <a:p>
                      <a:pPr marL="0" marR="0">
                        <a:lnSpc>
                          <a:spcPct val="115000"/>
                        </a:lnSpc>
                        <a:spcBef>
                          <a:spcPts val="0"/>
                        </a:spcBef>
                        <a:spcAft>
                          <a:spcPts val="0"/>
                        </a:spcAft>
                      </a:pPr>
                      <a:r>
                        <a:rPr lang="en-US" sz="1200">
                          <a:effectLst/>
                        </a:rPr>
                        <a:t>Central City: Ft. Worth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a:effectLst/>
                        </a:rPr>
                        <a:t> </a:t>
                      </a:r>
                    </a:p>
                    <a:p>
                      <a:pPr marL="0" marR="0">
                        <a:lnSpc>
                          <a:spcPct val="115000"/>
                        </a:lnSpc>
                        <a:spcBef>
                          <a:spcPts val="0"/>
                        </a:spcBef>
                        <a:spcAft>
                          <a:spcPts val="0"/>
                        </a:spcAft>
                      </a:pPr>
                      <a:r>
                        <a:rPr lang="en-US" sz="1200">
                          <a:effectLst/>
                        </a:rPr>
                        <a:t>1,899,440</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3,568</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187.8</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rPr>
                        <a:t> </a:t>
                      </a:r>
                    </a:p>
                    <a:p>
                      <a:pPr marL="0" marR="0" algn="ctr">
                        <a:lnSpc>
                          <a:spcPct val="115000"/>
                        </a:lnSpc>
                        <a:spcBef>
                          <a:spcPts val="0"/>
                        </a:spcBef>
                        <a:spcAft>
                          <a:spcPts val="0"/>
                        </a:spcAft>
                      </a:pPr>
                      <a:r>
                        <a:rPr lang="en-US" sz="1200">
                          <a:effectLst/>
                        </a:rPr>
                        <a:t>1,474</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rPr>
                        <a:t> </a:t>
                      </a:r>
                    </a:p>
                    <a:p>
                      <a:pPr marL="0" marR="0" algn="ctr">
                        <a:lnSpc>
                          <a:spcPct val="115000"/>
                        </a:lnSpc>
                        <a:spcBef>
                          <a:spcPts val="0"/>
                        </a:spcBef>
                        <a:spcAft>
                          <a:spcPts val="0"/>
                        </a:spcAft>
                      </a:pPr>
                      <a:r>
                        <a:rPr lang="en-US" sz="1200" dirty="0">
                          <a:effectLst/>
                        </a:rPr>
                        <a:t>77.6</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780918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Is GME Growing?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0850971"/>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5403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Matriculants</a:t>
            </a:r>
            <a:r>
              <a:rPr lang="en-US" dirty="0" smtClean="0"/>
              <a:t> to TX Medical Schools, Projected 2014-2018</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286535277"/>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25565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Impact of Med </a:t>
            </a:r>
            <a:r>
              <a:rPr lang="en-US" dirty="0" err="1" smtClean="0"/>
              <a:t>Schl</a:t>
            </a:r>
            <a:r>
              <a:rPr lang="en-US" dirty="0" smtClean="0"/>
              <a:t> Expansions </a:t>
            </a:r>
            <a:br>
              <a:rPr lang="en-US" dirty="0" smtClean="0"/>
            </a:br>
            <a:r>
              <a:rPr lang="en-US" dirty="0" smtClean="0"/>
              <a:t>on GME Needs – </a:t>
            </a:r>
            <a:r>
              <a:rPr lang="en-US" dirty="0" err="1" smtClean="0"/>
              <a:t>Proj</a:t>
            </a:r>
            <a:r>
              <a:rPr lang="en-US" dirty="0" smtClean="0"/>
              <a:t>. 2014-22</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13495077"/>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31610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Med </a:t>
            </a:r>
            <a:r>
              <a:rPr lang="en-US" dirty="0" err="1" smtClean="0"/>
              <a:t>Schl</a:t>
            </a:r>
            <a:r>
              <a:rPr lang="en-US" dirty="0" smtClean="0"/>
              <a:t> Expansions</a:t>
            </a:r>
            <a:br>
              <a:rPr lang="en-US" dirty="0" smtClean="0"/>
            </a:br>
            <a:r>
              <a:rPr lang="en-US" dirty="0" smtClean="0"/>
              <a:t>on GME Needs – </a:t>
            </a:r>
            <a:r>
              <a:rPr lang="en-US" dirty="0" err="1" smtClean="0"/>
              <a:t>Proj</a:t>
            </a:r>
            <a:r>
              <a:rPr lang="en-US" dirty="0" smtClean="0"/>
              <a:t>. 2014-22</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20512979"/>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80467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 TX Match Rates by Spec.</a:t>
            </a:r>
            <a:endParaRPr lang="en-US" dirty="0"/>
          </a:p>
        </p:txBody>
      </p:sp>
      <p:sp>
        <p:nvSpPr>
          <p:cNvPr id="3" name="Content Placeholder 2"/>
          <p:cNvSpPr>
            <a:spLocks noGrp="1"/>
          </p:cNvSpPr>
          <p:nvPr>
            <p:ph idx="1"/>
          </p:nvPr>
        </p:nvSpPr>
        <p:spPr>
          <a:xfrm>
            <a:off x="457200" y="1295400"/>
            <a:ext cx="7620000" cy="5105400"/>
          </a:xfrm>
        </p:spPr>
        <p:txBody>
          <a:bodyPr>
            <a:normAutofit/>
          </a:bodyPr>
          <a:lstStyle/>
          <a:p>
            <a:pPr marL="114300" indent="0">
              <a:buNone/>
            </a:pPr>
            <a:r>
              <a:rPr lang="en-US" sz="2800" dirty="0" smtClean="0"/>
              <a:t>97% positions filled on Match Day, 1,582 positions.</a:t>
            </a:r>
          </a:p>
          <a:p>
            <a:pPr marL="114300" indent="0">
              <a:buNone/>
            </a:pPr>
            <a:r>
              <a:rPr lang="en-US" sz="2800" dirty="0" smtClean="0"/>
              <a:t>Programs with 100% Fill Rates on Match Day</a:t>
            </a:r>
            <a:r>
              <a:rPr lang="en-US" sz="2800" dirty="0"/>
              <a:t> </a:t>
            </a:r>
            <a:r>
              <a:rPr lang="en-US" sz="2800" dirty="0" smtClean="0"/>
              <a:t>   </a:t>
            </a:r>
          </a:p>
          <a:p>
            <a:pPr marL="114300" indent="0">
              <a:buNone/>
            </a:pPr>
            <a:r>
              <a:rPr lang="en-US" sz="2800" dirty="0"/>
              <a:t> </a:t>
            </a:r>
            <a:r>
              <a:rPr lang="en-US" sz="2800" dirty="0" smtClean="0"/>
              <a:t>    Dermatology                     Pediatrics</a:t>
            </a:r>
          </a:p>
          <a:p>
            <a:pPr marL="114300" indent="0">
              <a:buNone/>
            </a:pPr>
            <a:r>
              <a:rPr lang="en-US" sz="2800" dirty="0"/>
              <a:t> </a:t>
            </a:r>
            <a:r>
              <a:rPr lang="en-US" sz="2800" dirty="0" smtClean="0"/>
              <a:t>    Emergency Medicine       Transitional</a:t>
            </a:r>
          </a:p>
          <a:p>
            <a:pPr marL="114300" indent="0">
              <a:buNone/>
            </a:pPr>
            <a:r>
              <a:rPr lang="en-US" sz="2800" dirty="0"/>
              <a:t> </a:t>
            </a:r>
            <a:r>
              <a:rPr lang="en-US" sz="2800" dirty="0" smtClean="0"/>
              <a:t>    General Surgery</a:t>
            </a:r>
          </a:p>
          <a:p>
            <a:pPr marL="114300" indent="0">
              <a:buNone/>
            </a:pPr>
            <a:r>
              <a:rPr lang="en-US" sz="2800" dirty="0"/>
              <a:t> </a:t>
            </a:r>
            <a:r>
              <a:rPr lang="en-US" sz="2800" dirty="0" smtClean="0"/>
              <a:t>    Internal Medicine</a:t>
            </a:r>
          </a:p>
          <a:p>
            <a:pPr marL="114300" indent="0">
              <a:buNone/>
            </a:pPr>
            <a:r>
              <a:rPr lang="en-US" sz="2800" dirty="0"/>
              <a:t> </a:t>
            </a:r>
            <a:r>
              <a:rPr lang="en-US" sz="2800" dirty="0" smtClean="0"/>
              <a:t>    Orthopedic Surgery</a:t>
            </a:r>
          </a:p>
          <a:p>
            <a:pPr marL="114300" indent="0">
              <a:buNone/>
            </a:pPr>
            <a:r>
              <a:rPr lang="en-US" sz="2800" dirty="0"/>
              <a:t> </a:t>
            </a:r>
            <a:r>
              <a:rPr lang="en-US" sz="2800" dirty="0" smtClean="0"/>
              <a:t>    Pathology</a:t>
            </a:r>
          </a:p>
          <a:p>
            <a:pPr marL="114300" indent="0">
              <a:buNone/>
            </a:pPr>
            <a:r>
              <a:rPr lang="en-US" sz="2800" dirty="0" smtClean="0"/>
              <a:t>Lowest:  General Surgery-Prel., 67% </a:t>
            </a:r>
          </a:p>
        </p:txBody>
      </p:sp>
    </p:spTree>
    <p:extLst>
      <p:ext uri="{BB962C8B-B14F-4D97-AF65-F5344CB8AC3E}">
        <p14:creationId xmlns:p14="http://schemas.microsoft.com/office/powerpoint/2010/main" val="8658927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1940</TotalTime>
  <Words>1091</Words>
  <Application>Microsoft Office PowerPoint</Application>
  <PresentationFormat>On-screen Show (4:3)</PresentationFormat>
  <Paragraphs>257</Paragraphs>
  <Slides>15</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Cambria</vt:lpstr>
      <vt:lpstr>Times New Roman</vt:lpstr>
      <vt:lpstr>Adjacency</vt:lpstr>
      <vt:lpstr>Update on Physician Workforce Trends May 1, 2014</vt:lpstr>
      <vt:lpstr>% Change for Women in Texas Physician Workforce, 2003-2013</vt:lpstr>
      <vt:lpstr>Comparison 2003 and 2013: Gender Distribution for Texas Physicians</vt:lpstr>
      <vt:lpstr>Ranking of Physicians-Per- Capita for 5 TX Counties w/ Pop Above 1 Million</vt:lpstr>
      <vt:lpstr>Is GME Growing?</vt:lpstr>
      <vt:lpstr>Matriculants to TX Medical Schools, Projected 2014-2018</vt:lpstr>
      <vt:lpstr>Impact of Med Schl Expansions  on GME Needs – Proj. 2014-22</vt:lpstr>
      <vt:lpstr>Impact of Med Schl Expansions on GME Needs – Proj. 2014-22</vt:lpstr>
      <vt:lpstr>2013 TX Match Rates by Spec.</vt:lpstr>
      <vt:lpstr>Texas Family Medicine GME–  US Senior Match Trends </vt:lpstr>
      <vt:lpstr>Comparison Most-Populous States</vt:lpstr>
      <vt:lpstr>Growth Comparison, Health Professions, Texas 2003-13</vt:lpstr>
      <vt:lpstr>Comparison: Rate of Change for Texas Population and Physician Supply Between 2003 and 2013 </vt:lpstr>
      <vt:lpstr>Retention of Grads in  TX for GME?</vt:lpstr>
      <vt:lpstr>    </vt:lpstr>
    </vt:vector>
  </TitlesOfParts>
  <Company>Texas Medical Association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GME Funding</dc:title>
  <dc:creator>Windows User</dc:creator>
  <cp:lastModifiedBy>Jennifer McHaney</cp:lastModifiedBy>
  <cp:revision>60</cp:revision>
  <cp:lastPrinted>2013-04-22T23:42:44Z</cp:lastPrinted>
  <dcterms:created xsi:type="dcterms:W3CDTF">2013-04-18T16:57:19Z</dcterms:created>
  <dcterms:modified xsi:type="dcterms:W3CDTF">2014-05-21T18:45:04Z</dcterms:modified>
</cp:coreProperties>
</file>