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25"/>
  </p:notesMasterIdLst>
  <p:sldIdLst>
    <p:sldId id="257" r:id="rId5"/>
    <p:sldId id="272" r:id="rId6"/>
    <p:sldId id="259" r:id="rId7"/>
    <p:sldId id="271" r:id="rId8"/>
    <p:sldId id="266" r:id="rId9"/>
    <p:sldId id="264" r:id="rId10"/>
    <p:sldId id="273" r:id="rId11"/>
    <p:sldId id="258" r:id="rId12"/>
    <p:sldId id="265" r:id="rId13"/>
    <p:sldId id="274" r:id="rId14"/>
    <p:sldId id="261" r:id="rId15"/>
    <p:sldId id="260" r:id="rId16"/>
    <p:sldId id="267" r:id="rId17"/>
    <p:sldId id="275" r:id="rId18"/>
    <p:sldId id="268" r:id="rId19"/>
    <p:sldId id="262" r:id="rId20"/>
    <p:sldId id="276" r:id="rId21"/>
    <p:sldId id="263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C2B55-EB76-4DE6-A71A-C7B3DCE416E3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D12B5-45B0-41EF-8847-CDE16E0B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nccd.cdc.gov/statesystem/help/help_methodology.aspx#YR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r>
              <a:rPr lang="en-US" baseline="0" dirty="0" smtClean="0"/>
              <a:t> BRFSS and CDC BRFSS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12B5-45B0-41EF-8847-CDE16E0B9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Source:</a:t>
            </a:r>
            <a:r>
              <a:rPr lang="en-US" dirty="0" smtClean="0">
                <a:effectLst/>
              </a:rPr>
              <a:t> State data from </a:t>
            </a:r>
            <a:r>
              <a:rPr lang="en-US" dirty="0" smtClean="0">
                <a:effectLst/>
                <a:hlinkClick r:id="rId3"/>
              </a:rPr>
              <a:t>Youth Risk Behavior Surveillance System (YRBSS)</a:t>
            </a:r>
            <a:r>
              <a:rPr lang="en-US" dirty="0" smtClean="0">
                <a:effectLst/>
              </a:rPr>
              <a:t>, 2011; National data from National Youth Risk Behavior Survey (NYRBS),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12B5-45B0-41EF-8847-CDE16E0B9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Texas </a:t>
            </a:r>
            <a:r>
              <a:rPr lang="en-US" dirty="0" err="1" smtClean="0"/>
              <a:t>Dept</a:t>
            </a:r>
            <a:r>
              <a:rPr lang="en-US" baseline="0" dirty="0" smtClean="0"/>
              <a:t> of State Health Services Jan 2011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Texans and Tobacco A Report to the 82nd Texas Legislature https://www.dshs.state.tx.us/WorkArea/linkit.aspx?LinkIdentifier=id&amp;ItemID=8589952884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12B5-45B0-41EF-8847-CDE16E0B9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http://texastobaccolaw.org/facts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12B5-45B0-41EF-8847-CDE16E0B9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http://www.dshs.state.tx.us/tobacco/smokefree.shtm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12B5-45B0-41EF-8847-CDE16E0B96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754-84F3-4BAA-B948-41B25859EEC8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5CDD-5B7D-46E5-81A3-2DD938EB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685800"/>
            <a:ext cx="7885113" cy="1752600"/>
          </a:xfrm>
          <a:prstGeom prst="rect">
            <a:avLst/>
          </a:prstGeom>
        </p:spPr>
        <p:txBody>
          <a:bodyPr anchor="b" anchorCtr="0"/>
          <a:lstStyle>
            <a:lvl1pPr algn="r">
              <a:buNone/>
              <a:defRPr sz="4400" b="0" kern="0" baseline="0">
                <a:effectLst/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895600" y="2590800"/>
            <a:ext cx="5599113" cy="1295400"/>
          </a:xfrm>
          <a:prstGeom prst="rect">
            <a:avLst/>
          </a:prstGeom>
        </p:spPr>
        <p:txBody>
          <a:bodyPr/>
          <a:lstStyle>
            <a:lvl1pPr algn="r">
              <a:buNone/>
              <a:defRPr kern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66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B683-B0C2-4FB7-90B7-93D98ECBAFF7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2B4-C73A-4711-BA11-670DD909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mokefreetexas.org/" TargetMode="External"/><Relationship Id="rId3" Type="http://schemas.openxmlformats.org/officeDocument/2006/relationships/hyperlink" Target="http://www.cdc.gov/tobacco/" TargetMode="External"/><Relationship Id="rId7" Type="http://schemas.openxmlformats.org/officeDocument/2006/relationships/hyperlink" Target="http://www.lung.org/stop-smoking/" TargetMode="External"/><Relationship Id="rId2" Type="http://schemas.openxmlformats.org/officeDocument/2006/relationships/hyperlink" Target="http://www.fda.gov/AdvisoryCommittees/CommitteesMeetingMaterials/TobaccoProductsScientificAdvisoryCommittee/defaul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rt.org/HEARTORG/Advocate/IssuesandCampaigns/Prevention/Reducing-Tobacco-Related-Deaths-through-advocacy_UCM_311388_Article.jsp" TargetMode="External"/><Relationship Id="rId5" Type="http://schemas.openxmlformats.org/officeDocument/2006/relationships/hyperlink" Target="http://www.cancer.org/healthy/stayawayfromtobacco/greatamericansmokeout/" TargetMode="External"/><Relationship Id="rId10" Type="http://schemas.openxmlformats.org/officeDocument/2006/relationships/hyperlink" Target="https://www.dshs.state.tx.us/tobacco/" TargetMode="External"/><Relationship Id="rId4" Type="http://schemas.openxmlformats.org/officeDocument/2006/relationships/hyperlink" Target="http://www.cdc.gov/tobacco/data_statistics/sgr/2012/index.htm" TargetMode="External"/><Relationship Id="rId9" Type="http://schemas.openxmlformats.org/officeDocument/2006/relationships/hyperlink" Target="http://www.texmed.org/template.aspx?id=72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24" y="411510"/>
            <a:ext cx="6599275" cy="6586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551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University of Health </a:t>
            </a:r>
            <a:br>
              <a:rPr lang="en-US" sz="3200" dirty="0" smtClean="0"/>
            </a:br>
            <a:r>
              <a:rPr lang="en-US" sz="2400" i="1" dirty="0" smtClean="0"/>
              <a:t>Our Health, Our Economy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787" y="3704753"/>
            <a:ext cx="6553200" cy="1438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Texas’ Budget Up in Smoke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304798"/>
            <a:ext cx="2590800" cy="2594999"/>
          </a:xfrm>
          <a:prstGeom prst="rect">
            <a:avLst/>
          </a:prstGeom>
        </p:spPr>
      </p:pic>
      <p:sp>
        <p:nvSpPr>
          <p:cNvPr id="6" name="AutoShape 2" descr="data:image/jpeg;base64,/9j/4AAQSkZJRgABAQAAAQABAAD/2wBDAAkGBwgHBgkIBwgKCgkLDRYPDQwMDRsUFRAWIB0iIiAdHx8kKDQsJCYxJx8fLT0tMTU3Ojo6Iys/RD84QzQ5Ojf/2wBDAQoKCg0MDRoPDxo3JR8lNzc3Nzc3Nzc3Nzc3Nzc3Nzc3Nzc3Nzc3Nzc3Nzc3Nzc3Nzc3Nzc3Nzc3Nzc3Nzc3Nzf/wAARCAChAHkDASIAAhEBAxEB/8QAHAAAAQQDAQAAAAAAAAAAAAAAAAIEBQcBAwYI/8QAPBAAAQMCBAMEBggFBQAAAAAAAQACAwQRBRIhMQZBUQcTImEUF3GBkbEyQlJVlKHB0iNiwtHhJDNyovD/xAAXAQEBAQEAAAAAAAAAAAAAAAAAAgME/8QAHREBAAMAAgMBAAAAAAAAAAAAAAECEUFRAwQSIv/aAAwDAQACEQMRAD8ArWrw8ObnG43UfFBlksRzTxuJNcbXW5jGPIeOaDZTNDWiwTruxINVribyTuJtkDb0SxS+6yHZPg3ROaLDZ8QeWQtJA1JsgjWG5DW7nZSE3D+ICk9JfC4R2vmXY8P8IYcCySrfnk0JAOy7yqpad9F3Lsvc2AtyIQeffR3A89Oq2taWbq5Kng7C6uIuZHkediOSrbi/heswZxew54TsQgjI5G7HVJqWhw0UbE6QHVPWPJGqBuWBpuEthJK2FuYrbFDbU8kCRESLn4I7t/2z8E8aBZGnkgrmLPmG6ncPD7a3tzCRBDEbaKQjYIx4Qg2hwjOvuTiKpaRbRR73X0Onn0Wh04iKCejka97WtOpNlb3CeAw0WHMe7/dkFz5KhaLEP9bCQCbPGl916Pwap9MoIZGAx+AXadx7UHD8XTVlDi1PTxVF4pXg2Y23uPVTmPS1ceAueLsys1IN9U+x/AIq4RStdaWN12ki6jeLG1ceCGNvju3K4jRAjgLFH1lC7vpsz2nUOOykuK5IZMEnc5zXi2l+qqOkrq3CZ89MXMN7kJ7V8RYhiEQimdlYdwBugixCC92ml9ESBsY1TgOsNlHYhIQEGROM1m7rYamw0UO6qDHFul+aW2pLgglRVt5lZ9JHVRLQ5x0K25HdUGqBjGOFlJxtYWarj46+QPFypqlxJph8ZCB/P3I0J1TV8MMulxfl5ppNVwvd9NahJHfSUhA9ioA2UPidYtN7q4uEcX72lga+UNlZuD9bkqbgq2RjNnBI3UlQcQupZmvhftyQeh3Fs8RbmOou0hQVc0QNbDUNmeHHwkyaE/BcnwjxhLVVkdLIdZD4Seq7zEmCeBpLAeYbe2vkUHN4theHV0EbqWlGZ4PiB2PRcTXYY6kdcss07BWHDPAS8xxSEOdlc0ixY7qR59VHcRwRGlAnbkkb4fo6H3oK8k8IUbWG403KRidf3crwDcA6eaYx1Tnm7uaDRJEA65KVDLEw2JS6p7XRm26h3Al+hKDpoJYSN1t72LqufjD2svcpPfP+0gikoPcBa5SVvpohI6xsg1XO6Mx6qUOHsDU3dREO8LSQgbM7wkZQT+qfUtJUFwcGOy9bKW4aw70rFaenkZ4XvsV6Cg4XwxmHthbTs1bYm26CmuDYXDGaU63DwVY3H+JT4fSwPhkLTpf4KAZgkmE8XxNhae4c7wmyke1GCappIG0sZdIXWsECeFMedX1AmlAz2DHnrrv810uM1kTKB8krGuAa4EnXoFxvC+DT4PROkqdZZRctJ2A/XUphxBxTJFQR0bHAvLSHEdb6oOQxKlbJVSOaPCHeEeSY9zkT2KV0p135pctOXA2CCEqX20WiEF8l7aKQloTnuQsinyDRmyBE+WODleyi+9Cc18jg22yjboErZFIY3XG61oQSUVc4DxFOYsQjv4uhOyhFsi+kf+Lvkg6Kixh1LVxTwhzSzxC7Rt8Vc/D/AGj4dXwRRzNkZOWAk2FrfFUCLkm4A/h8j7P8JcTnMc1zHFrhEwi3MoPUJrKCYRzBolc4ZwRa489U3xrFKSko/S5IXvjAuHWFvzXnmgx2vgqaaQVDzGwN/hl1rtvy96tDH8aOJcIRGkYJWyNtYfUFjqSfkg53iXtFNU58VFG4R21dlFwPiuNlxLvJXPnBcd3EDQfmoqQZS8HkP6UqS4LrNB1G5tplQdHS1NK0EyOAyi7ugTl2IUTTlMnt2XJFz+8sW2vluPZewTRznFxJJuTdB2hrqAn6Y960VOI0jWWjc0lcjc9UXPVA5rajvn6bJqhCAQhCAS4iA7U2uCL+5IQgeCZt7ucNraA+Wv5I75oLSHDRoabg8kzSmguNggciVoyEEeBobrf2q3cPwiorOyiXFW4k6NsMEkvcCEWJYHWF731VNOdsG7D81fOAnL2C1nnRzD5oKNMgeHEkXI1vfTSyHSsdms4AEW1vcaW+SbtdlPUcwh4sbg3B2KBy+ZjsxDrZrcjcWv8A4TebKZCW7HVIQgEIQgEIQgEIQgEIQgyBc2CW45RlHXUoHgH8x/ILWgyr3wl2XsEqPOmlHzVDq86J2TsEeOsMg+aCjEtpuMrtvkkIQZc3KbFYWxpzCx3Gy1oBCEIBCEIBCEIBLaABmdty81hjb6nYboc656DkEGCSTcm5KwhCAV4wOA7Bm35xSf1Kjgroe/L2F0w6tf8AqgpdCysIAbpbvEM3PmkJTXFpBCBKEt7Ru3ZIQCEIQCy0EkADdA1Sz4G2+sd/LyQYeQPC3YfmkIQgEIQgyFYVRNN6taWPvZO7yu8OY258lXoVhSgHs3pT0Y/9Vh55mPnO3R6+frelelYWSsLdzhCEIFMdbQ7HdDm5T1vskpbTmGQ+49ECELLgWmx3WEGxvgAcdzt/dIOpXqc9kHAx3wZ34yb96PVBwN9zO/GTfvQeV0L1R6oOBvuZ34yb96w/sg4HDSW4K4kDQemTa/8AZB5YQvSA7NeFsrXHg2pAIJt6fLcW1+1ubfGyJ+zThSJjZDwpLl7sOcPTZ7sN9QTmttY/31sHnALrZMeoTwfBhoe/0ljHNc3IbXN7a+9XDF2bcJSgPj4TkdGW5g4V0/ivbbXzPw5arazsx4TLZHP4VmADbtHpk+97EHW+g129l1N6RbN4XW813OXmtC9K+q/hIzMYOFJchkyuca+cZW6a2vrz/wDbba7sp4ShdCKbhqScOL85FbKMoDSW7vG5sqQ8yoXoz1X8OZSRww7NYnKaiffKNL5/aeY0A3KlqTsj4LkpYn1GBlkrmAvaKufQ8/roPLqyvU/qg4G+5nfjJv3o9UHA33M78ZN+9B5b+mP5h+aRb2L1OOyDgYG4wZ34yb96V6ouCPuh/wCMn/eg7lCEIBCEIBCEIBCEIBCEIBCEIBCEIBCEI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BDAAkGBwgHBgkIBwgKCgkLDRYPDQwMDRsUFRAWIB0iIiAdHx8kKDQsJCYxJx8fLT0tMTU3Ojo6Iys/RD84QzQ5Ojf/2wBDAQoKCg0MDRoPDxo3JR8lNzc3Nzc3Nzc3Nzc3Nzc3Nzc3Nzc3Nzc3Nzc3Nzc3Nzc3Nzc3Nzc3Nzc3Nzc3Nzc3Nzf/wAARCAChAHkDASIAAhEBAxEB/8QAHAAAAQQDAQAAAAAAAAAAAAAAAAIEBQcBAwYI/8QAPBAAAQMCBAMEBggFBQAAAAAAAQACAwQRBRIhMQZBUQcTImEUF3GBkbEyQlJVlKHB0iNiwtHhJDNyovD/xAAXAQEBAQEAAAAAAAAAAAAAAAAAAgME/8QAHREBAAMAAgMBAAAAAAAAAAAAAAECEUFRAwQSIv/aAAwDAQACEQMRAD8ArWrw8ObnG43UfFBlksRzTxuJNcbXW5jGPIeOaDZTNDWiwTruxINVribyTuJtkDb0SxS+6yHZPg3ROaLDZ8QeWQtJA1JsgjWG5DW7nZSE3D+ICk9JfC4R2vmXY8P8IYcCySrfnk0JAOy7yqpad9F3Lsvc2AtyIQeffR3A89Oq2taWbq5Kng7C6uIuZHkediOSrbi/heswZxew54TsQgjI5G7HVJqWhw0UbE6QHVPWPJGqBuWBpuEthJK2FuYrbFDbU8kCRESLn4I7t/2z8E8aBZGnkgrmLPmG6ncPD7a3tzCRBDEbaKQjYIx4Qg2hwjOvuTiKpaRbRR73X0Onn0Wh04iKCejka97WtOpNlb3CeAw0WHMe7/dkFz5KhaLEP9bCQCbPGl916Pwap9MoIZGAx+AXadx7UHD8XTVlDi1PTxVF4pXg2Y23uPVTmPS1ceAueLsys1IN9U+x/AIq4RStdaWN12ki6jeLG1ceCGNvju3K4jRAjgLFH1lC7vpsz2nUOOykuK5IZMEnc5zXi2l+qqOkrq3CZ89MXMN7kJ7V8RYhiEQimdlYdwBugixCC92ml9ESBsY1TgOsNlHYhIQEGROM1m7rYamw0UO6qDHFul+aW2pLgglRVt5lZ9JHVRLQ5x0K25HdUGqBjGOFlJxtYWarj46+QPFypqlxJph8ZCB/P3I0J1TV8MMulxfl5ppNVwvd9NahJHfSUhA9ioA2UPidYtN7q4uEcX72lga+UNlZuD9bkqbgq2RjNnBI3UlQcQupZmvhftyQeh3Fs8RbmOou0hQVc0QNbDUNmeHHwkyaE/BcnwjxhLVVkdLIdZD4Seq7zEmCeBpLAeYbe2vkUHN4theHV0EbqWlGZ4PiB2PRcTXYY6kdcss07BWHDPAS8xxSEOdlc0ixY7qR59VHcRwRGlAnbkkb4fo6H3oK8k8IUbWG403KRidf3crwDcA6eaYx1Tnm7uaDRJEA65KVDLEw2JS6p7XRm26h3Al+hKDpoJYSN1t72LqufjD2svcpPfP+0gikoPcBa5SVvpohI6xsg1XO6Mx6qUOHsDU3dREO8LSQgbM7wkZQT+qfUtJUFwcGOy9bKW4aw70rFaenkZ4XvsV6Cg4XwxmHthbTs1bYm26CmuDYXDGaU63DwVY3H+JT4fSwPhkLTpf4KAZgkmE8XxNhae4c7wmyke1GCappIG0sZdIXWsECeFMedX1AmlAz2DHnrrv810uM1kTKB8krGuAa4EnXoFxvC+DT4PROkqdZZRctJ2A/XUphxBxTJFQR0bHAvLSHEdb6oOQxKlbJVSOaPCHeEeSY9zkT2KV0p135pctOXA2CCEqX20WiEF8l7aKQloTnuQsinyDRmyBE+WODleyi+9Cc18jg22yjboErZFIY3XG61oQSUVc4DxFOYsQjv4uhOyhFsi+kf+Lvkg6Kixh1LVxTwhzSzxC7Rt8Vc/D/AGj4dXwRRzNkZOWAk2FrfFUCLkm4A/h8j7P8JcTnMc1zHFrhEwi3MoPUJrKCYRzBolc4ZwRa489U3xrFKSko/S5IXvjAuHWFvzXnmgx2vgqaaQVDzGwN/hl1rtvy96tDH8aOJcIRGkYJWyNtYfUFjqSfkg53iXtFNU58VFG4R21dlFwPiuNlxLvJXPnBcd3EDQfmoqQZS8HkP6UqS4LrNB1G5tplQdHS1NK0EyOAyi7ugTl2IUTTlMnt2XJFz+8sW2vluPZewTRznFxJJuTdB2hrqAn6Y960VOI0jWWjc0lcjc9UXPVA5rajvn6bJqhCAQhCAS4iA7U2uCL+5IQgeCZt7ucNraA+Wv5I75oLSHDRoabg8kzSmguNggciVoyEEeBobrf2q3cPwiorOyiXFW4k6NsMEkvcCEWJYHWF731VNOdsG7D81fOAnL2C1nnRzD5oKNMgeHEkXI1vfTSyHSsdms4AEW1vcaW+SbtdlPUcwh4sbg3B2KBy+ZjsxDrZrcjcWv8A4TebKZCW7HVIQgEIQgEIQgEIQgEIQgyBc2CW45RlHXUoHgH8x/ILWgyr3wl2XsEqPOmlHzVDq86J2TsEeOsMg+aCjEtpuMrtvkkIQZc3KbFYWxpzCx3Gy1oBCEIBCEIBCEIBLaABmdty81hjb6nYboc656DkEGCSTcm5KwhCAV4wOA7Bm35xSf1Kjgroe/L2F0w6tf8AqgpdCysIAbpbvEM3PmkJTXFpBCBKEt7Ru3ZIQCEIQCy0EkADdA1Sz4G2+sd/LyQYeQPC3YfmkIQgEIQgyFYVRNN6taWPvZO7yu8OY258lXoVhSgHs3pT0Y/9Vh55mPnO3R6+frelelYWSsLdzhCEIFMdbQ7HdDm5T1vskpbTmGQ+49ECELLgWmx3WEGxvgAcdzt/dIOpXqc9kHAx3wZ34yb96PVBwN9zO/GTfvQeV0L1R6oOBvuZ34yb96w/sg4HDSW4K4kDQemTa/8AZB5YQvSA7NeFsrXHg2pAIJt6fLcW1+1ubfGyJ+zThSJjZDwpLl7sOcPTZ7sN9QTmttY/31sHnALrZMeoTwfBhoe/0ljHNc3IbXN7a+9XDF2bcJSgPj4TkdGW5g4V0/ivbbXzPw5arazsx4TLZHP4VmADbtHpk+97EHW+g129l1N6RbN4XW813OXmtC9K+q/hIzMYOFJchkyuca+cZW6a2vrz/wDbba7sp4ShdCKbhqScOL85FbKMoDSW7vG5sqQ8yoXoz1X8OZSRww7NYnKaiffKNL5/aeY0A3KlqTsj4LkpYn1GBlkrmAvaKufQ8/roPLqyvU/qg4G+5nfjJv3o9UHA33M78ZN+9B5b+mP5h+aRb2L1OOyDgYG4wZ34yb96V6ouCPuh/wCMn/eg7lCEIBCEIBCEIBCEIBCEIBCEIBCEIBCEI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hAHkDASIAAhEBAxEB/8QAHAAAAQQDAQAAAAAAAAAAAAAAAAIEBQcBAwYI/8QAPBAAAQMCBAMEBggFBQAAAAAAAQACAwQRBRIhMQZBUQcTImEUF3GBkbEyQlJVlKHB0iNiwtHhJDNyovD/xAAXAQEBAQEAAAAAAAAAAAAAAAAAAgME/8QAHREBAAMAAgMBAAAAAAAAAAAAAAECEUFRAwQSIv/aAAwDAQACEQMRAD8ArWrw8ObnG43UfFBlksRzTxuJNcbXW5jGPIeOaDZTNDWiwTruxINVribyTuJtkDb0SxS+6yHZPg3ROaLDZ8QeWQtJA1JsgjWG5DW7nZSE3D+ICk9JfC4R2vmXY8P8IYcCySrfnk0JAOy7yqpad9F3Lsvc2AtyIQeffR3A89Oq2taWbq5Kng7C6uIuZHkediOSrbi/heswZxew54TsQgjI5G7HVJqWhw0UbE6QHVPWPJGqBuWBpuEthJK2FuYrbFDbU8kCRESLn4I7t/2z8E8aBZGnkgrmLPmG6ncPD7a3tzCRBDEbaKQjYIx4Qg2hwjOvuTiKpaRbRR73X0Onn0Wh04iKCejka97WtOpNlb3CeAw0WHMe7/dkFz5KhaLEP9bCQCbPGl916Pwap9MoIZGAx+AXadx7UHD8XTVlDi1PTxVF4pXg2Y23uPVTmPS1ceAueLsys1IN9U+x/AIq4RStdaWN12ki6jeLG1ceCGNvju3K4jRAjgLFH1lC7vpsz2nUOOykuK5IZMEnc5zXi2l+qqOkrq3CZ89MXMN7kJ7V8RYhiEQimdlYdwBugixCC92ml9ESBsY1TgOsNlHYhIQEGROM1m7rYamw0UO6qDHFul+aW2pLgglRVt5lZ9JHVRLQ5x0K25HdUGqBjGOFlJxtYWarj46+QPFypqlxJph8ZCB/P3I0J1TV8MMulxfl5ppNVwvd9NahJHfSUhA9ioA2UPidYtN7q4uEcX72lga+UNlZuD9bkqbgq2RjNnBI3UlQcQupZmvhftyQeh3Fs8RbmOou0hQVc0QNbDUNmeHHwkyaE/BcnwjxhLVVkdLIdZD4Seq7zEmCeBpLAeYbe2vkUHN4theHV0EbqWlGZ4PiB2PRcTXYY6kdcss07BWHDPAS8xxSEOdlc0ixY7qR59VHcRwRGlAnbkkb4fo6H3oK8k8IUbWG403KRidf3crwDcA6eaYx1Tnm7uaDRJEA65KVDLEw2JS6p7XRm26h3Al+hKDpoJYSN1t72LqufjD2svcpPfP+0gikoPcBa5SVvpohI6xsg1XO6Mx6qUOHsDU3dREO8LSQgbM7wkZQT+qfUtJUFwcGOy9bKW4aw70rFaenkZ4XvsV6Cg4XwxmHthbTs1bYm26CmuDYXDGaU63DwVY3H+JT4fSwPhkLTpf4KAZgkmE8XxNhae4c7wmyke1GCappIG0sZdIXWsECeFMedX1AmlAz2DHnrrv810uM1kTKB8krGuAa4EnXoFxvC+DT4PROkqdZZRctJ2A/XUphxBxTJFQR0bHAvLSHEdb6oOQxKlbJVSOaPCHeEeSY9zkT2KV0p135pctOXA2CCEqX20WiEF8l7aKQloTnuQsinyDRmyBE+WODleyi+9Cc18jg22yjboErZFIY3XG61oQSUVc4DxFOYsQjv4uhOyhFsi+kf+Lvkg6Kixh1LVxTwhzSzxC7Rt8Vc/D/AGj4dXwRRzNkZOWAk2FrfFUCLkm4A/h8j7P8JcTnMc1zHFrhEwi3MoPUJrKCYRzBolc4ZwRa489U3xrFKSko/S5IXvjAuHWFvzXnmgx2vgqaaQVDzGwN/hl1rtvy96tDH8aOJcIRGkYJWyNtYfUFjqSfkg53iXtFNU58VFG4R21dlFwPiuNlxLvJXPnBcd3EDQfmoqQZS8HkP6UqS4LrNB1G5tplQdHS1NK0EyOAyi7ugTl2IUTTlMnt2XJFz+8sW2vluPZewTRznFxJJuTdB2hrqAn6Y960VOI0jWWjc0lcjc9UXPVA5rajvn6bJqhCAQhCAS4iA7U2uCL+5IQgeCZt7ucNraA+Wv5I75oLSHDRoabg8kzSmguNggciVoyEEeBobrf2q3cPwiorOyiXFW4k6NsMEkvcCEWJYHWF731VNOdsG7D81fOAnL2C1nnRzD5oKNMgeHEkXI1vfTSyHSsdms4AEW1vcaW+SbtdlPUcwh4sbg3B2KBy+ZjsxDrZrcjcWv8A4TebKZCW7HVIQgEIQgEIQgEIQgEIQgyBc2CW45RlHXUoHgH8x/ILWgyr3wl2XsEqPOmlHzVDq86J2TsEeOsMg+aCjEtpuMrtvkkIQZc3KbFYWxpzCx3Gy1oBCEIBCEIBCEIBLaABmdty81hjb6nYboc656DkEGCSTcm5KwhCAV4wOA7Bm35xSf1Kjgroe/L2F0w6tf8AqgpdCysIAbpbvEM3PmkJTXFpBCBKEt7Ru3ZIQCEIQCy0EkADdA1Sz4G2+sd/LyQYeQPC3YfmkIQgEIQgyFYVRNN6taWPvZO7yu8OY258lXoVhSgHs3pT0Y/9Vh55mPnO3R6+frelelYWSsLdzhCEIFMdbQ7HdDm5T1vskpbTmGQ+49ECELLgWmx3WEGxvgAcdzt/dIOpXqc9kHAx3wZ34yb96PVBwN9zO/GTfvQeV0L1R6oOBvuZ34yb96w/sg4HDSW4K4kDQemTa/8AZB5YQvSA7NeFsrXHg2pAIJt6fLcW1+1ubfGyJ+zThSJjZDwpLl7sOcPTZ7sN9QTmttY/31sHnALrZMeoTwfBhoe/0ljHNc3IbXN7a+9XDF2bcJSgPj4TkdGW5g4V0/ivbbXzPw5arazsx4TLZHP4VmADbtHpk+97EHW+g129l1N6RbN4XW813OXmtC9K+q/hIzMYOFJchkyuca+cZW6a2vrz/wDbba7sp4ShdCKbhqScOL85FbKMoDSW7vG5sqQ8yoXoz1X8OZSRww7NYnKaiffKNL5/aeY0A3KlqTsj4LkpYn1GBlkrmAvaKufQ8/roPLqyvU/qg4G+5nfjJv3o9UHA33M78ZN+9B5b+mP5h+aRb2L1OOyDgYG4wZ34yb96V6ouCPuh/wCMn/eg7lCEIBCEIBCEIBCEIBCEIBCEIBCEIBCEIP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BDAAkGBwgHBgkIBwgKCgkLDRYPDQwMDRsUFRAWIB0iIiAdHx8kKDQsJCYxJx8fLT0tMTU3Ojo6Iys/RD84QzQ5Ojf/2wBDAQoKCg0MDRoPDxo3JR8lNzc3Nzc3Nzc3Nzc3Nzc3Nzc3Nzc3Nzc3Nzc3Nzc3Nzc3Nzc3Nzc3Nzc3Nzc3Nzc3Nzf/wAARCAChAHkDASIAAhEBAxEB/8QAHAAAAQQDAQAAAAAAAAAAAAAAAAIEBQcBAwYI/8QAPBAAAQMCBAMEBggFBQAAAAAAAQACAwQRBRIhMQZBUQcTImEUF3GBkbEyQlJVlKHB0iNiwtHhJDNyovD/xAAXAQEBAQEAAAAAAAAAAAAAAAAAAgME/8QAHREBAAMAAgMBAAAAAAAAAAAAAAECEUFRAwQSIv/aAAwDAQACEQMRAD8ArWrw8ObnG43UfFBlksRzTxuJNcbXW5jGPIeOaDZTNDWiwTruxINVribyTuJtkDb0SxS+6yHZPg3ROaLDZ8QeWQtJA1JsgjWG5DW7nZSE3D+ICk9JfC4R2vmXY8P8IYcCySrfnk0JAOy7yqpad9F3Lsvc2AtyIQeffR3A89Oq2taWbq5Kng7C6uIuZHkediOSrbi/heswZxew54TsQgjI5G7HVJqWhw0UbE6QHVPWPJGqBuWBpuEthJK2FuYrbFDbU8kCRESLn4I7t/2z8E8aBZGnkgrmLPmG6ncPD7a3tzCRBDEbaKQjYIx4Qg2hwjOvuTiKpaRbRR73X0Onn0Wh04iKCejka97WtOpNlb3CeAw0WHMe7/dkFz5KhaLEP9bCQCbPGl916Pwap9MoIZGAx+AXadx7UHD8XTVlDi1PTxVF4pXg2Y23uPVTmPS1ceAueLsys1IN9U+x/AIq4RStdaWN12ki6jeLG1ceCGNvju3K4jRAjgLFH1lC7vpsz2nUOOykuK5IZMEnc5zXi2l+qqOkrq3CZ89MXMN7kJ7V8RYhiEQimdlYdwBugixCC92ml9ESBsY1TgOsNlHYhIQEGROM1m7rYamw0UO6qDHFul+aW2pLgglRVt5lZ9JHVRLQ5x0K25HdUGqBjGOFlJxtYWarj46+QPFypqlxJph8ZCB/P3I0J1TV8MMulxfl5ppNVwvd9NahJHfSUhA9ioA2UPidYtN7q4uEcX72lga+UNlZuD9bkqbgq2RjNnBI3UlQcQupZmvhftyQeh3Fs8RbmOou0hQVc0QNbDUNmeHHwkyaE/BcnwjxhLVVkdLIdZD4Seq7zEmCeBpLAeYbe2vkUHN4theHV0EbqWlGZ4PiB2PRcTXYY6kdcss07BWHDPAS8xxSEOdlc0ixY7qR59VHcRwRGlAnbkkb4fo6H3oK8k8IUbWG403KRidf3crwDcA6eaYx1Tnm7uaDRJEA65KVDLEw2JS6p7XRm26h3Al+hKDpoJYSN1t72LqufjD2svcpPfP+0gikoPcBa5SVvpohI6xsg1XO6Mx6qUOHsDU3dREO8LSQgbM7wkZQT+qfUtJUFwcGOy9bKW4aw70rFaenkZ4XvsV6Cg4XwxmHthbTs1bYm26CmuDYXDGaU63DwVY3H+JT4fSwPhkLTpf4KAZgkmE8XxNhae4c7wmyke1GCappIG0sZdIXWsECeFMedX1AmlAz2DHnrrv810uM1kTKB8krGuAa4EnXoFxvC+DT4PROkqdZZRctJ2A/XUphxBxTJFQR0bHAvLSHEdb6oOQxKlbJVSOaPCHeEeSY9zkT2KV0p135pctOXA2CCEqX20WiEF8l7aKQloTnuQsinyDRmyBE+WODleyi+9Cc18jg22yjboErZFIY3XG61oQSUVc4DxFOYsQjv4uhOyhFsi+kf+Lvkg6Kixh1LVxTwhzSzxC7Rt8Vc/D/AGj4dXwRRzNkZOWAk2FrfFUCLkm4A/h8j7P8JcTnMc1zHFrhEwi3MoPUJrKCYRzBolc4ZwRa489U3xrFKSko/S5IXvjAuHWFvzXnmgx2vgqaaQVDzGwN/hl1rtvy96tDH8aOJcIRGkYJWyNtYfUFjqSfkg53iXtFNU58VFG4R21dlFwPiuNlxLvJXPnBcd3EDQfmoqQZS8HkP6UqS4LrNB1G5tplQdHS1NK0EyOAyi7ugTl2IUTTlMnt2XJFz+8sW2vluPZewTRznFxJJuTdB2hrqAn6Y960VOI0jWWjc0lcjc9UXPVA5rajvn6bJqhCAQhCAS4iA7U2uCL+5IQgeCZt7ucNraA+Wv5I75oLSHDRoabg8kzSmguNggciVoyEEeBobrf2q3cPwiorOyiXFW4k6NsMEkvcCEWJYHWF731VNOdsG7D81fOAnL2C1nnRzD5oKNMgeHEkXI1vfTSyHSsdms4AEW1vcaW+SbtdlPUcwh4sbg3B2KBy+ZjsxDrZrcjcWv8A4TebKZCW7HVIQgEIQgEIQgEIQgEIQgyBc2CW45RlHXUoHgH8x/ILWgyr3wl2XsEqPOmlHzVDq86J2TsEeOsMg+aCjEtpuMrtvkkIQZc3KbFYWxpzCx3Gy1oBCEIBCEIBCEIBLaABmdty81hjb6nYboc656DkEGCSTcm5KwhCAV4wOA7Bm35xSf1Kjgroe/L2F0w6tf8AqgpdCysIAbpbvEM3PmkJTXFpBCBKEt7Ru3ZIQCEIQCy0EkADdA1Sz4G2+sd/LyQYeQPC3YfmkIQgEIQgyFYVRNN6taWPvZO7yu8OY258lXoVhSgHs3pT0Y/9Vh55mPnO3R6+frelelYWSsLdzhCEIFMdbQ7HdDm5T1vskpbTmGQ+49ECELLgWmx3WEGxvgAcdzt/dIOpXqc9kHAx3wZ34yb96PVBwN9zO/GTfvQeV0L1R6oOBvuZ34yb96w/sg4HDSW4K4kDQemTa/8AZB5YQvSA7NeFsrXHg2pAIJt6fLcW1+1ubfGyJ+zThSJjZDwpLl7sOcPTZ7sN9QTmttY/31sHnALrZMeoTwfBhoe/0ljHNc3IbXN7a+9XDF2bcJSgPj4TkdGW5g4V0/ivbbXzPw5arazsx4TLZHP4VmADbtHpk+97EHW+g129l1N6RbN4XW813OXmtC9K+q/hIzMYOFJchkyuca+cZW6a2vrz/wDbba7sp4ShdCKbhqScOL85FbKMoDSW7vG5sqQ8yoXoz1X8OZSRww7NYnKaiffKNL5/aeY0A3KlqTsj4LkpYn1GBlkrmAvaKufQ8/roPLqyvU/qg4G+5nfjJv3o9UHA33M78ZN+9B5b+mP5h+aRb2L1OOyDgYG4wZ34yb96V6ouCPuh/wCMn/eg7lCEIBCEIBCEIBCEIBCEIBCEIBCEIBCEIP/Z"/>
          <p:cNvSpPr>
            <a:spLocks noChangeAspect="1" noChangeArrowheads="1"/>
          </p:cNvSpPr>
          <p:nvPr/>
        </p:nvSpPr>
        <p:spPr bwMode="auto">
          <a:xfrm>
            <a:off x="520700" y="3032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000">
        <p:cut/>
      </p:transition>
    </mc:Choice>
    <mc:Fallback xmlns="">
      <p:transition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mokeforwhat.com/img/no_smoking_signs/no-smoking-sick-old-pati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831"/>
            <a:ext cx="8677564" cy="67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tobacco prevention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sz="3400" u="sng" dirty="0"/>
              <a:t>School-based Prevention </a:t>
            </a:r>
            <a:r>
              <a:rPr lang="en-US" sz="3400" dirty="0" smtClean="0"/>
              <a:t>– Provides education for students in grades 4-12</a:t>
            </a:r>
          </a:p>
          <a:p>
            <a:endParaRPr lang="en-US" sz="1600" u="sng" dirty="0" smtClean="0"/>
          </a:p>
          <a:p>
            <a:r>
              <a:rPr lang="en-US" sz="3400" u="sng" dirty="0" smtClean="0"/>
              <a:t>Smokeless </a:t>
            </a:r>
            <a:r>
              <a:rPr lang="en-US" sz="3400" u="sng" dirty="0"/>
              <a:t>Tobacco Prevention </a:t>
            </a:r>
            <a:r>
              <a:rPr lang="en-US" sz="3400" dirty="0" smtClean="0"/>
              <a:t>– Targets youth throughout Texas via the </a:t>
            </a:r>
            <a:r>
              <a:rPr lang="en-US" sz="3400" i="1" dirty="0" smtClean="0"/>
              <a:t>Spit </a:t>
            </a:r>
            <a:r>
              <a:rPr lang="en-US" sz="3400" i="1" dirty="0"/>
              <a:t>It Out </a:t>
            </a:r>
            <a:r>
              <a:rPr lang="en-US" sz="3400" dirty="0"/>
              <a:t>Media and Outreach Campaign </a:t>
            </a:r>
            <a:endParaRPr lang="en-US" sz="3400" u="sng" dirty="0" smtClean="0"/>
          </a:p>
          <a:p>
            <a:endParaRPr lang="en-US" sz="1600" u="sng" dirty="0" smtClean="0"/>
          </a:p>
          <a:p>
            <a:r>
              <a:rPr lang="en-US" sz="3400" u="sng" dirty="0" smtClean="0"/>
              <a:t>Texas </a:t>
            </a:r>
            <a:r>
              <a:rPr lang="en-US" sz="3400" u="sng" dirty="0"/>
              <a:t>Youth Tobacco Awareness </a:t>
            </a:r>
            <a:r>
              <a:rPr lang="en-US" sz="3400" u="sng" dirty="0" smtClean="0"/>
              <a:t>Program </a:t>
            </a:r>
            <a:r>
              <a:rPr lang="en-US" sz="3400" dirty="0" smtClean="0"/>
              <a:t>– Oversees court-ordered awareness training for minors cited </a:t>
            </a:r>
            <a:r>
              <a:rPr lang="en-US" sz="3400" dirty="0"/>
              <a:t>for violating Texas tobacco </a:t>
            </a:r>
            <a:r>
              <a:rPr lang="en-US" sz="3400" dirty="0" smtClean="0"/>
              <a:t>laws.</a:t>
            </a:r>
            <a:endParaRPr lang="en-US" sz="3400" u="sng" dirty="0" smtClean="0"/>
          </a:p>
          <a:p>
            <a:endParaRPr lang="en-US" sz="1400" u="sng" dirty="0" smtClean="0"/>
          </a:p>
        </p:txBody>
      </p:sp>
      <p:pic>
        <p:nvPicPr>
          <p:cNvPr id="1026" name="Picture 2" descr="http://www.laughlin.af.mil/shared/media/photodb/web/111122-F-6788M-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96327"/>
            <a:ext cx="5143500" cy="2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74757"/>
            <a:ext cx="5638800" cy="370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tobacco prevention programs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3716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sz="2400" u="sng" dirty="0" err="1" smtClean="0"/>
              <a:t>Synar</a:t>
            </a:r>
            <a:r>
              <a:rPr lang="en-US" sz="2400" u="sng" dirty="0" smtClean="0"/>
              <a:t> Survey </a:t>
            </a:r>
            <a:r>
              <a:rPr lang="en-US" sz="2400" dirty="0" smtClean="0"/>
              <a:t>- In </a:t>
            </a:r>
            <a:r>
              <a:rPr lang="en-US" sz="2400" dirty="0"/>
              <a:t>Texas, the Comptroller’s office </a:t>
            </a:r>
            <a:r>
              <a:rPr lang="en-US" sz="2400" dirty="0" smtClean="0"/>
              <a:t>works with </a:t>
            </a:r>
            <a:r>
              <a:rPr lang="en-US" sz="2400" dirty="0"/>
              <a:t>local law enforcement </a:t>
            </a:r>
            <a:r>
              <a:rPr lang="en-US" sz="2400" dirty="0" smtClean="0"/>
              <a:t>to enforce compliance with state tobacco laws. </a:t>
            </a:r>
            <a:r>
              <a:rPr lang="en-US" sz="2400" dirty="0"/>
              <a:t>DSHS conducts the annual </a:t>
            </a:r>
            <a:r>
              <a:rPr lang="en-US" sz="2400" dirty="0" err="1"/>
              <a:t>Synar</a:t>
            </a:r>
            <a:r>
              <a:rPr lang="en-US" sz="2400" dirty="0"/>
              <a:t> Survey to determine the annual retailer violation rate. </a:t>
            </a:r>
            <a:endParaRPr lang="en-US" sz="24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886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Cessation Programs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u="sng" dirty="0"/>
              <a:t>DSHS </a:t>
            </a:r>
            <a:r>
              <a:rPr lang="en-US" sz="2800" u="sng" dirty="0" err="1"/>
              <a:t>Quitline</a:t>
            </a:r>
            <a:r>
              <a:rPr lang="en-US" sz="2800" u="sng" dirty="0"/>
              <a:t> Cessation Services </a:t>
            </a:r>
            <a:r>
              <a:rPr lang="en-US" sz="2800" u="sng" dirty="0" smtClean="0"/>
              <a:t>- P</a:t>
            </a:r>
            <a:r>
              <a:rPr lang="en-US" sz="2800" dirty="0" smtClean="0"/>
              <a:t>rovides </a:t>
            </a:r>
            <a:r>
              <a:rPr lang="en-US" sz="2800" dirty="0"/>
              <a:t>telephone counseling, tobacco education, and limited nicotine replacement therapy to Texas </a:t>
            </a:r>
            <a:r>
              <a:rPr lang="en-US" sz="2800" dirty="0" smtClean="0"/>
              <a:t>residents. </a:t>
            </a:r>
          </a:p>
          <a:p>
            <a:r>
              <a:rPr lang="en-US" sz="2800" dirty="0" smtClean="0"/>
              <a:t>The number of </a:t>
            </a:r>
            <a:r>
              <a:rPr lang="en-US" sz="2800" dirty="0" err="1" smtClean="0"/>
              <a:t>Quitline</a:t>
            </a:r>
            <a:r>
              <a:rPr lang="en-US" sz="2800" dirty="0" smtClean="0"/>
              <a:t> callers has risen from </a:t>
            </a:r>
            <a:r>
              <a:rPr lang="en-US" sz="2800" dirty="0"/>
              <a:t>3,000 Texans </a:t>
            </a:r>
            <a:r>
              <a:rPr lang="en-US" sz="2800" dirty="0" smtClean="0"/>
              <a:t>in 2008 to </a:t>
            </a:r>
            <a:r>
              <a:rPr lang="en-US" sz="2800" dirty="0"/>
              <a:t>14,222 in </a:t>
            </a:r>
            <a:r>
              <a:rPr lang="en-US" sz="2800" dirty="0" smtClean="0"/>
              <a:t>2010. 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4064000"/>
            <a:ext cx="72580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entoncounty.com/dept/health/images/quit-smo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7285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Cessation Programs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TPCC Cessation Activities </a:t>
            </a:r>
            <a:r>
              <a:rPr lang="en-US" dirty="0" smtClean="0"/>
              <a:t>– “Tobacco </a:t>
            </a:r>
            <a:r>
              <a:rPr lang="en-US" dirty="0"/>
              <a:t>Prevention and Control </a:t>
            </a:r>
            <a:r>
              <a:rPr lang="en-US" dirty="0" smtClean="0"/>
              <a:t>Coalitions” </a:t>
            </a:r>
            <a:r>
              <a:rPr lang="en-US" dirty="0"/>
              <a:t>educate the public and </a:t>
            </a:r>
            <a:r>
              <a:rPr lang="en-US" dirty="0" smtClean="0"/>
              <a:t>engage </a:t>
            </a:r>
            <a:r>
              <a:rPr lang="en-US" dirty="0"/>
              <a:t>healthcare providers </a:t>
            </a:r>
            <a:r>
              <a:rPr lang="en-US" dirty="0" smtClean="0"/>
              <a:t>in promoting smoking </a:t>
            </a:r>
            <a:r>
              <a:rPr lang="en-US" dirty="0"/>
              <a:t>cessation. </a:t>
            </a:r>
            <a:endParaRPr lang="en-US" dirty="0" smtClean="0"/>
          </a:p>
          <a:p>
            <a:r>
              <a:rPr lang="en-US" dirty="0"/>
              <a:t>Coalitions consulted with 1,674 healthcare providers in </a:t>
            </a:r>
            <a:r>
              <a:rPr lang="en-US" dirty="0" smtClean="0"/>
              <a:t>2010. </a:t>
            </a:r>
          </a:p>
          <a:p>
            <a:r>
              <a:rPr lang="en-US" dirty="0" smtClean="0"/>
              <a:t>The </a:t>
            </a:r>
            <a:r>
              <a:rPr lang="en-US" i="1" dirty="0"/>
              <a:t>Yes You Can! </a:t>
            </a:r>
            <a:r>
              <a:rPr lang="en-US" dirty="0"/>
              <a:t>Cessation Tool Kit </a:t>
            </a:r>
            <a:r>
              <a:rPr lang="en-US" dirty="0" smtClean="0"/>
              <a:t>promotes </a:t>
            </a:r>
            <a:r>
              <a:rPr lang="en-US" dirty="0"/>
              <a:t>changes in clinical practice </a:t>
            </a:r>
            <a:r>
              <a:rPr lang="en-US" dirty="0" smtClean="0"/>
              <a:t>on </a:t>
            </a:r>
            <a:r>
              <a:rPr lang="en-US" dirty="0"/>
              <a:t>tobacco assessment and referrals to </a:t>
            </a:r>
            <a:r>
              <a:rPr lang="en-US" dirty="0" smtClean="0"/>
              <a:t>counseling </a:t>
            </a:r>
            <a:r>
              <a:rPr lang="en-US" dirty="0"/>
              <a:t>and </a:t>
            </a:r>
            <a:r>
              <a:rPr lang="en-US" dirty="0" smtClean="0"/>
              <a:t>resources.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Smoke-free Texas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6276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505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62425"/>
            <a:ext cx="3257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399"/>
            <a:ext cx="5057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800350"/>
            <a:ext cx="5172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g.my7s.com/wp-content/uploads/2012/04/smoking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6" y="0"/>
            <a:ext cx="9256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5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Smoke-free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Texas, 36 cities</a:t>
            </a:r>
          </a:p>
          <a:p>
            <a:pPr marL="0" indent="0">
              <a:buNone/>
            </a:pPr>
            <a:r>
              <a:rPr lang="en-US" sz="2800" dirty="0" smtClean="0"/>
              <a:t> – </a:t>
            </a:r>
            <a:r>
              <a:rPr lang="en-US" sz="2800" b="1" dirty="0" smtClean="0"/>
              <a:t>55% of Texans</a:t>
            </a:r>
            <a:r>
              <a:rPr lang="en-US" sz="2800" dirty="0" smtClean="0"/>
              <a:t> – are </a:t>
            </a:r>
            <a:r>
              <a:rPr lang="en-US" sz="2800" dirty="0" smtClean="0"/>
              <a:t>covered </a:t>
            </a:r>
            <a:r>
              <a:rPr lang="en-US" sz="2800" dirty="0" smtClean="0"/>
              <a:t>by comprehensive smoke-free indoor workplace ordinances</a:t>
            </a:r>
          </a:p>
          <a:p>
            <a:pPr marL="0" indent="0"/>
            <a:r>
              <a:rPr lang="en-US" sz="2800" dirty="0" smtClean="0"/>
              <a:t>  </a:t>
            </a:r>
            <a:r>
              <a:rPr lang="en-US" sz="2800" dirty="0" smtClean="0"/>
              <a:t>29 states have already </a:t>
            </a:r>
            <a:r>
              <a:rPr lang="en-US" sz="2800" dirty="0" smtClean="0"/>
              <a:t>passed </a:t>
            </a:r>
            <a:r>
              <a:rPr lang="en-US" sz="2800" dirty="0" smtClean="0"/>
              <a:t>comprehensive </a:t>
            </a:r>
            <a:r>
              <a:rPr lang="en-US" sz="2800" dirty="0" smtClean="0"/>
              <a:t>statewide smoking </a:t>
            </a:r>
            <a:r>
              <a:rPr lang="en-US" sz="2800" dirty="0" smtClean="0"/>
              <a:t>bans</a:t>
            </a:r>
            <a:endParaRPr lang="en-US" sz="2800" dirty="0" smtClean="0"/>
          </a:p>
          <a:p>
            <a:pPr marL="0" indent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23291"/>
            <a:ext cx="400004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Texas public health policies on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45" y="2819400"/>
            <a:ext cx="44196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 employee health plan coverage for smoking cessation</a:t>
            </a:r>
          </a:p>
          <a:p>
            <a:r>
              <a:rPr lang="en-US" sz="2800" dirty="0" smtClean="0"/>
              <a:t>Medicaid coverage of smoking cessation</a:t>
            </a:r>
          </a:p>
          <a:p>
            <a:endParaRPr lang="en-US" dirty="0"/>
          </a:p>
        </p:txBody>
      </p:sp>
      <p:pic>
        <p:nvPicPr>
          <p:cNvPr id="15362" name="Picture 2" descr="http://texasahead.org/lga/tobacco_enforcement/images/curvyLogo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45" y="3810000"/>
            <a:ext cx="438437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8534400" cy="175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smtClean="0"/>
              <a:t>Prohibition on sales to minors including specially designed  warning </a:t>
            </a:r>
            <a:r>
              <a:rPr lang="en-US" sz="2800" dirty="0" smtClean="0"/>
              <a:t>signs</a:t>
            </a:r>
          </a:p>
          <a:p>
            <a:pPr marL="285750" indent="-285750">
              <a:spcBef>
                <a:spcPts val="672"/>
              </a:spcBef>
              <a:buFont typeface="Arial" pitchFamily="34" charset="0"/>
              <a:buChar char="•"/>
            </a:pPr>
            <a:r>
              <a:rPr lang="en-US" sz="2800" dirty="0" smtClean="0"/>
              <a:t>Tobacco </a:t>
            </a:r>
            <a:r>
              <a:rPr lang="en-US" sz="2800" dirty="0" smtClean="0"/>
              <a:t>Taxes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istverse.wpengine.netdna-cdn.com/wp-content/uploads/2009/01/cigarettes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42740" cy="59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related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FDA, Tobacco Products Scientific Advisory Committee: </a:t>
            </a:r>
            <a:r>
              <a:rPr lang="en-US" dirty="0" smtClean="0">
                <a:hlinkClick r:id="rId2"/>
              </a:rPr>
              <a:t>www.fda.gov/AdvisoryCommittees/CommitteesMeetingMaterials/TobaccoProductsScientificAdvisoryCommittee/default.htm</a:t>
            </a:r>
            <a:endParaRPr lang="en-US" dirty="0" smtClean="0"/>
          </a:p>
          <a:p>
            <a:r>
              <a:rPr lang="en-US" dirty="0" smtClean="0"/>
              <a:t>Centers for Disease Control and Prevention: </a:t>
            </a:r>
            <a:r>
              <a:rPr lang="en-US" dirty="0" smtClean="0">
                <a:hlinkClick r:id="rId3"/>
              </a:rPr>
              <a:t>http://www.cdc.gov/tobacco/</a:t>
            </a:r>
            <a:endParaRPr lang="en-US" dirty="0" smtClean="0"/>
          </a:p>
          <a:p>
            <a:r>
              <a:rPr lang="en-US" dirty="0" smtClean="0"/>
              <a:t>U.S. Surgeon General’s Report: </a:t>
            </a:r>
            <a:r>
              <a:rPr lang="en-US" dirty="0" smtClean="0">
                <a:hlinkClick r:id="rId4"/>
              </a:rPr>
              <a:t>http://www.cdc.gov/tobacco/data_statistics/sgr/2012/index.htm</a:t>
            </a:r>
            <a:endParaRPr lang="en-US" dirty="0" smtClean="0"/>
          </a:p>
          <a:p>
            <a:r>
              <a:rPr lang="en-US" dirty="0" smtClean="0"/>
              <a:t>American Cancer Society, The Great American </a:t>
            </a:r>
            <a:r>
              <a:rPr lang="en-US" dirty="0" err="1" smtClean="0"/>
              <a:t>Smokeout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www.cancer.org/healthy/stayawayfromtobacco/greatamericansmokeout/</a:t>
            </a:r>
            <a:endParaRPr lang="en-US" dirty="0" smtClean="0"/>
          </a:p>
          <a:p>
            <a:r>
              <a:rPr lang="en-US" dirty="0" smtClean="0"/>
              <a:t>American Heart Association: </a:t>
            </a:r>
            <a:r>
              <a:rPr lang="en-US" dirty="0" smtClean="0">
                <a:hlinkClick r:id="rId6"/>
              </a:rPr>
              <a:t>www.heart.org/HEARTORG/Advocate/IssuesandCampaigns/Prevention/Reducing-Tobacco-Related-Deaths-through-advocacy_UCM_311388_Article.jsp</a:t>
            </a:r>
            <a:endParaRPr lang="en-US" dirty="0" smtClean="0"/>
          </a:p>
          <a:p>
            <a:r>
              <a:rPr lang="en-US" dirty="0" smtClean="0"/>
              <a:t>American Lung Association: </a:t>
            </a:r>
            <a:r>
              <a:rPr lang="en-US" dirty="0" smtClean="0">
                <a:hlinkClick r:id="rId7"/>
              </a:rPr>
              <a:t>http://www.lung.org/stop-smoking/</a:t>
            </a:r>
            <a:endParaRPr lang="en-US" dirty="0" smtClean="0"/>
          </a:p>
          <a:p>
            <a:r>
              <a:rPr lang="en-US" dirty="0" smtClean="0"/>
              <a:t>Smoke-Free Texas: </a:t>
            </a:r>
            <a:r>
              <a:rPr lang="en-US" dirty="0" smtClean="0">
                <a:hlinkClick r:id="rId8"/>
              </a:rPr>
              <a:t>http://smokefreetexas.org/</a:t>
            </a:r>
            <a:endParaRPr lang="en-US" dirty="0" smtClean="0"/>
          </a:p>
          <a:p>
            <a:r>
              <a:rPr lang="en-US" dirty="0" smtClean="0"/>
              <a:t>Texas Medical Association: </a:t>
            </a:r>
            <a:r>
              <a:rPr lang="en-US" dirty="0" smtClean="0">
                <a:hlinkClick r:id="rId9"/>
              </a:rPr>
              <a:t>http://www.texmed.org/template.aspx?id=7278</a:t>
            </a:r>
            <a:endParaRPr lang="en-US" dirty="0" smtClean="0"/>
          </a:p>
          <a:p>
            <a:r>
              <a:rPr lang="en-US" dirty="0" smtClean="0"/>
              <a:t>Texas Department of State Health Services: </a:t>
            </a:r>
            <a:r>
              <a:rPr lang="en-US" dirty="0" smtClean="0">
                <a:hlinkClick r:id="rId10"/>
              </a:rPr>
              <a:t>https://www.dshs.state.tx.us/tobacco/</a:t>
            </a:r>
            <a:endParaRPr lang="en-US" dirty="0" smtClean="0"/>
          </a:p>
          <a:p>
            <a:r>
              <a:rPr lang="en-US" dirty="0" smtClean="0"/>
              <a:t>Tobaccofreekids.org; KillTheCan.org; </a:t>
            </a:r>
            <a:r>
              <a:rPr lang="en-US" dirty="0" err="1" smtClean="0"/>
              <a:t>garbagePailKids</a:t>
            </a:r>
            <a:r>
              <a:rPr lang="en-US" dirty="0" smtClean="0"/>
              <a:t>; Don’t Dip;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in </a:t>
            </a:r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3592" y="1447800"/>
            <a:ext cx="8100291" cy="121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+mj-lt"/>
                <a:cs typeface="Times New Roman" pitchFamily="18" charset="0"/>
              </a:rPr>
              <a:t>Adults (2010)</a:t>
            </a:r>
            <a:endParaRPr lang="en-US" sz="3000" dirty="0" smtClean="0">
              <a:latin typeface="+mj-lt"/>
            </a:endParaRPr>
          </a:p>
          <a:p>
            <a:r>
              <a:rPr lang="en-US" sz="2800" dirty="0" smtClean="0">
                <a:latin typeface="+mj-lt"/>
                <a:cs typeface="Times New Roman" pitchFamily="18" charset="0"/>
              </a:rPr>
              <a:t>Almost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16%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- 2.9 million Texans - are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smokers</a:t>
            </a:r>
          </a:p>
          <a:p>
            <a:r>
              <a:rPr lang="en-US" sz="2800" dirty="0" smtClean="0">
                <a:cs typeface="Times New Roman" pitchFamily="18" charset="0"/>
              </a:rPr>
              <a:t>Adult </a:t>
            </a:r>
            <a:r>
              <a:rPr lang="en-US" sz="2800" dirty="0">
                <a:cs typeface="Times New Roman" pitchFamily="18" charset="0"/>
              </a:rPr>
              <a:t>men are more likely to smoke than adult women 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3592" y="2514600"/>
            <a:ext cx="833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6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87" y="2590800"/>
            <a:ext cx="54102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88" y="6629400"/>
            <a:ext cx="541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QUEhQUFBQVFRUVFRUUFBQUFRUUFxQXFBQWFBcXHCYeGBkjGRQUHy8gIycpLCwsFR4xNTAqNSYrLCkBCQoKDQwOGA8PFCkcHCQpLCwpLCksKSkpKS0sKSkpLCkvKSkpKSksKiksLCwsKSksLCwpKSkpKSkpLCkpKSwpKf/AABEIAMkA+wMBIgACEQEDEQH/xAAcAAABBQEBAQAAAAAAAAAAAAAAAQMEBQYCBwj/xABHEAABAwIDBAcFAwgIBwEAAAABAAIRAyEEEjEFQVFhBhMicYGRoTKxwdHwB1LhFEJicnOCsvEjJTM0Q5KjsxY1U4OEosIV/8QAGQEBAQADAQAAAAAAAAAAAAAAAAECAwUE/8QAKBEBAQACAQQBAwMFAAAAAAAAAAECEQMEEiExQSIyYRNR0UKhweHw/9oADAMBAAIRAxEAPwDIVMOowBHNTyUy8Lmx3MpESrTzFcvw6mtauajFdtfa4wtXKQrnK2o0SPHQrNvqQVd7JqyLqZY/LPC7N4jAgaSqXHYQtuPZ4cPwWnxHpxUCtR4fXesuLkuFTm4ZnPyzKE/jcPkdG43HyTC6EsvlxrLLqghcOC7AVph9iZjBm+/cO+yrE90R2madXq8xaKktkEiHOEe8Nv8AormrjazSWve8wdC608xvTWP2A6mM9N4qBroMS1zXaix1HMK2oUW16Dqz/bmMsHXeY4aoOcRgQcJUxFMSWtIdoC0WBPMHM3wBXpvQHECrh2Cn2gMjG3vAaSZ4EEGe9ed7OcchFMt9l7KjHDM1zHCDLbE7/RbToC0YUBjTBjrCNQS7s6n9EafJWTaVpsTXfRFStVGVoDg0HVxIDWARu1VNsvaoqcncLSRxE6o6W1HOfT/Ope00GSH/AH2O4QNO5UeMZ1DmTm6snsl/tHWJ4+y6DvylbM5+zHFf19l07vflde5yga/QUGthWB3ZkNIJbGjhpI496j09qNdYyW7yd+loJ5ApMZtkNJBnUCWmCCQe0zwtzWpm0WEpttM7t1k5XaMpDm5h9aKm2PtEEZXPfmJs06kDW/erejXDnQfwShKWItpAjSZTlSHttwkcLJ5+GHf3LhmHIzDSRI58fRXEp7C4VrWydY92nv8ARR8ViTbKOxPa1MnnGgS1KZAic0ae5MB8ggjd3Aq26T2oelYJYC2Tq74buABWDxnRfrnl4dBIuABfgbr0qvSzSIuBp3ndxVXs/ZQuXRP5rTMcZ9yXyR5XtPZrqL8j/A+8HgVwxotabSSTEcVpumOyHurAtEal0m4PxHNUFbZ72NnUbxcHvHFY2MjdPCtdvA5G08hCkGnT+7/qD5KCySneqdx9SoNE5qbLFIDVy8Lmbd6o8JvEvgFPHVRsezsmFflrvpVUjnqAcStXh8HlAWMwT4eDvBV/iNrvIDWRMXJvHcOKz5MbbqJxZSTa4iyZc1Zh2AfVf26pA4uOncJAV0/aFKlSDGvdVcN5Mnz4LD9O/Hlf1p/V4iHt1gGWOfwVTCkYvFmo6TAgQANwknxMnX8EzC6HHj24yVyeXOZ52wlMdod4969O2ds2mcOO12oGsDdK8wIV1sbaD6lQU6j3EOGUSTY6fFbGqr5+zH03kZC5h1+6ROhBHugq1wuxppuiiGgD730E5s7ZBFIE5nOtHaMDw3AcVV7ZwtWmQadRzSdQHumeJm0IhulhGZ5HYqDSCWyeY0PeD4LU9HK7amJDHOytLTcGHHIyQ0fdJh1+/ksS3F1hq4uvcHtDwBCujU0c2adQdoETa27lySD0ijiWOLqXVjOwhzWuuTm9oAu1Otu9ZjbVfDuDsPiqb2upuzMcw5CbAQQScmovcctJo3baqV6Ip1QM9N1nBozHUAF2sR7uQVVj6DmEEgufl9knNYaD+fBZ3JJFlTLQ12VxjMQzNBcd3atpHqoGJdLmsc0k9ZYDWLNbEcDI8UuDweQiYDrOdwG+Cd6ucHiGtz1WgHLTJJPtCxLAOEkEzwaVhJusvScKdNtQOALS0ANnjpv7vVJjto5MsXdMRv14/WinNe90Z3PeGsZGch0EtFxIXDcKx9QZgDvsoJ2HxrXNku104ndYeCm18STlAEiPEhMUcAyDAjL6KdRbYGJUVxQZFvLz3+aWphwQNyk06aWqyB4rJFW7C5n8ogpqvggIVqwAKPWbNjvTastt/BtgQALEfXosdtJkMcN0SO/d6r0DazA5haASdADx4ysJ0g2V1NJ1Rz80bvgOKxGSByvI3SUHF/V0yHE5nH6krS4bZNMsaYmRxQTHBMvT8qPWK5TvUxN0ziXJwlMOplxJ0CzjXar62GBMwu8Lh4KmFkLhq278PPfe0PHU+2fD3KPkU/aLfZPKD7wogXs47vGPBy+MqbyrpjJIA3oJQwxfv9yzayYgAGBeLTxPLkpexmHrqcC+Zp7oMk+UqTgtjS1riYzEQOAvf0Tr8QGuhkiJGaLEaWOt4TQ0VfpK5jSGnflHKByve6p8Jtis6uOsOYSS4kCMo7RJ7gingC6nIIg3HyXWyKTnHtNIptMF0XPhvjgiNXW2Q2r22CCCRlvM7iOWqYr7KIGV5yjcXEDy9PVaF2LBYG04b2QJi5gAAz6qEzZrajwakENM30J5k6oOKWCaX55DrASByumjs8vquz2bIcTxG4DhKvhTBgNaIGgBtG8XVXtJxp25jn9fioprEYEPBgtvJ0+Y4LP0tn1KTntu4PbA1M9poAHOJCuKuJhwcy50ufMhW+GpS01HWJkCbSbXA4q4+0dtqhzQPujKTMAuA7UHfBkeC5ZRBeMuotHFNvwnYsIJ1LdBOhC4wLTIJEAEE3uUsI0WC7TIBgqZSw5CispXECBqrUt+SxZImeCm6mIn5KZWobyo7qKCK5x3eELug0kduJ+CdcyBE2SVBItbnvQVu18Ocp6u3E745LJYvo51rC1wcRoJMW89Z3rYudeCuK9MRbVNjyTanRA07Q4AnXXu0TlPZtQACNABedwXoj6cmD6pk4QcFBiXJiqnnBNOErku6iVRvK7cLeCSrqO9dVnrZGrJGBukywo2KxzQYFzwG5RqmLfm0txPyW3VrCSfKZjKjSw8bR5/KVXOqp9oNR7QSACQNYiTBJJXp2D+xxxDXM6t4IBmpUzejAAvXxztmq8PPnM8tx5QLwrFuziHZA3NnAybzmGreRM+5esU/sqMQ6lT72mBI0MEme5XOzugvVxYAieEeCz20aeY4jZFRtOcjgMjfaaZaRczH1ZQqPRao52bNLSdZMxE6L2WrsVzT2sp3b1GfsoNaQBY8Fdpp5uzYr6ZDfbYYlo+F7LR0sKCR2BMbwN27ktJs/o4NT4BO47ZgDbajTkmzTKjBODswkD7p08D8FLcHAcB71ZdQSAHWIS1sDLee5EQGVyLwR7lIa1r72PeFx+SOAvBT+HwZmw7zKioGO2YOyWtiOHxXJryAHSQLCQRF1o2UA4aJjEYIaWuqI+EcLixn3Lr8nF8sC/mOCdGCyC1xvld0qYlA5hXkHjCtKbgQq1rU258b1FW9SuIhRPyvLr+KhtdzUSu7Kd58UFhWr5tAuG1dxVacW7UQOWq4p7QJMGNUFkWjvVfiah14bgpYKi4xhsQf5KBmkJ1+u9d5f0V018BJ1x4FB52QmXFOOKZqO3rlO2YqceChuc5xt9BP16krmm6FsniML5qJ/8AmZTZdAme0AfqVJJTdWuAJKyltZfTj+EPH0wIIHf6LQ9FPtDr4JmRvaZqBYQfiFmsRXzHSAE0vdhje3Vcrmyxyztx9PV9lfbo7NGIpDL96mL+IJ9y3GC+0jBVWgtrNJP5ujp4QYMr5xIS06paZBj+ay01bfTr8WHgOix0/FLSyO0heW9Fds1H0GjO5zQCIZNoP506fiOSuP8AiY0WnNYA3JPHSBvKmhr8TXLTrZV+LruPskSqpvSJtUdkgEj7wmfFSsNXGQEvBPPXyVD+FokntaqeMP4rL1duRVIDp5K4w20XkXsEQ/Vo33J/DNDSBum6hvqhxHaEjcnmVwDqgtTQGgTGIwJEEp4VhAn7gJ74soLseTvVHFZpi2iZp0b8103EXXVXlqop1tNV9dsuKlsxMWKafVlyukMtdl11Tb3SdE/Wpg7xKZeAN6ior2XSMwO/epTGglKRlMIHnaBI9ohcmtyQXmOCgbdlG9NGs3ioWMq3ngmBUUGEqVbpouXZXDgua7WzFRNxJTxbKXq1kwR6rrGN6i1KBLOMfRKsCzilaxZ45dt3GOcmU1VHKErmwSOBIXK6DlUoKWEkoBVRcbO6V1qFB1FhGQlxBjtAu1gqt/LXuIzPcb2kmxJ3eKZKRroUVOw1dzHZmmCJv7z3p52362azyBmFpgXOphRBUt3rnF0rNI0I9xjz0Qano9jOsrOdrFsxdY79JWyo7UJ0cIm68cpV3MnK4tmxgwncPtSrTaWsqOa1xkgHU8UR6ptLpDRozncJI0OqY6O7ebiMQ2k57g11xlIBMX3g2ifJea7OYKtX+lzPEE6mSVvOjjqNJ4qDslrSMsX9kifVJ7K9IqY0QZtw+SpKm1JdltMqv2li29aWl8AwYniNyQZGz2r7p1Kyymqk9JlTa7WujNJ93krLDbXDm7/dKyeftXMDUj5p922BBaAf1ufILFWibjgSQbBR8RjYsCAPvb/ALN19sQw5iGxrO/mk2HjDWhziQwkhgNnP58gorQ4V3WCwc7iSYHkPmn3YcDRseRHvT+FZkAB0+vIJ3EstbduHBNitoZgbwOXEKwpvDoVdVfmsLd49ydp1wwQIJ4zvUEw04Mrl1T8UwKjiJJ96Zx1YtbJgRzUEPGVpfAiBckrhrXRoPNV1DaYcb66T4qUdo/o+pQYjOhRm1k61657rbOgJt2qU1Am88pB1Mruq/Kwk7kjSPT+ZVbtDG5uy3Qep+S2YYXKsOTOYTfyhOK5K6Qug5jlAKCkQdJEiVEOdZZPTmpkb2nMPGA4ejT4KIVIw7rjmFFRiFyU7WbBPem4RHeFxBpvDm6hW+G2sXPFosZ5yDu8VSQpWAYc4sg0f2hVnCrTLSRNJhsf0QqjBbafTjraj7RAbBMcydFc/aRQPWUf2NP8AgashTpyYO+3yWzk9scfTa7J26HZiBE2zPJJA3zf5dybx20SH3IgCxabGVj2lzdCR3EhJUqOd7Tie8rWyWmP2lOri7lMjvVn0W2q9+JpF3s0yyQNI0JKyzWqXhMU6j2mOgm24zyKivatqY+KfZIuJk6LKYXp6QLEOAMQY3W9qZ8153iNo1Hzme4g6jMY8tPBR2PI0MTY8xwPFND2Kj0lbVbduQ94PkVAxeOcfzzHCY8wvMqOOe0QHGO9KdpVPvHzJTQ9Mp7WaG+1EKmxXStpfkzXnUmR3d6wr6zjq4nxKaITQ9IwwY4S0juFk4Y4jzXn+H2tUZYOTv/EFf/qejfkgsG083sgnu8r8LmFwYGrv8va9Rb1UWviC49ozoL3sAGjyAA8E3nWqcMnuvReot9RJdiBuHDUz3/Fd/lzrgBon9EOO/QuBI19AoWZLmWyYYz4aryZX5SMRi3uEOdYxIADQYECzQB9cVFJTkpsrNhvZEpSIRAkSoRSJUiWECEp2nuTRCdpezPAj5/BQdY4dt3f7wo4UnFCSSN7Wn0/BRWoO80KRs8zUb3qKVK2X/aN5IjTfaU6alH9jT/hCxrFq/tCfNamPu0MOPOgx3xWShbM/bHH0eJlNEolItbISu2mQR4hcJQUVwUiV5ukQIhCEAkRKECISoQTSuUqRVAgIQoOpXJSykVAhCFAIQhFC6aFyEqoCFMpYYmiwAEuqVSGgAkuytYAABckufC42bgnVqrKbRd7gO4auPg0OPgvV+guwGsdVxtWnkZhpZhqRmA4yS8zMnt68XE7gsMspPG2eOFy9RjcT9n1am3+lqUqb4B6rtPc3fD3NGVp5Au8FmdqbKfQcA9pAcJabEHiARay9E21tKZcbuc71KzPSV4OFE7qjcpOskEujw968vHzZ3LV9Pdy9Lhjhue4yqlbPHa8D7lCBU/ZP9q3mRK9lc6Ljpy+cdVH3XBn+RgZ/8rNliu+m7v6wxX7eof8A2JHvVM64WWXtIbQEiFiEcklK5coAohEoQIUiCUIoQhCBEqRCImpEEoRSJUiEBKJQhAqSUIhEKklCEUJZSSgIL7odjqVLEl9V2QdW8NMEjM4tbeBbsl917CMQBskuaQW1Kkhw9kjiPFseC8HwlAue1rQSSQABqSTAA8V9BdIsF1GzcPR0yBjDHFrL+srx83HO68m/OtPd0/JdY8evnby7bVS1+Ko8c5tYtpl0CQREDtOht55SrbbT5MLMYysGVWmJgA6xxWjjlt8PVzZSY/V6WlToac0U6oJ3B7S0nuLZHoFKwfQjENeAWFpJsdWk7u02Q397KuejXSWjTrtdVLg0cWkgHcezK9EqdKMJVovIqMqNDHFzWO7URfsjtei9ffnj7m3NuGN9V5x9pOznUtoPLmkda2nV8XU25xOhhwcFlg5b7E1aXWS+j1tQtpvB9trRnaBRpAtIsD7XjqCFkNr0SHZnNLHEwaZFmwIGU7xAGt+0Nblbpn3Ndx0gyuSUkpJWTASkQhAIJQkQIlQhAISIQCEIQS0IKEUISIQCEIQKhIiUCpJSErnMg7C6hctUjDUcxACm1j0b7G+jIqV3YuoP6PD+zOhqka/utv3lq3PS7FGphGPmzqr47rgegXVDAjZ+y6VDR7xL+bndp/wb4KNt4/1dh+bnH1cvHzZe8fx/mPdwYa1l+df2rzbHU5Lu6yyW2qZD282+4lbjE07ErJ9JKf8AZn9Ye4rV09+tt6nzhVKEISOK6TlnPyx+Tq878kzkzOyTxyzE34Jt9QnUk6C5JsBAF9wCbJQiOiUiEIBIlSIBCEIEQhCAQhCAQhCCUhCJRQhCEAkSpEASuZQ4p3AYN1aqylTGZ9RzWNHFzjA7tdVBddEOiNTHVS0HJSYM1aqR2abOXF53N3+C9DZXo4Vop4Om2m0QDULWurVDa9R5E/uiAOCddVp4PDtwmHIIbetUH+NV/Od+qIgDgs3iMZdc/n5LbqXw7PSdPjjO7KbqT0i2FSxNGrVa0Nrta6oHMAaKmUSWvaLEkAw7WY1Cp/sv2P8AlO0KQgFrD1j50ytv78o8VqOjlQF3au0Al36oF/RR/sJDWnF1zpTpU2j94l0f6Y81l02duNmV9NfX8WOOcuE9tf002nmr5N1MR+8bn4DwXG3RGzsIOILvO/xVDtKoajzqXPdbm5xt6lXXTPFBgo4cf4NNoJ5loHuHqtXd3TLK/wDeWfb23DCfH8f7Y7ENOVZHpIewz9c/wla/Ev7Kx23Kk0zyqN84Mpw/fGHN9lUYK5cUSkJXUcpyhCEQIQhASkSpEAhCEAhCEAhCEAhCEElEpAhRSoSJSqCUhKQpAgQlanoPgYLq53TTp95EVHf5Tl/ecsqVvui390pf9z+Ny8/PlZj4erpMZlyeUuvXgm/yKrzUl4XWM08VHwvt+S59d3CLvaGL/Jtn1qmjqgNGn+tUlpjuZnd4Lj7Oexs2sdOsxTWnup0AQPOooX2if3HDft3f7TlYdA/+U/8AmVf9iit+M1wW/u8PLl3dVJfj+E8Vi2owjVrmuHeDPwXWKryS51ybydSmne2O/wCCMZoF5m2q7GPsVk9ruAoOG/rAfPT0WpxSym3vYP67f4XLZw/dHn5vsqilCAhdZyAkSpEAhCCgEiVIgEIKAgEIQUAiUiECyhIlQf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wegethealthynow.files.wordpress.com/2012/08/smoking_damageshousesal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in </a:t>
            </a:r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11573" cy="52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in </a:t>
            </a:r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3505200"/>
            <a:ext cx="3500582" cy="3124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Times New Roman" pitchFamily="18" charset="0"/>
              </a:rPr>
              <a:t>8.5% </a:t>
            </a:r>
            <a:r>
              <a:rPr lang="en-US" sz="2800" dirty="0" smtClean="0">
                <a:cs typeface="Times New Roman" pitchFamily="18" charset="0"/>
              </a:rPr>
              <a:t>smoke cigarettes daily</a:t>
            </a:r>
          </a:p>
          <a:p>
            <a:r>
              <a:rPr lang="en-US" sz="2800" dirty="0" smtClean="0">
                <a:cs typeface="Times New Roman" pitchFamily="18" charset="0"/>
              </a:rPr>
              <a:t>There are </a:t>
            </a:r>
            <a:r>
              <a:rPr lang="en-US" sz="2800" b="1" dirty="0" smtClean="0">
                <a:cs typeface="Times New Roman" pitchFamily="18" charset="0"/>
              </a:rPr>
              <a:t>29,100</a:t>
            </a:r>
            <a:r>
              <a:rPr lang="en-US" sz="2800" dirty="0" smtClean="0">
                <a:cs typeface="Times New Roman" pitchFamily="18" charset="0"/>
              </a:rPr>
              <a:t> new teen smokers each day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8101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62545"/>
            <a:ext cx="815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itchFamily="18" charset="0"/>
              </a:rPr>
              <a:t>Teens &amp; adolescents (2011)</a:t>
            </a:r>
            <a:endParaRPr lang="en-US" sz="2800" dirty="0" smtClean="0">
              <a:latin typeface="+mj-lt"/>
            </a:endParaRPr>
          </a:p>
          <a:p>
            <a:pPr marL="347472" indent="-347472"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17.4%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of Texas students in grades 6-12 are smokers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22.9%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of middle &amp; HS students surveyed used a tobacco product in the prior 30 days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aliforniawatch.org/files/imagecache/image-insert/teen%20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burden of smoking in Texas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9082" y="1447800"/>
            <a:ext cx="8602518" cy="251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Medical costs </a:t>
            </a:r>
            <a:r>
              <a:rPr lang="en-US" sz="2800" dirty="0"/>
              <a:t>related to smoking are more </a:t>
            </a:r>
            <a:r>
              <a:rPr lang="en-US" sz="2800" dirty="0" smtClean="0"/>
              <a:t>than </a:t>
            </a:r>
            <a:r>
              <a:rPr lang="en-US" sz="2800" b="1" dirty="0" smtClean="0"/>
              <a:t>$5.8 </a:t>
            </a:r>
            <a:r>
              <a:rPr lang="en-US" sz="2800" b="1" dirty="0" smtClean="0"/>
              <a:t>billion </a:t>
            </a:r>
            <a:r>
              <a:rPr lang="en-US" sz="2800" dirty="0" smtClean="0"/>
              <a:t>per year. </a:t>
            </a:r>
            <a:endParaRPr lang="en-US" sz="2800" dirty="0" smtClean="0"/>
          </a:p>
          <a:p>
            <a:r>
              <a:rPr lang="en-US" sz="2800" dirty="0" smtClean="0"/>
              <a:t>Smoking costs Texas </a:t>
            </a:r>
            <a:r>
              <a:rPr lang="en-US" sz="2800" b="1" dirty="0" smtClean="0"/>
              <a:t>$6.4 </a:t>
            </a:r>
            <a:r>
              <a:rPr lang="en-US" sz="2800" b="1" dirty="0"/>
              <a:t>billion </a:t>
            </a:r>
            <a:r>
              <a:rPr lang="en-US" sz="2800" dirty="0" smtClean="0"/>
              <a:t>per </a:t>
            </a:r>
            <a:r>
              <a:rPr lang="en-US" sz="2800" dirty="0" smtClean="0"/>
              <a:t>year in lost </a:t>
            </a:r>
            <a:r>
              <a:rPr lang="en-US" sz="2800" dirty="0" smtClean="0"/>
              <a:t>productivity and lost death-related lifetime earnings.</a:t>
            </a:r>
            <a:endParaRPr lang="en-US" sz="2800" dirty="0" smtClean="0"/>
          </a:p>
        </p:txBody>
      </p:sp>
      <p:sp>
        <p:nvSpPr>
          <p:cNvPr id="8" name="AutoShape 2" descr="data:image/jpeg;base64,/9j/4AAQSkZJRgABAQAAAQABAAD/2wCEAAkGBhQQEBAUEhQUFRQUFBUSFBAUEBAUFBUQFBAVFBQUFRQXHCYeFxkjGRQUHy8gIycpLCwsFR4xNTAqNSYrLCkBCQoKDgwOGg8PGikcHB0pKSkpKSkpLCksKSwpKSwpKSkpLCkpKSksKSkpKSwsKSkpKSkpLCkpKSksKSkpKSksLP/AABEIAMEBBgMBIgACEQEDEQH/xAAcAAABBQEBAQAAAAAAAAAAAAAAAQMEBQYHAgj/xAA7EAABBAECBAMFBwIFBQEAAAABAAIDEQQFIQYSMUEHE1EiYXGBkTJCUqGxwfAUI2JygtHhFjM0svEV/8QAGgEAAwEBAQEAAAAAAAAAAAAAAAIDBAEFBv/EACYRAAICAQQCAgIDAQAAAAAAAAABAhEDBBIhMTJBE1FhcSIjkQX/2gAMAwEAAhEDEQA/AOLWikqEAFIQkQApQhIgBUJLQUAKkKKSoAAhCQoAVCRKgDzaOZKQvLggBDIjzQvLgvKAHPMCPNCbQgB0PS2mrSh6APZKS16jbZUuOIIO0RGsJXv+ld6KwjiCscaMJHKh4wsz4wnn7qR+G8dWreYOK13orZuhscOgSfKV+A5SWn0KTmXUJeEGHoFRanwUR9kLqypnHgkjGcy87q1yNEew7hO4Ol8xT7kT+OVlKWFC2jdCbXRCXeinwSMigrylKoZwQhFoAEqEIASkEJUIACgJLRaAFSFKhAAktKikAASFCQlAHhy8L04rygAQhCAESpWMJ6Jz+mKAPET6KsInWoHl0nozSDpZxFSY3quimU2J1qckPFl1gZNLS4OXdLI4o6K7wpKpZ2uTZCXBrIZgpIYCqTGnU+PJU3EupC5uhMkB2WbyeHjE6wFrYsu064Bw3RbR3hmNbGhaHI0oXshNZ2jiaEiVbjxgSEISoAEloteC5AHu0cyaLkcyAHOZFprmRzIActKXJrmSlyAPfMglNh6C5AHsuSOcvFoQAFCEIAEAWhK07hAFvgYgpSJoAvGFL7ITsjkj7HS4KyZijOdSsJWKDkRphWeY51ZYkqpk/jZHKQhqwTo1mK5W2O9Z7CygQraCdZ5Kmasci5iyKTzc1VD8jZJFkKbLpmkxp1Yw5CzWPl0rXFyrStFLLpr0qjMelS0PZwopUIC9E8YF5JS2vDigBC5eCUEoAQANbassLRny3QOwtOaXp5cRsvofgrgFmPiASNBkeOZ9joT935LLn1Hx8LlmnFii1um6R8yzwlriD2XhbLxJ4f8A6XMe0DY7t+BWNKvjmpxUl7JZIbJNCIQlpOTBCEIAEIQgAQkSoAEIUzC0iWb7DCffRQcboXCm7KwaV7i4TmYfaaVZ4+ieq4c+WKKpzFEkxyegWug0NTsfh4WLC4I8y9HP26M89j9EP0Z4FrsDOHmBlkdPzXlnDPmA7V6CkbhXOXo5BjSmN1FXuLkWE7xboPkuuvoqDT86jRSyVo0Y5mhkmUnFFhVpfafwsmipNcGqMuSwktqkYWfR6pyPGD22quXHLXFTo0KRscXL5ghUODlmqCFwc52gIJSrceSI5NOKcKacgDypOJBzEKO0K80XG5nBLJ0rKY4bpJHRvCjhTz8hr3D2IqebHV33R+/yXd5AA1Z3w90IYuFHYp8g8x3+obD5ClZ67qQhjc4noF52WaxYpZZdvo05P7Mixx6XByTxs08O8uQdRYK4nK2iui8c8WHIcRfsi6WNx9BnnILYyAehdTR8bPZV0KccKU+DusilJRXLS5KhKtxp3hHlzDm9kN/EN2n3BxoE+61f8PeEePKP7k5L7cC1pAHsEh1bbgHqQSAtm9GE5QvcULnGmgk+gBP6Lvz/AAnxsZrXNh8yiObbnIBIHN7R6C7J9F5fG3DzIIHQMiilPK3JdYb5lWGU0UL27rm/6FcqONYfBeZL9mB9erhyj81M/wCgMkGnAD1qz+wX0hgx8uxaNjRFDau4PcKfkaWx4otH0CXezvL6PmqLgF5Hqf3PRP8AE3BDcURC/acOg6nbc/UrrmfowhcGCrdJtQ6tJAO/wI+qzfiAWuzGj8EY297iU0ZWzPPdFXZz/SeFDK9rWtJce37rtHDXCzMXHDXgE+uy9cEcPNgh8xw9t++/ZvYLQ5e7HDvW3x7JZysbHB9y5KjK4aZKQTVJhvB8XcD6KzxMmmAONH3qFNrLS8sBSbiu1FLqvDDY/aZ2VJFKQfsnbvW1rV5eptDDZ9VSaNrsDy8GrBo9E250I4KyLj6gZJQzf1JrZac5LIY9/wCbLMajq8Mb+ZpH5LJ8Tcb2OVpR5HUq/Yzx/rDXkgLn1p/MzTI4kphVSodKi40/L5hR6qSX0VQRScpBCuIZw8BK4lYsvcDU6oFWDphIFmI30rHFyFCUaNMZWW0LOXpuhNQ5VIScFDCpClpJa2nnCFNOTpTbkALEN1vPD7SvPyYI/wATwD/lG5/K1g4eq7J4F4XPluf2ijJ/1OIaPy5lDN419mjTva3L6R3VoDRQ6D9FzLxU1B3KGDZp+0bA2/n7ro2TPQK5N4nY/wDUDZwaGAutxIBodBQ6/wCx9V5OszxlmhiXVmrQ425OVejGaTxHjYrud7WuLTu0Y8L7r/Gd7+YXYeEOJMTUoueAC27PjLac0+8fz8ivnDVtImxyDJG5rX3yvDbY5vctN0et/NTfD3iN+DnwuYTyvcI3t9WuNCx6g1+Y7r1I4otWnZmzSluqSo+jdX4eaR5kVMkZ7QdyB7bA+9H0kb6jrRPKWu653OzsnJfGHMx48dszIHNa3IlyocrkLi+IxfZb0c2QCuR4c4UXBbxmQCAR0IBHz3CxckbBqPtuLI2xOmsSGMB+FOBG57gR7Ihyw070QwA2E8aMk0X2g57iHxSlpkiIY9zaDX8zOeOVoHRsjN66BzXgbUqTjXQcSQwHLyJY2c/sQiQ8j5NvZY3lLrI227eia03Kx4stgxCx0LsVpHlyeY3nj1ANFOs2f78nde+N9djgGO58Ek553iOOMW4PMdc49KFi+3Mi6Zx8ostSzWxGOXyJJRYi81pDRGyRzbdyk2R0uh2VtgZFBzfwuIHw6j8iFzCHirOtxjw/KjdIHOflTvkexpoENaSKAF0ANlrNP1htPfzbOdf0AH7JW6OxJHE2RyviNAgO5yT2AG35kfRcx0hjtS1F8t/22vBPva3Zo/K/mpHiJxiH/wBmNw53mnOvZre9/X+UqnSOLcfAhDGvBd1cW7kn5JlaVoScd8uejskuotaAB2Cq87iBrGkk7Bcg1HxQc4nkafiVmtR4tnm2LqHoEqg/ZV/g6jm8WC3FzwB2FrJZPGYjc4tNn491hXzuPUk/NNqqgkJtvs0mdxrLICLNKHgZrwbDiL3VOpONL2TUMopFllZz3dXFVEosqe82mjGhcHSGGFejAVLDE41qAK1e4pS07KXkYfooTmEdV0C2xswO+KnxOWZa6jsrPDzb2PVJJFIyovI5kKLHMkUdpoUyiCVCFpMZ5KbenXJtyAPLDuu9+A0XLjZUp+89kYPua2z/AOy4Gu0+HWrjH0pu+75Xu/QfsvO/6M5QxXDuzVpcfyScTqGfqYAO653xrkNc3ne01ZHlgkNeW8pAca2G9/8APQl4oDj1TmbrYa2O3A3v7Qa6q9OYFfNY8eSORSmrZ9DgwKHj2c/eZMl7Gx+RB5ZLxG90oiea7h5c0nlFb1Y9VTTGJ8+I2JnI8OaJiCS0y+bvybmmhoG/xWh421WGZ4ceYNIHmshc1rXkE07lN04D3Hr275fQciGGYSyOPKzcNAt7j6DtXvP69PrMFuF9fg8bWSqW3/T6axs8MiiBO4YwHfe+QBc91/Lhysp/mguxwxwke17msAdK2UhxaQXEsgx6aO8m90AsNq/ia+RpbGyr6ue69v8AKNllZdbmc3lMjuWy6rq3ONkmupKeMJezzpJHVdM4gxY8iaeMNhiIja1lBgqMFzyGXTeZ5b8fLvuqfX/FZzpyYXO5Gt5Ry8oLjdk8xBIHuHoualxPU/mkT7FdsWjV5PiHM8k8rbPcuc4/OyoGTxplPby+Zyt6U3b81RoT0gSoV7y42SST3JspEIXToIQhAAla2ykXuD7SAPbsfZNA0VOIUWaKkASYn2n2NVbBJRVjC7dcZ1Dro02W0pjWXSV2OlsajyzcJnJwgQpUUW6lMx7XHKjqVmYlwi1Mg0VrZdPsdFT52lncgLqmmccGhvFztt0Kuc0goTUc3DyUFCF0UQptwThKbcgBtanE1rkxomX0vb4uWWTz5dgPRJOCn2PDI4covP8A9o2jVeIHHlAPRtD9Vnw5LI6yl+GF3RRajIlVhJKXGybXlCFUg3YIQhAAhCEACEIQAIQhAAhCEAC9Q/aXle4ftIAsGMSSQJ+AbBOliWztFJLHRUjHlUnIxrUAxlpXQLzDmHdWjGghZbGyN1c4+Tspyj7KxZZNgFqxxMcKsglVriTKLZeMbLGLAB2pNZnDocNv0UvGnV1iOBCSyuw5dqvDpB6IXVMrSmPqwhOsrJvEjhKEgSrWYRCmnJwppyAPK9v6p7GwXPsgbep6X6LTcPeHz8xw/vxRg9zzOr5BcbS5BcujJBI47rba34TZmO4+W0TsHR8V7j/Kd1k8jSpYzUkb2H0cxzf1Qmn0daoioVq3huXla95jia4W0zSsjLm+rWH2iPfVLRcL8Fsk9p7mSb7BkjXt+Zaf1XHKlZ2MdzpGWwNEmn+wwkfi6D6rRYPhtK/7Tg35WunYWlMa0Na2gOwCsoMIM67BZ3mfo2R06XZzF/hFIR7Mov3tVDq3AGVjgks52+rN/wAl3qKUdh9U6YubalxZn7B4Iny65pBo7H0SLt/G3hyzKaXxAMlG9gUHe4ri+dgvgkdHI0te00QVohNS6Ms4OL5GEIQnJghCEACWM7hIgIAucd2yfBUPFfspkbUrHR68u1HycRWkLFIfiWFPdTKbLRjJGlpVjhZFp7UdP6qoY8sKrw0S6ZqMeXZToZlRYuRYCsI5VCUTRCRoMTJ3WkwJum6wsM9FX+m6h0UWjUnaNpEdkKLiS2EKY3BwhCQoXpHknlybKcK8tduD6FAFvjOb5PUkjmJABNC1uuA9JE0TXNd1cT6EUaWDg1SJoDWtcPU319drXZOB8JreTkFN5BW1dd1OT4JqPJqsdr42tAcVo8Kpov7rWv7Hma0g79wVUzhW+jRnl3SQLFXqvhngZBJdjtY78cfsHpQ6bLCa/wCGMsD+bGyLI3a17GAj3W0BdlWc4la3rzNa7tZrpuSVSTpCqKbOfaLrDyXQzt5J2Cz6OYTs5quI2AlVXFETgcbIPLYeYhQpzmloce24HT/Up2LNtax5FXKPQwybVFrEAAnfMA/+qtGQf4E/Hgl5sn5fzqpWWr7JDstv8tY/jzg5mdEXMAE7BbT+L/CVpTIGmmj5lIc/15T7qTxk07RyWNNUfNU8DmOc1wIc00QeoIXhdr4v4Chz7kiPlT11N8j66B3ofePouP6npUmNI6OVpa5vbsfe09x7wt0JqSPOnjcHyREIRacmCChBQBOwX9Fd40dhZ3DfRV/iy0pzKQJtbqyx4vZVXG/cK4xHKLLogZmL1WZ1PArcLdTQWqXPxbBTxlQko2ZHFyC0+5XMMti1VZ+Jym170/JrY/JVfJJOi8ZIpuHkkFVTHKTG+lGUTTCZu9L1C2/woWWws8hCi0aUr5MWV5tKUFbjyjw5Pac0GQXVb3foRSZclgn5DdWUHGbDStIhdPFTW0NzfQ+nVdj4XxQ30/4XBdG4nMMgLo2uF9F0vQ/EmDmBlicz3t3CjNSOKo+TOlSlX+lt9gLNaHxLh5bgI5AT+F2x+hWviaABS7FcjWn0OFYTjHNjjeHSvaxrncoc40Oau57fNbmU7Fc74l1xsMgbLG5zaILg0OaN97CMh1Ge4jdzCIghzWtcWkOBBJqqI27KVpgPKLVRrTcSJk0uMGjnfC2mFwYS2IvldyHYEukY00B9j4qVh6mCBus8+jZh5NBE0KRLkUxwHp/P57lTx5wUluUCFn9mvaMPlJ7/ACXqKL1UPJtp9nomI803S7uHabNFHMxvZRNSxIslvJLEyRvo5gNe9p6tPvCahmjAtx3+Kdbq4G0TbPqUykSeO/VmF1rwfDuZ2M8s7+VJu34B3UfO1z7WeGp8M1NGW+jurT8HBdwzJJXAnmr3BUeXkskHkZFESWBzGunUgnuOvyV45mnTIz0v8dydHGEiey4w2R7WmwHEB3qAaBTQWs88VjqKucWSwFSqbp2RRpcY0XTL2BytsWVUkbqU7Hl6LNI1wL9rrChZUSdxZ9k7MLCVDNGW1DFsFZ2VhY79Fs8qNZ/VMPurwkZckT1iy8zQVLY5U2BNRpWjSmaORZKjlpKmGoUnEuptFJSQotIStBkPDym04RZXgoAcx22QtBC3ZU2DHZV9DFY6LqMWrlwkTdMmLZGkWCNwQdwfcu/8DZskkDC9xd7I67/muB4URBGx+hXd+BQGYjSdvZFg/BUlVGPSuXzfijO8beKMuJkyQwtY4NppLrvnqz07bhUDPE6N7T50RBP3m7jt2VPqGgzZeTLIRQdI42fQuJH7KO/gGd5ppaADsTf6KGRY2uzbgnqHLxtfoj8Q6vHlFrISADYHKOjnnqR9PoqbR+IC3+28+0018a72rzJ8KMjZzJG8w6VbTfxWT1XhTMhfb4nk/jYOa/f7KklFqrPSi5xd0baHXb7qdBrXvXOYMuRleY1zfTma4X9VaQ599CozxUehjyxl2bg6z70h1IO/3WS/qj6oGcQpbTUkmawTBTMfKqlkYdRKsItTTKISaRq/60UsB4mZjSyJv3i8uHqGhpB+tj6K2yddbGwucaAXN9Z1V2TK57vg0ejR0H7/ADVsUObMOpyJR2/ZBQktFrUeaKhrqNpLQgC8xZ7aFNilVDhz8vVWsUiSUS8JFzjZFKwZNYVBFKp0E6g1RpTtD+U1VmTFas3uUOUIiyU0Zx+ERJY6dVOapD2dUy7ZXuyFUegheOZC5Q1lQF5KEKhEWLqmXIQgCz0zstnonZCFxmPP5Iv4+oXQtI/7A+BSIU2Np/IroFIjQhZGe1HofKgzdfkhC7EV9GG43/8AHPzXPcXoEqFpXiT9lizolKRCmzZHo9jqpEaELgSKjib7LPif0WdKELRDowZ/IRCEJyAL01CEAL3VtjdAhC4x4kyNS4EIUpF0SwmJkqEsTkiK9RpEIVURG0IQg6f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QQEBAUEhQUFRQUFBUSFBAUEBAUFBUQFBAVFBQUFRQXHCYeFxkjGRQUHy8gIycpLCwsFR4xNTAqNSYrLCkBCQoKDgwOGg8PGikcHB0pKSkpKSkpLCksKSwpKSwpKSkpLCkpKSksKSkpKSwsKSkpKSkpLCkpKSksKSkpKSksLP/AABEIAMEBBgMBIgACEQEDEQH/xAAcAAABBQEBAQAAAAAAAAAAAAAAAQMEBQYHAgj/xAA7EAABBAECBAMFBwIFBQEAAAABAAIDEQQFIQYSMUEHE1EiYXGBkTJCUqGxwfAUI2JygtHhFjM0svEV/8QAGgEAAwEBAQEAAAAAAAAAAAAAAAIDBAEFBv/EACYRAAICAQQCAgIDAQAAAAAAAAABAhEDBBIhMTJBE1FhcSIjkQX/2gAMAwEAAhEDEQA/AOLWikqEAFIQkQApQhIgBUJLQUAKkKKSoAAhCQoAVCRKgDzaOZKQvLggBDIjzQvLgvKAHPMCPNCbQgB0PS2mrSh6APZKS16jbZUuOIIO0RGsJXv+ld6KwjiCscaMJHKh4wsz4wnn7qR+G8dWreYOK13orZuhscOgSfKV+A5SWn0KTmXUJeEGHoFRanwUR9kLqypnHgkjGcy87q1yNEew7hO4Ol8xT7kT+OVlKWFC2jdCbXRCXeinwSMigrylKoZwQhFoAEqEIASkEJUIACgJLRaAFSFKhAAktKikAASFCQlAHhy8L04rygAQhCAESpWMJ6Jz+mKAPET6KsInWoHl0nozSDpZxFSY3quimU2J1qckPFl1gZNLS4OXdLI4o6K7wpKpZ2uTZCXBrIZgpIYCqTGnU+PJU3EupC5uhMkB2WbyeHjE6wFrYsu064Bw3RbR3hmNbGhaHI0oXshNZ2jiaEiVbjxgSEISoAEloteC5AHu0cyaLkcyAHOZFprmRzIActKXJrmSlyAPfMglNh6C5AHsuSOcvFoQAFCEIAEAWhK07hAFvgYgpSJoAvGFL7ITsjkj7HS4KyZijOdSsJWKDkRphWeY51ZYkqpk/jZHKQhqwTo1mK5W2O9Z7CygQraCdZ5Kmasci5iyKTzc1VD8jZJFkKbLpmkxp1Yw5CzWPl0rXFyrStFLLpr0qjMelS0PZwopUIC9E8YF5JS2vDigBC5eCUEoAQANbassLRny3QOwtOaXp5cRsvofgrgFmPiASNBkeOZ9joT935LLn1Hx8LlmnFii1um6R8yzwlriD2XhbLxJ4f8A6XMe0DY7t+BWNKvjmpxUl7JZIbJNCIQlpOTBCEIAEIQgAQkSoAEIUzC0iWb7DCffRQcboXCm7KwaV7i4TmYfaaVZ4+ieq4c+WKKpzFEkxyegWug0NTsfh4WLC4I8y9HP26M89j9EP0Z4FrsDOHmBlkdPzXlnDPmA7V6CkbhXOXo5BjSmN1FXuLkWE7xboPkuuvoqDT86jRSyVo0Y5mhkmUnFFhVpfafwsmipNcGqMuSwktqkYWfR6pyPGD22quXHLXFTo0KRscXL5ghUODlmqCFwc52gIJSrceSI5NOKcKacgDypOJBzEKO0K80XG5nBLJ0rKY4bpJHRvCjhTz8hr3D2IqebHV33R+/yXd5AA1Z3w90IYuFHYp8g8x3+obD5ClZ67qQhjc4noF52WaxYpZZdvo05P7Mixx6XByTxs08O8uQdRYK4nK2iui8c8WHIcRfsi6WNx9BnnILYyAehdTR8bPZV0KccKU+DusilJRXLS5KhKtxp3hHlzDm9kN/EN2n3BxoE+61f8PeEePKP7k5L7cC1pAHsEh1bbgHqQSAtm9GE5QvcULnGmgk+gBP6Lvz/AAnxsZrXNh8yiObbnIBIHN7R6C7J9F5fG3DzIIHQMiilPK3JdYb5lWGU0UL27rm/6FcqONYfBeZL9mB9erhyj81M/wCgMkGnAD1qz+wX0hgx8uxaNjRFDau4PcKfkaWx4otH0CXezvL6PmqLgF5Hqf3PRP8AE3BDcURC/acOg6nbc/UrrmfowhcGCrdJtQ6tJAO/wI+qzfiAWuzGj8EY297iU0ZWzPPdFXZz/SeFDK9rWtJce37rtHDXCzMXHDXgE+uy9cEcPNgh8xw9t++/ZvYLQ5e7HDvW3x7JZysbHB9y5KjK4aZKQTVJhvB8XcD6KzxMmmAONH3qFNrLS8sBSbiu1FLqvDDY/aZ2VJFKQfsnbvW1rV5eptDDZ9VSaNrsDy8GrBo9E250I4KyLj6gZJQzf1JrZac5LIY9/wCbLMajq8Mb+ZpH5LJ8Tcb2OVpR5HUq/Yzx/rDXkgLn1p/MzTI4kphVSodKi40/L5hR6qSX0VQRScpBCuIZw8BK4lYsvcDU6oFWDphIFmI30rHFyFCUaNMZWW0LOXpuhNQ5VIScFDCpClpJa2nnCFNOTpTbkALEN1vPD7SvPyYI/wATwD/lG5/K1g4eq7J4F4XPluf2ijJ/1OIaPy5lDN419mjTva3L6R3VoDRQ6D9FzLxU1B3KGDZp+0bA2/n7ro2TPQK5N4nY/wDUDZwaGAutxIBodBQ6/wCx9V5OszxlmhiXVmrQ425OVejGaTxHjYrud7WuLTu0Y8L7r/Gd7+YXYeEOJMTUoueAC27PjLac0+8fz8ivnDVtImxyDJG5rX3yvDbY5vctN0et/NTfD3iN+DnwuYTyvcI3t9WuNCx6g1+Y7r1I4otWnZmzSluqSo+jdX4eaR5kVMkZ7QdyB7bA+9H0kb6jrRPKWu653OzsnJfGHMx48dszIHNa3IlyocrkLi+IxfZb0c2QCuR4c4UXBbxmQCAR0IBHz3CxckbBqPtuLI2xOmsSGMB+FOBG57gR7Ihyw070QwA2E8aMk0X2g57iHxSlpkiIY9zaDX8zOeOVoHRsjN66BzXgbUqTjXQcSQwHLyJY2c/sQiQ8j5NvZY3lLrI227eia03Kx4stgxCx0LsVpHlyeY3nj1ANFOs2f78nde+N9djgGO58Ek553iOOMW4PMdc49KFi+3Mi6Zx8ostSzWxGOXyJJRYi81pDRGyRzbdyk2R0uh2VtgZFBzfwuIHw6j8iFzCHirOtxjw/KjdIHOflTvkexpoENaSKAF0ANlrNP1htPfzbOdf0AH7JW6OxJHE2RyviNAgO5yT2AG35kfRcx0hjtS1F8t/22vBPva3Zo/K/mpHiJxiH/wBmNw53mnOvZre9/X+UqnSOLcfAhDGvBd1cW7kn5JlaVoScd8uejskuotaAB2Cq87iBrGkk7Bcg1HxQc4nkafiVmtR4tnm2LqHoEqg/ZV/g6jm8WC3FzwB2FrJZPGYjc4tNn491hXzuPUk/NNqqgkJtvs0mdxrLICLNKHgZrwbDiL3VOpONL2TUMopFllZz3dXFVEosqe82mjGhcHSGGFejAVLDE41qAK1e4pS07KXkYfooTmEdV0C2xswO+KnxOWZa6jsrPDzb2PVJJFIyovI5kKLHMkUdpoUyiCVCFpMZ5KbenXJtyAPLDuu9+A0XLjZUp+89kYPua2z/AOy4Gu0+HWrjH0pu+75Xu/QfsvO/6M5QxXDuzVpcfyScTqGfqYAO653xrkNc3ne01ZHlgkNeW8pAca2G9/8APQl4oDj1TmbrYa2O3A3v7Qa6q9OYFfNY8eSORSmrZ9DgwKHj2c/eZMl7Gx+RB5ZLxG90oiea7h5c0nlFb1Y9VTTGJ8+I2JnI8OaJiCS0y+bvybmmhoG/xWh421WGZ4ceYNIHmshc1rXkE07lN04D3Hr275fQciGGYSyOPKzcNAt7j6DtXvP69PrMFuF9fg8bWSqW3/T6axs8MiiBO4YwHfe+QBc91/Lhysp/mguxwxwke17msAdK2UhxaQXEsgx6aO8m90AsNq/ia+RpbGyr6ue69v8AKNllZdbmc3lMjuWy6rq3ONkmupKeMJezzpJHVdM4gxY8iaeMNhiIja1lBgqMFzyGXTeZ5b8fLvuqfX/FZzpyYXO5Gt5Ry8oLjdk8xBIHuHoualxPU/mkT7FdsWjV5PiHM8k8rbPcuc4/OyoGTxplPby+Zyt6U3b81RoT0gSoV7y42SST3JspEIXToIQhAAla2ykXuD7SAPbsfZNA0VOIUWaKkASYn2n2NVbBJRVjC7dcZ1Dro02W0pjWXSV2OlsajyzcJnJwgQpUUW6lMx7XHKjqVmYlwi1Mg0VrZdPsdFT52lncgLqmmccGhvFztt0Kuc0goTUc3DyUFCF0UQptwThKbcgBtanE1rkxomX0vb4uWWTz5dgPRJOCn2PDI4covP8A9o2jVeIHHlAPRtD9Vnw5LI6yl+GF3RRajIlVhJKXGybXlCFUg3YIQhAAhCEACEIQAIQhAAhCEAC9Q/aXle4ftIAsGMSSQJ+AbBOliWztFJLHRUjHlUnIxrUAxlpXQLzDmHdWjGghZbGyN1c4+Tspyj7KxZZNgFqxxMcKsglVriTKLZeMbLGLAB2pNZnDocNv0UvGnV1iOBCSyuw5dqvDpB6IXVMrSmPqwhOsrJvEjhKEgSrWYRCmnJwppyAPK9v6p7GwXPsgbep6X6LTcPeHz8xw/vxRg9zzOr5BcbS5BcujJBI47rba34TZmO4+W0TsHR8V7j/Kd1k8jSpYzUkb2H0cxzf1Qmn0daoioVq3huXla95jia4W0zSsjLm+rWH2iPfVLRcL8Fsk9p7mSb7BkjXt+Zaf1XHKlZ2MdzpGWwNEmn+wwkfi6D6rRYPhtK/7Tg35WunYWlMa0Na2gOwCsoMIM67BZ3mfo2R06XZzF/hFIR7Mov3tVDq3AGVjgks52+rN/wAl3qKUdh9U6YubalxZn7B4Iny65pBo7H0SLt/G3hyzKaXxAMlG9gUHe4ri+dgvgkdHI0te00QVohNS6Ms4OL5GEIQnJghCEACWM7hIgIAucd2yfBUPFfspkbUrHR68u1HycRWkLFIfiWFPdTKbLRjJGlpVjhZFp7UdP6qoY8sKrw0S6ZqMeXZToZlRYuRYCsI5VCUTRCRoMTJ3WkwJum6wsM9FX+m6h0UWjUnaNpEdkKLiS2EKY3BwhCQoXpHknlybKcK8tduD6FAFvjOb5PUkjmJABNC1uuA9JE0TXNd1cT6EUaWDg1SJoDWtcPU319drXZOB8JreTkFN5BW1dd1OT4JqPJqsdr42tAcVo8Kpov7rWv7Hma0g79wVUzhW+jRnl3SQLFXqvhngZBJdjtY78cfsHpQ6bLCa/wCGMsD+bGyLI3a17GAj3W0BdlWc4la3rzNa7tZrpuSVSTpCqKbOfaLrDyXQzt5J2Cz6OYTs5quI2AlVXFETgcbIPLYeYhQpzmloce24HT/Up2LNtax5FXKPQwybVFrEAAnfMA/+qtGQf4E/Hgl5sn5fzqpWWr7JDstv8tY/jzg5mdEXMAE7BbT+L/CVpTIGmmj5lIc/15T7qTxk07RyWNNUfNU8DmOc1wIc00QeoIXhdr4v4Chz7kiPlT11N8j66B3ofePouP6npUmNI6OVpa5vbsfe09x7wt0JqSPOnjcHyREIRacmCChBQBOwX9Fd40dhZ3DfRV/iy0pzKQJtbqyx4vZVXG/cK4xHKLLogZmL1WZ1PArcLdTQWqXPxbBTxlQko2ZHFyC0+5XMMti1VZ+Jym170/JrY/JVfJJOi8ZIpuHkkFVTHKTG+lGUTTCZu9L1C2/woWWws8hCi0aUr5MWV5tKUFbjyjw5Pac0GQXVb3foRSZclgn5DdWUHGbDStIhdPFTW0NzfQ+nVdj4XxQ30/4XBdG4nMMgLo2uF9F0vQ/EmDmBlicz3t3CjNSOKo+TOlSlX+lt9gLNaHxLh5bgI5AT+F2x+hWviaABS7FcjWn0OFYTjHNjjeHSvaxrncoc40Oau57fNbmU7Fc74l1xsMgbLG5zaILg0OaN97CMh1Ge4jdzCIghzWtcWkOBBJqqI27KVpgPKLVRrTcSJk0uMGjnfC2mFwYS2IvldyHYEukY00B9j4qVh6mCBus8+jZh5NBE0KRLkUxwHp/P57lTx5wUluUCFn9mvaMPlJ7/ACXqKL1UPJtp9nomI803S7uHabNFHMxvZRNSxIslvJLEyRvo5gNe9p6tPvCahmjAtx3+Kdbq4G0TbPqUykSeO/VmF1rwfDuZ2M8s7+VJu34B3UfO1z7WeGp8M1NGW+jurT8HBdwzJJXAnmr3BUeXkskHkZFESWBzGunUgnuOvyV45mnTIz0v8dydHGEiey4w2R7WmwHEB3qAaBTQWs88VjqKucWSwFSqbp2RRpcY0XTL2BytsWVUkbqU7Hl6LNI1wL9rrChZUSdxZ9k7MLCVDNGW1DFsFZ2VhY79Fs8qNZ/VMPurwkZckT1iy8zQVLY5U2BNRpWjSmaORZKjlpKmGoUnEuptFJSQotIStBkPDym04RZXgoAcx22QtBC3ZU2DHZV9DFY6LqMWrlwkTdMmLZGkWCNwQdwfcu/8DZskkDC9xd7I67/muB4URBGx+hXd+BQGYjSdvZFg/BUlVGPSuXzfijO8beKMuJkyQwtY4NppLrvnqz07bhUDPE6N7T50RBP3m7jt2VPqGgzZeTLIRQdI42fQuJH7KO/gGd5ppaADsTf6KGRY2uzbgnqHLxtfoj8Q6vHlFrISADYHKOjnnqR9PoqbR+IC3+28+0018a72rzJ8KMjZzJG8w6VbTfxWT1XhTMhfb4nk/jYOa/f7KklFqrPSi5xd0baHXb7qdBrXvXOYMuRleY1zfTma4X9VaQ599CozxUehjyxl2bg6z70h1IO/3WS/qj6oGcQpbTUkmawTBTMfKqlkYdRKsItTTKISaRq/60UsB4mZjSyJv3i8uHqGhpB+tj6K2yddbGwucaAXN9Z1V2TK57vg0ejR0H7/ADVsUObMOpyJR2/ZBQktFrUeaKhrqNpLQgC8xZ7aFNilVDhz8vVWsUiSUS8JFzjZFKwZNYVBFKp0E6g1RpTtD+U1VmTFas3uUOUIiyU0Zx+ERJY6dVOapD2dUy7ZXuyFUegheOZC5Q1lQF5KEKhEWLqmXIQgCz0zstnonZCFxmPP5Iv4+oXQtI/7A+BSIU2Np/IroFIjQhZGe1HofKgzdfkhC7EV9GG43/8AHPzXPcXoEqFpXiT9lizolKRCmzZHo9jqpEaELgSKjib7LPif0WdKELRDowZ/IRCEJyAL01CEAL3VtjdAhC4x4kyNS4EIUpF0SwmJkqEsTkiK9RpEIVURG0IQg6f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hQQEBAUEhQUFRQUFBUSFBAUEBAUFBUQFBAVFBQUFRQXHCYeFxkjGRQUHy8gIycpLCwsFR4xNTAqNSYrLCkBCQoKDgwOGg8PGikcHB0pKSkpKSkpLCksKSwpKSwpKSkpLCkpKSksKSkpKSwsKSkpKSkpLCkpKSksKSkpKSksLP/AABEIAMEBBgMBIgACEQEDEQH/xAAcAAABBQEBAQAAAAAAAAAAAAAAAQMEBQYHAgj/xAA7EAABBAECBAMFBwIFBQEAAAABAAIDEQQFIQYSMUEHE1EiYXGBkTJCUqGxwfAUI2JygtHhFjM0svEV/8QAGgEAAwEBAQEAAAAAAAAAAAAAAAIDBAEFBv/EACYRAAICAQQCAgIDAQAAAAAAAAABAhEDBBIhMTJBE1FhcSIjkQX/2gAMAwEAAhEDEQA/AOLWikqEAFIQkQApQhIgBUJLQUAKkKKSoAAhCQoAVCRKgDzaOZKQvLggBDIjzQvLgvKAHPMCPNCbQgB0PS2mrSh6APZKS16jbZUuOIIO0RGsJXv+ld6KwjiCscaMJHKh4wsz4wnn7qR+G8dWreYOK13orZuhscOgSfKV+A5SWn0KTmXUJeEGHoFRanwUR9kLqypnHgkjGcy87q1yNEew7hO4Ol8xT7kT+OVlKWFC2jdCbXRCXeinwSMigrylKoZwQhFoAEqEIASkEJUIACgJLRaAFSFKhAAktKikAASFCQlAHhy8L04rygAQhCAESpWMJ6Jz+mKAPET6KsInWoHl0nozSDpZxFSY3quimU2J1qckPFl1gZNLS4OXdLI4o6K7wpKpZ2uTZCXBrIZgpIYCqTGnU+PJU3EupC5uhMkB2WbyeHjE6wFrYsu064Bw3RbR3hmNbGhaHI0oXshNZ2jiaEiVbjxgSEISoAEloteC5AHu0cyaLkcyAHOZFprmRzIActKXJrmSlyAPfMglNh6C5AHsuSOcvFoQAFCEIAEAWhK07hAFvgYgpSJoAvGFL7ITsjkj7HS4KyZijOdSsJWKDkRphWeY51ZYkqpk/jZHKQhqwTo1mK5W2O9Z7CygQraCdZ5Kmasci5iyKTzc1VD8jZJFkKbLpmkxp1Yw5CzWPl0rXFyrStFLLpr0qjMelS0PZwopUIC9E8YF5JS2vDigBC5eCUEoAQANbassLRny3QOwtOaXp5cRsvofgrgFmPiASNBkeOZ9joT935LLn1Hx8LlmnFii1um6R8yzwlriD2XhbLxJ4f8A6XMe0DY7t+BWNKvjmpxUl7JZIbJNCIQlpOTBCEIAEIQgAQkSoAEIUzC0iWb7DCffRQcboXCm7KwaV7i4TmYfaaVZ4+ieq4c+WKKpzFEkxyegWug0NTsfh4WLC4I8y9HP26M89j9EP0Z4FrsDOHmBlkdPzXlnDPmA7V6CkbhXOXo5BjSmN1FXuLkWE7xboPkuuvoqDT86jRSyVo0Y5mhkmUnFFhVpfafwsmipNcGqMuSwktqkYWfR6pyPGD22quXHLXFTo0KRscXL5ghUODlmqCFwc52gIJSrceSI5NOKcKacgDypOJBzEKO0K80XG5nBLJ0rKY4bpJHRvCjhTz8hr3D2IqebHV33R+/yXd5AA1Z3w90IYuFHYp8g8x3+obD5ClZ67qQhjc4noF52WaxYpZZdvo05P7Mixx6XByTxs08O8uQdRYK4nK2iui8c8WHIcRfsi6WNx9BnnILYyAehdTR8bPZV0KccKU+DusilJRXLS5KhKtxp3hHlzDm9kN/EN2n3BxoE+61f8PeEePKP7k5L7cC1pAHsEh1bbgHqQSAtm9GE5QvcULnGmgk+gBP6Lvz/AAnxsZrXNh8yiObbnIBIHN7R6C7J9F5fG3DzIIHQMiilPK3JdYb5lWGU0UL27rm/6FcqONYfBeZL9mB9erhyj81M/wCgMkGnAD1qz+wX0hgx8uxaNjRFDau4PcKfkaWx4otH0CXezvL6PmqLgF5Hqf3PRP8AE3BDcURC/acOg6nbc/UrrmfowhcGCrdJtQ6tJAO/wI+qzfiAWuzGj8EY297iU0ZWzPPdFXZz/SeFDK9rWtJce37rtHDXCzMXHDXgE+uy9cEcPNgh8xw9t++/ZvYLQ5e7HDvW3x7JZysbHB9y5KjK4aZKQTVJhvB8XcD6KzxMmmAONH3qFNrLS8sBSbiu1FLqvDDY/aZ2VJFKQfsnbvW1rV5eptDDZ9VSaNrsDy8GrBo9E250I4KyLj6gZJQzf1JrZac5LIY9/wCbLMajq8Mb+ZpH5LJ8Tcb2OVpR5HUq/Yzx/rDXkgLn1p/MzTI4kphVSodKi40/L5hR6qSX0VQRScpBCuIZw8BK4lYsvcDU6oFWDphIFmI30rHFyFCUaNMZWW0LOXpuhNQ5VIScFDCpClpJa2nnCFNOTpTbkALEN1vPD7SvPyYI/wATwD/lG5/K1g4eq7J4F4XPluf2ijJ/1OIaPy5lDN419mjTva3L6R3VoDRQ6D9FzLxU1B3KGDZp+0bA2/n7ro2TPQK5N4nY/wDUDZwaGAutxIBodBQ6/wCx9V5OszxlmhiXVmrQ425OVejGaTxHjYrud7WuLTu0Y8L7r/Gd7+YXYeEOJMTUoueAC27PjLac0+8fz8ivnDVtImxyDJG5rX3yvDbY5vctN0et/NTfD3iN+DnwuYTyvcI3t9WuNCx6g1+Y7r1I4otWnZmzSluqSo+jdX4eaR5kVMkZ7QdyB7bA+9H0kb6jrRPKWu653OzsnJfGHMx48dszIHNa3IlyocrkLi+IxfZb0c2QCuR4c4UXBbxmQCAR0IBHz3CxckbBqPtuLI2xOmsSGMB+FOBG57gR7Ihyw070QwA2E8aMk0X2g57iHxSlpkiIY9zaDX8zOeOVoHRsjN66BzXgbUqTjXQcSQwHLyJY2c/sQiQ8j5NvZY3lLrI227eia03Kx4stgxCx0LsVpHlyeY3nj1ANFOs2f78nde+N9djgGO58Ek553iOOMW4PMdc49KFi+3Mi6Zx8ostSzWxGOXyJJRYi81pDRGyRzbdyk2R0uh2VtgZFBzfwuIHw6j8iFzCHirOtxjw/KjdIHOflTvkexpoENaSKAF0ANlrNP1htPfzbOdf0AH7JW6OxJHE2RyviNAgO5yT2AG35kfRcx0hjtS1F8t/22vBPva3Zo/K/mpHiJxiH/wBmNw53mnOvZre9/X+UqnSOLcfAhDGvBd1cW7kn5JlaVoScd8uejskuotaAB2Cq87iBrGkk7Bcg1HxQc4nkafiVmtR4tnm2LqHoEqg/ZV/g6jm8WC3FzwB2FrJZPGYjc4tNn491hXzuPUk/NNqqgkJtvs0mdxrLICLNKHgZrwbDiL3VOpONL2TUMopFllZz3dXFVEosqe82mjGhcHSGGFejAVLDE41qAK1e4pS07KXkYfooTmEdV0C2xswO+KnxOWZa6jsrPDzb2PVJJFIyovI5kKLHMkUdpoUyiCVCFpMZ5KbenXJtyAPLDuu9+A0XLjZUp+89kYPua2z/AOy4Gu0+HWrjH0pu+75Xu/QfsvO/6M5QxXDuzVpcfyScTqGfqYAO653xrkNc3ne01ZHlgkNeW8pAca2G9/8APQl4oDj1TmbrYa2O3A3v7Qa6q9OYFfNY8eSORSmrZ9DgwKHj2c/eZMl7Gx+RB5ZLxG90oiea7h5c0nlFb1Y9VTTGJ8+I2JnI8OaJiCS0y+bvybmmhoG/xWh421WGZ4ceYNIHmshc1rXkE07lN04D3Hr275fQciGGYSyOPKzcNAt7j6DtXvP69PrMFuF9fg8bWSqW3/T6axs8MiiBO4YwHfe+QBc91/Lhysp/mguxwxwke17msAdK2UhxaQXEsgx6aO8m90AsNq/ia+RpbGyr6ue69v8AKNllZdbmc3lMjuWy6rq3ONkmupKeMJezzpJHVdM4gxY8iaeMNhiIja1lBgqMFzyGXTeZ5b8fLvuqfX/FZzpyYXO5Gt5Ry8oLjdk8xBIHuHoualxPU/mkT7FdsWjV5PiHM8k8rbPcuc4/OyoGTxplPby+Zyt6U3b81RoT0gSoV7y42SST3JspEIXToIQhAAla2ykXuD7SAPbsfZNA0VOIUWaKkASYn2n2NVbBJRVjC7dcZ1Dro02W0pjWXSV2OlsajyzcJnJwgQpUUW6lMx7XHKjqVmYlwi1Mg0VrZdPsdFT52lncgLqmmccGhvFztt0Kuc0goTUc3DyUFCF0UQptwThKbcgBtanE1rkxomX0vb4uWWTz5dgPRJOCn2PDI4covP8A9o2jVeIHHlAPRtD9Vnw5LI6yl+GF3RRajIlVhJKXGybXlCFUg3YIQhAAhCEACEIQAIQhAAhCEAC9Q/aXle4ftIAsGMSSQJ+AbBOliWztFJLHRUjHlUnIxrUAxlpXQLzDmHdWjGghZbGyN1c4+Tspyj7KxZZNgFqxxMcKsglVriTKLZeMbLGLAB2pNZnDocNv0UvGnV1iOBCSyuw5dqvDpB6IXVMrSmPqwhOsrJvEjhKEgSrWYRCmnJwppyAPK9v6p7GwXPsgbep6X6LTcPeHz8xw/vxRg9zzOr5BcbS5BcujJBI47rba34TZmO4+W0TsHR8V7j/Kd1k8jSpYzUkb2H0cxzf1Qmn0daoioVq3huXla95jia4W0zSsjLm+rWH2iPfVLRcL8Fsk9p7mSb7BkjXt+Zaf1XHKlZ2MdzpGWwNEmn+wwkfi6D6rRYPhtK/7Tg35WunYWlMa0Na2gOwCsoMIM67BZ3mfo2R06XZzF/hFIR7Mov3tVDq3AGVjgks52+rN/wAl3qKUdh9U6YubalxZn7B4Iny65pBo7H0SLt/G3hyzKaXxAMlG9gUHe4ri+dgvgkdHI0te00QVohNS6Ms4OL5GEIQnJghCEACWM7hIgIAucd2yfBUPFfspkbUrHR68u1HycRWkLFIfiWFPdTKbLRjJGlpVjhZFp7UdP6qoY8sKrw0S6ZqMeXZToZlRYuRYCsI5VCUTRCRoMTJ3WkwJum6wsM9FX+m6h0UWjUnaNpEdkKLiS2EKY3BwhCQoXpHknlybKcK8tduD6FAFvjOb5PUkjmJABNC1uuA9JE0TXNd1cT6EUaWDg1SJoDWtcPU319drXZOB8JreTkFN5BW1dd1OT4JqPJqsdr42tAcVo8Kpov7rWv7Hma0g79wVUzhW+jRnl3SQLFXqvhngZBJdjtY78cfsHpQ6bLCa/wCGMsD+bGyLI3a17GAj3W0BdlWc4la3rzNa7tZrpuSVSTpCqKbOfaLrDyXQzt5J2Cz6OYTs5quI2AlVXFETgcbIPLYeYhQpzmloce24HT/Up2LNtax5FXKPQwybVFrEAAnfMA/+qtGQf4E/Hgl5sn5fzqpWWr7JDstv8tY/jzg5mdEXMAE7BbT+L/CVpTIGmmj5lIc/15T7qTxk07RyWNNUfNU8DmOc1wIc00QeoIXhdr4v4Chz7kiPlT11N8j66B3ofePouP6npUmNI6OVpa5vbsfe09x7wt0JqSPOnjcHyREIRacmCChBQBOwX9Fd40dhZ3DfRV/iy0pzKQJtbqyx4vZVXG/cK4xHKLLogZmL1WZ1PArcLdTQWqXPxbBTxlQko2ZHFyC0+5XMMti1VZ+Jym170/JrY/JVfJJOi8ZIpuHkkFVTHKTG+lGUTTCZu9L1C2/woWWws8hCi0aUr5MWV5tKUFbjyjw5Pac0GQXVb3foRSZclgn5DdWUHGbDStIhdPFTW0NzfQ+nVdj4XxQ30/4XBdG4nMMgLo2uF9F0vQ/EmDmBlicz3t3CjNSOKo+TOlSlX+lt9gLNaHxLh5bgI5AT+F2x+hWviaABS7FcjWn0OFYTjHNjjeHSvaxrncoc40Oau57fNbmU7Fc74l1xsMgbLG5zaILg0OaN97CMh1Ge4jdzCIghzWtcWkOBBJqqI27KVpgPKLVRrTcSJk0uMGjnfC2mFwYS2IvldyHYEukY00B9j4qVh6mCBus8+jZh5NBE0KRLkUxwHp/P57lTx5wUluUCFn9mvaMPlJ7/ACXqKL1UPJtp9nomI803S7uHabNFHMxvZRNSxIslvJLEyRvo5gNe9p6tPvCahmjAtx3+Kdbq4G0TbPqUykSeO/VmF1rwfDuZ2M8s7+VJu34B3UfO1z7WeGp8M1NGW+jurT8HBdwzJJXAnmr3BUeXkskHkZFESWBzGunUgnuOvyV45mnTIz0v8dydHGEiey4w2R7WmwHEB3qAaBTQWs88VjqKucWSwFSqbp2RRpcY0XTL2BytsWVUkbqU7Hl6LNI1wL9rrChZUSdxZ9k7MLCVDNGW1DFsFZ2VhY79Fs8qNZ/VMPurwkZckT1iy8zQVLY5U2BNRpWjSmaORZKjlpKmGoUnEuptFJSQotIStBkPDym04RZXgoAcx22QtBC3ZU2DHZV9DFY6LqMWrlwkTdMmLZGkWCNwQdwfcu/8DZskkDC9xd7I67/muB4URBGx+hXd+BQGYjSdvZFg/BUlVGPSuXzfijO8beKMuJkyQwtY4NppLrvnqz07bhUDPE6N7T50RBP3m7jt2VPqGgzZeTLIRQdI42fQuJH7KO/gGd5ppaADsTf6KGRY2uzbgnqHLxtfoj8Q6vHlFrISADYHKOjnnqR9PoqbR+IC3+28+0018a72rzJ8KMjZzJG8w6VbTfxWT1XhTMhfb4nk/jYOa/f7KklFqrPSi5xd0baHXb7qdBrXvXOYMuRleY1zfTma4X9VaQ599CozxUehjyxl2bg6z70h1IO/3WS/qj6oGcQpbTUkmawTBTMfKqlkYdRKsItTTKISaRq/60UsB4mZjSyJv3i8uHqGhpB+tj6K2yddbGwucaAXN9Z1V2TK57vg0ejR0H7/ADVsUObMOpyJR2/ZBQktFrUeaKhrqNpLQgC8xZ7aFNilVDhz8vVWsUiSUS8JFzjZFKwZNYVBFKp0E6g1RpTtD+U1VmTFas3uUOUIiyU0Zx+ERJY6dVOapD2dUy7ZXuyFUegheOZC5Q1lQF5KEKhEWLqmXIQgCz0zstnonZCFxmPP5Iv4+oXQtI/7A+BSIU2Np/IroFIjQhZGe1HofKgzdfkhC7EV9GG43/8AHPzXPcXoEqFpXiT9lizolKRCmzZHo9jqpEaELgSKjib7LPif0WdKELRDowZ/IRCEJyAL01CEAL3VtjdAhC4x4kyNS4EIUpF0SwmJkqEsTkiK9RpEIVURG0IQg6f/2Q==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hQQEBAQEhIQFQ8UEBUQFA8SFA8QDxAUFBAVFBQQEhQXHCYeFxkjGRQUHy8gIycpLSwsFh4xNjAqNSYrLCkBCQoKDgwOGg8PGikdHR0pKSkpKSkpKSkpKSkpKSkpKSkpKSkpKSwpKSkpKSwsKSkpKSkpKSksKSkpLCkpKSwpLP/AABEIAMEBBgMBIgACEQEDEQH/xAAcAAABBQEBAQAAAAAAAAAAAAAAAQMEBQYHAgj/xAA9EAABBAECAwUGBQIFAwUAAAABAAIDEQQFIQYSMQcTQVFxIjJhgZGhFEJSsfAjwWJy0eHxQ4KyFRYkMzT/xAAaAQADAQEBAQAAAAAAAAAAAAAAAgMEAQUG/8QAJREAAgICAgIDAAIDAAAAAAAAAAECEQMSITEEEzJBUUJhBSIj/9oADAMBAAIRAxEAPwDi1opLSEAFJEqRABSAEtpEALSKSWlKABIUUlpACBKhIUAKkQlQB5tHOlpeSEABkSd4F5cF4QA73g+KO8TaRADweltM2vQegD3aS16jbalxxjyQdSIbWEp0YrvJT44gVYY0Y2SOVDxhZQDCf+lI/EeOrVu8HFafAK3bobHjoEntK+g5TynyKTmXUZuEGO6AKh1PgsjcBdWVM48EkYwleSCrbI0RzOoTmDpfMU+yJ+uV0UvIfJC2o0JtbhIl3RT0P9MihIEFUM4q8hKi0AFpUBCAApEqEACAkQEAKkKVCABJaVJSAFSFFpCUAeHJte3FeUACEIQAiVemsJ6L3+FKAPET6KnxPtQe7op6M0g6WcSkRvVfFKpsT7U2ikWXWBk0VpcDLWRxgrvDf0WdmuEuDWQSqUGA+AVFjTqwjylOi6kLm6EyQdBfyWbyeHjG6wNlrY8tPOp3ULibR1UYxsfmELQ5GlAnYBCfY7qziaEhSrceMCQhCVAAktBK8FyAPfMjmTRcjmQA5zItNcyOZADgKXmTXMjmQA7zJCU2HILkAeyV5Ll5JSBAClAQhAAgC0JWnceqALjAxBSfnxwvGHMKTr3WksdLgrJmKM51KwmjUCePxTIUSOalZYkqpk/j5HKQhoEzWYjuitcd3RZ/CygQrbHnWeSNWOVouYsik8zMVQ/IoJIZ/wDlTZdM0ePOrKDIWax8ulbYuVaVoqi5D0qjsf8AzZCTk6cKKVCS16R44q8kpbXgoARxXglBKAEAK1pKsMLR3S3QNAWU7pmnlxG3U0vobgngFmPiNEjB3r28zyR0v8vyCy5/I9fXLNOPEmtp9HzPPCWkg+CbWy7SeH/wuY9oHsk8zfKisYrY5qcVJEskNJOIIQlpUJiUlpCEACEIQAIRaEACChTMPR5ZvcY4jzo0g43QuHN4KwabXuLhOZh9prh6Kzx9EK4xfbFFU5iiSYxOwC10Wh/BTsfh8WLC4jjyp9HP26O8+B+iH6M8C6K7Azh9gZZHT7ryzhnvATVDwFI2Ec5HIMaUxmir3FnsBOcXaD3DrqvRUOBnUaKVq0aMUv00Us6kYgtVpfafwsmipNcGqMuSwktqkYOoUeqdjxw9tqplxy13wU6NCkbLFy7CFQ4OWQKBQuUPyc7QAlJRa3HkiFNOKcKacgDypOJDzFR2hXejY3M4JZOlZTHHaSSOj9lHCvf5LXubccXtm+hd+Vv1s/Jd3eKbSznZ5oYxcKOxT5B3jvP2hsD6Claa7qIhjc4mgAvPyyWPFLJLt8I0ZP8ApkUI9I5H22aeHd3KOotp+i4nIyiV0bjniw5DnCxygmgsbBoM8xBbGQHHYupjfWz4KnhKUcS24G8xJSSX0uSoQt3pvZJlzDm9gM/UN2nfo1xoE/BXvD3ZJjzbSZJMgLgWNIaPYJDiDXtAEbkWAtmyMJyhe4oXONNa4nyAJP2XfpOyfGxWte2DvKI5tg8gEgc3tO93eyfILzIxuHmwYzseOKCUlrcp1tZz0SGU2gL26nxXNxXKjjeHwXmS+7jyV5uHIPupf/sDJBpwA9LNfal9IYMfLsWDY0RQsV+YHxCn5GlseCC0etJd2ddtcHzVFwC+j1JofU9E/wAS8ENxRE0n23DpvZ2sm/sut5+jCEtjAFul2odWlwBBPz/ZZztBLXZoHiyLp13c47Joytmee0VdnP8ASuEzK5rGtJcfD+5XaOGuFmYsDWvDS7z2FfAL1wPw+2CHvXD+o/fce6PALQ5VFjh41t6jolnOxscH2yoyuGmSkO2r0TDeEIvEBWeJk0wBxo/HcqFNrLS4sBGxpJsVcUyl1XhdsY5mevwVJFKQfcO3jW1rV5eptEZsja1SaNr2O8vBqwaO4TbuhHBXwRcfUDJKI6I8SSKC1H4lkMe9dFmNQ1aGN/M0hZLibjixytP06LnMujqWozx9rDXkgLnwKfzM0yuJJ8VHVkqQ6Rc6fl8wrxUhz6IVDHJymwriGcPHxStFYyLzA1OqH/CsXzCQUsxG6lYYuQouNdGmMrLiFnL03QmIckBKktFOTCIKKRa2HnAUy5O0mnIA9Qjdbvs/0rv8mCPwdIAf8vV32BWEhO67H2F4XPluk8IoSb/xPIaPtzKGb40XwPVuX4jurW8oodB4LmXapqDuURj3T7xvl8elro2RNQXJu07H/EC+cNDA51uJAIA90UNz8F5PmZ4yywxfRr8KDcnIxuk8R42K7vHNjcWndvcQyg/953v5hdh4Q4kxdSi7yAC27Pjc2nsNeI8v9/JfOOraPLjkOkiexj75XAXG4CrLXfm62pvZ7xI/Bz4XsJ5HvET2/qa4+ySPMEj6keK9RYo1admbNKV01R9F6zw80jvog1kzPaDuUPaK/XH0e3rYO9Xylp653Pz8nJfG10eLHiNyGY72tGTLnY2RycxkhdF7rejmSAbseC4USFvWZIIBHQ0R8xYv4/6LFOiYNRPO8sibC6e2ydy1rsLIAY57r90Q5YaQSAQwAp40ZZIvtA1Bzg+GUsMsTu7e5tBknM3njnY0bBsjCTXQOa4DZUnG2g4jzA7Lypo4+8/pwB5McjzXssZyk2QSPZI28k1p2TjxZcf4QxuxnYLSDG/vWc0epBopxJveeS905xzrscAx3yY8s7u8e2OKMAyBxjrvBfkLF/4ly6Yr5XJZalmtjMc34eWYcwh71pa0RMkcA54aTbhdWQL2VtgZFBzNvYeW+e3UfZcwh4pzrcY8ERROlDnSZkz5pI2kgUxrjsALIA6LWafrDakeHCnPseVAAX9krdHY8kjiXIp8RoEB3OT05Q0f6kLmGkNdqWoyTk/0WyAk+Ba33APpak9onGIf/wDHjcO8eeVzr2Y3xsqp0jizHwIRE14c7q4t3JPkmVpCSjtI7JLqLWgC9gOiq87iBrGlxOwXINR7UHOJ5Gn1JpZrUeLJ59nPoeQXFBvsqzqOZxYLLnPAF7BZLJ4zEbnOa4kn4krCvncerifmU2qqCQutmkzuNZZARZpQ8DNeDYcR4qnUnGl8E1cHdUWWXmvd1cVUS7lTnm00Y0I6RBGUphKmNYvbWLoFcvcUpabBUvIw/FQnMI6oAtsXMDvVT4nLMtdXRWeHm3seqRxKwkXscyFDZMhRcTQplFaWkIWkxHkpt4Trk25AHlh3XeuwaLlxsqY/mkbGD8GtJP8A5LggXaezrVxj6U0Xu+aRx+wH7Lz/APIzlDDce7NXjY/ZJxOoZ+pgA7rnfGuS1zOd7TRcR3YJDZC0tIDjXsijaSXiiz7ydzNbDWx24fq3DXADptzAr5nHDJHIpzVs+gw4FD4mAJkynsbF+FgEbjI2J7pWwyWPESFzSeUUbqx5qmndC+fEZDHySBzRM4Elhk73cx7mmhoH3Wh401aCZ4d7bWkNErIHMbHIQ40/ld0cAsvoORFDMJpHHkZuGgcz3H9IHSvAn1X1mC3Dbo8XzGlLU+mYM7liiaXe0ImA3sb5Bd/O1z3X8yHKyZO9Djicj+9e17mRgOlbKQ8tNuJZBj03zkBPRYXV+018gLY2EX+d5s/IDbz+qy0uuTObyGV/JZdy3QJJsk11N/sE8YS+zBI6tpvEOLHkS5MYbDAWxMayhGAIgXOIZfs28t9e7vxVLr/as505dC5/dtbyDl5Wl+9k85BIHTYeS5s5xPX/AFSJ9FdsWjV5PaHM8k8rbIqyXOPzsqBk8a5T28necrKqmAD7qjQnpBVHp7ySSSST4kkleUIXToIQhAAlY2zSRe4eqAPboNk0DRU5wUWaNAEmJ9p9jFXQSUVYQu3XGdHXRptzaUxrLSux0qZ2jzGLCZysIHwUmGI2pbMe0rlQ1GYlwy1MA0tbLp9joqjO0vxCZTs44UN4udtuUKuewg0UJtTmw9SW0IXRRHJty9leHIA8NWoxNa5MWKO+lmvVyyyefJtSScFLspDI4covP/WjaNV4gLuUA9GALP8AMUsrrKX0xu6HXkZEqsV8hcbO5XhCFUg+QQhCABCEIAEIQgAQhCABCEIAF6h95eV7h94IAsWMteZYE/ANgnSxLZ2ikljo/BSMeXopORjWoBjLV04XeHN4K1jaCFlsbI3V1j5GwUpItFli2AWrHExx5KrgmVrizhSbLxjZZRYAO1JvM4dDhYUrGyFc4jgQLSWV0Ry/VuHSCNt0LqmVpTX1YF/JIn9rE9KOFIQELWYBCmnJ0ppyAPC9u6p7GwXPsgez+o7D0Wm4e7Pn5bh/XhjafzHmeR8guNpcsFy6MkEOO62uudk2ZjuPdtE8Y6PiuyP8rt/3WTyNLljPLJHIx3k9rm/uhNPlHWqIqFbM4al5GvkMUTHC2meRkRePNrPeI+NUtDwxwUyQ88j4377CN7JG/MtJ+hpDdKzsVs6RlsDRJp/cY4j9XQLRYPZtM+uZ7W+m66bg6UxrQ1rQAB0Cs4MIM3Ow8lmeZ/RsXjpdnMXdkUhFtlF/EKh1bs/yscFxj52+bN/su9RSD8o+qeMV7UuLM/sHgifLjm0aNg+R6pF27jbs5ZlN7yINZOBewoP+BpcZzsB8Ejo5Glr2mi0/zdaIzUujLODj2R0IQnJghCEACVh3CRAQBc452TwKiYr9lMYEr4HR67u1GycPYq1hYpD8Wwp70PpZjXtLSrDCyb9U/qOn9aCp2PLCqdon0zUY8uymwzqkxciwp8cijKJohIv8PJ3WkwZum6w0M9FX+mah0UWjVF2jaQnZCi4kthCmxrOEItIShekeSeXJspwryx1OB8jfmgC3xnN7kbkuBcS0AkAWt1wHpAmia9rurifIijQH2WEg1SNjQxrXD9Rvr5rsnA+E1vd8gAZ3Yrauu+6nLhE65NTjsfGGgOP79Fo8EiaL+qxj/Ah7WuB38QVUzK30WM8u/wAEkCpVap2ZafkW52Mxjz/1Iv6bulDptsPBYXX+zGaB4fjZVkG2te1gcK6C2gFdkAWd4kY00edrX3tZrpuST6KknSOVbOe6LrDyTjzNDMlgs/pew7B7Vcxxgn4/VVXFMbgcXKPLzCQxAgAPeCxrnXtuBVfNTsaba1jyKuT0MMm0WkLQB/Anu9A6qtGQf908zAL6JPyUrLV+kh+W3pt91kOPODmZ0RfHQyGC2u6c4/QVpe8DTTW/Cz99kn4/z5T8KTxk07RyWNNUfNc8DmOLHAtc00WnYgjwKbXa+L+A4c/mliIhyq8b7uWvB3l6rkGp6TJjSOilaWvaao9D/iafEfFbozUjzpwcWQ0ISJyYJUBBQBNwX9FeY0drO4b6NK/xZVORSBMrcBWeNF7Kqonbq6xCosuivzMXqsxqeBW4W7mhsKlz8VNGVCSjZkcXI5T8Fcwy2LVXnYnKbA2XvT8n8p+Ss1ZJOi7jkU3DyeUg/FVTXqTG+lJo0wmbvTM+2/wpFl8LOIvdCg0aezFrzaUoK3HlHlyd05oMguq6G/I7Jhy9Y+RyG63QBsdK0mF08VNbQ3N7g+q7Fwtihovb4Lg2jcTmGQOMbXi+niulaJ2lY/MDLC+MeBbuB91GSYiajzI6TKVoNKZ7AWa0LiTDy3ARSAn9Ltj91r4mACguxTGTT6HFhOMc2OJ7XSvYxjn8gc40LrxPh6lbiQ7H0XPOJddZDI1ssbywtNuDQ9o9rfmHzXZsZGf4jPMInA8zGsc5pDgWm6qiDSk6YDyi9zVKn1luJEyabGDAHyQNAZzCMlsRklfydAS57AaH5FLw9TBA9Pp8FnmjZh5NBG0KRLkew4D9Pp0VPHmj+eKktyg4dfBZjXqMSSl3j8gvUUQ8VDygWn2en7JiLON0u7DuJoo5WN8lF1HEiyW93LDHIzyc0Gvi09Wn4hMQzR1bjv5Wnm6uBtG3fzKZS+yTx3x2YXWux4O5n4ryzxEUntM9A/qPna59rPDU+G6p4y0dA7qw+hC7hmSTOF85HwGyo8vIZIDi5HK4SWBzkDoNy0nxA3+SvHM+mRn4v+u1nGEJ3LjDZHtabaHuaHeYDiAU0FrPPFY6irrFksD6KkU3TsijRXGNF0y9gcrbFkVJG79lOx5VmkjXAv2usKFlRJzFmT0wtcTGaMtqGJzArOyNLXei2eVGs9qmJ1KtCRlyKj3izWAVKY5U+BNRrz6K0YmaORZKjlq0JlpQp6l1JlHSChISrmQ8OKbThF7BeCgBzHbZC0MLdvkqXBjtX0MRI6H0XUYvLfCRN0uUtkaRYI6OGxHou/cDZ0j4GF73OBaPe3I+a4JhRkEbH6Fd34FAZiMJ2PKDR+Asp3Wpj8Vy9v8AVGd427UZcTJkghbG4MppLrvmI38em4VAztOje09/E4E9XNpzfjsqfP0KfLyZZSKDpnm3daJJBr0UeTgGd5ppYBZAJ5tx519VGeldm7DLyNvjaI/EOrx5RbHCQAeZo5RVOebsjqfD6Km0fiAt/pPPtNNb+NbWrzJ7J8nZ7JWc48uZp+RWU1ThXMheTJDIXX77Bz38SWqSUWqs9KLlF3RtYddsdSp0GtfFc5x8qRlCRr2+A5g5t/UK0gz78VGWKjfiyxlwzcHWfikOpB1fv4rJfituqG5xClqakos1YmFqbj5XRZGHUvNWMWp+iZI7J0ao5opYHtKy2mOJm3OXlw8wA2j9yPorXJ11sbC5xAA6nx9APErm+taq7JlMjunRrf0tF0P7/NXxx5sweRkSWv6QShJaLWk80VDXUbSWhAF3i5FgKdFKqHEn5dirWKVTcS0JFzj5KsI5rCz8Uqn48/RQapmlStD+U1VmTFeysnvUOULsWTmZ1+ERJY6XamjZSZI+pTLtle7IVR6QvHMhFD2VAXkpEJyB6h6pkoQgCz0tbPRUIR9GLP8AJGiiW90j/wCgf5SkQkl0d8f5sr4ep/nipDOv88kIWJnt4+iQf7KDJ1PohC7Hs6zEcd//AJj6rnuMkQtK6JfyLKPokQhSZtj0e29VIZ0QhASKniT3W+v9lnChC0Q6POz9iIQhOQBemoQgBR1Vtj9B80IXGNEmRKXAkQpSLomBMToQkiEiNJ4+ijPQhVRIbKEIXQP/2Q=="/>
          <p:cNvSpPr>
            <a:spLocks noChangeAspect="1" noChangeArrowheads="1"/>
          </p:cNvSpPr>
          <p:nvPr/>
        </p:nvSpPr>
        <p:spPr bwMode="auto">
          <a:xfrm>
            <a:off x="63500" y="-885825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orldonline.media.clients.ellingtoncms.com/img/photos/2012/10/15/quit-smoking-burning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3528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8300" y="3352800"/>
            <a:ext cx="5092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buFont typeface="Arial" pitchFamily="34" charset="0"/>
              <a:buChar char="•"/>
            </a:pPr>
            <a:r>
              <a:rPr lang="en-US" sz="2800" dirty="0" smtClean="0"/>
              <a:t>In total, smoking is  responsible for </a:t>
            </a:r>
            <a:r>
              <a:rPr lang="en-US" sz="2800" b="1" dirty="0" smtClean="0"/>
              <a:t>$12.2 billion</a:t>
            </a:r>
            <a:r>
              <a:rPr lang="en-US" sz="2800" dirty="0" smtClean="0"/>
              <a:t> in excess medical care expenditures and lost productivity in Texas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impact of smoking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>
                <a:cs typeface="Times New Roman" pitchFamily="18" charset="0"/>
              </a:rPr>
              <a:t>In Texas, tobacco use is the single greatest preventable cause of premature death and disease.</a:t>
            </a:r>
          </a:p>
          <a:p>
            <a:r>
              <a:rPr lang="en-US" sz="3300" dirty="0" smtClean="0">
                <a:cs typeface="Times New Roman" pitchFamily="18" charset="0"/>
              </a:rPr>
              <a:t>Tobacco use is a major risk factor for multiple cancers, heart disease, stroke and lung disease.</a:t>
            </a:r>
          </a:p>
          <a:p>
            <a:r>
              <a:rPr lang="en-US" sz="3300" b="1" dirty="0" smtClean="0">
                <a:cs typeface="Times New Roman" pitchFamily="18" charset="0"/>
              </a:rPr>
              <a:t>24,000</a:t>
            </a:r>
            <a:r>
              <a:rPr lang="en-US" sz="3300" dirty="0" smtClean="0">
                <a:cs typeface="Times New Roman" pitchFamily="18" charset="0"/>
              </a:rPr>
              <a:t> adults per year </a:t>
            </a:r>
            <a:r>
              <a:rPr lang="en-US" sz="3300" dirty="0" smtClean="0">
                <a:cs typeface="Times New Roman" pitchFamily="18" charset="0"/>
              </a:rPr>
              <a:t>die of a smoking-attributable illness </a:t>
            </a:r>
            <a:r>
              <a:rPr lang="en-US" sz="3300" dirty="0" smtClean="0">
                <a:cs typeface="Times New Roman" pitchFamily="18" charset="0"/>
              </a:rPr>
              <a:t>in </a:t>
            </a:r>
            <a:r>
              <a:rPr lang="en-US" sz="3300" dirty="0" smtClean="0">
                <a:cs typeface="Times New Roman" pitchFamily="18" charset="0"/>
              </a:rPr>
              <a:t>Texas. </a:t>
            </a:r>
            <a:endParaRPr lang="en-US" sz="3300" dirty="0" smtClean="0">
              <a:cs typeface="Times New Roman" pitchFamily="18" charset="0"/>
            </a:endParaRPr>
          </a:p>
          <a:p>
            <a:pPr lvl="1"/>
            <a:r>
              <a:rPr lang="en-US" sz="2900" dirty="0" smtClean="0">
                <a:cs typeface="Times New Roman" pitchFamily="18" charset="0"/>
              </a:rPr>
              <a:t>That </a:t>
            </a:r>
            <a:r>
              <a:rPr lang="en-US" sz="2900" dirty="0" smtClean="0">
                <a:cs typeface="Times New Roman" pitchFamily="18" charset="0"/>
              </a:rPr>
              <a:t>is more than die from AIDS, heroin, cocaine, alcohol, car accidents, fire and murder – combined.</a:t>
            </a:r>
          </a:p>
          <a:p>
            <a:r>
              <a:rPr lang="en-US" sz="3300" dirty="0" smtClean="0">
                <a:cs typeface="Times New Roman" pitchFamily="18" charset="0"/>
              </a:rPr>
              <a:t>For every one person who dies from tobacco-related causes, there are </a:t>
            </a:r>
            <a:r>
              <a:rPr lang="en-US" sz="3300" b="1" dirty="0" smtClean="0">
                <a:cs typeface="Times New Roman" pitchFamily="18" charset="0"/>
              </a:rPr>
              <a:t>20</a:t>
            </a:r>
            <a:r>
              <a:rPr lang="en-US" sz="3300" dirty="0" smtClean="0">
                <a:cs typeface="Times New Roman" pitchFamily="18" charset="0"/>
              </a:rPr>
              <a:t> more people who are suffering with at least one serious illness from smoking.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12EB6C38416C4D94C62917C7228983" ma:contentTypeVersion="2" ma:contentTypeDescription="Create a new document." ma:contentTypeScope="" ma:versionID="73d4b236ed6152d7e7f048f64a62aeb9">
  <xsd:schema xmlns:xsd="http://www.w3.org/2001/XMLSchema" xmlns:xs="http://www.w3.org/2001/XMLSchema" xmlns:p="http://schemas.microsoft.com/office/2006/metadata/properties" xmlns:ns2="350b8378-6099-41d7-9db8-0b12d8748f77" targetNamespace="http://schemas.microsoft.com/office/2006/metadata/properties" ma:root="true" ma:fieldsID="2580aa18360a522c028e565e83f62d1c" ns2:_="">
    <xsd:import namespace="350b8378-6099-41d7-9db8-0b12d8748f77"/>
    <xsd:element name="properties">
      <xsd:complexType>
        <xsd:sequence>
          <xsd:element name="documentManagement">
            <xsd:complexType>
              <xsd:all>
                <xsd:element ref="ns2:Sort_x0020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b8378-6099-41d7-9db8-0b12d8748f77" elementFormDefault="qualified">
    <xsd:import namespace="http://schemas.microsoft.com/office/2006/documentManagement/types"/>
    <xsd:import namespace="http://schemas.microsoft.com/office/infopath/2007/PartnerControls"/>
    <xsd:element name="Sort_x0020_by" ma:index="8" nillable="true" ma:displayName="Sort by" ma:decimals="2" ma:description="Assign numbers to this column to sort in numerical order for PDF" ma:internalName="Sort_x0020_by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_x0020_by xmlns="350b8378-6099-41d7-9db8-0b12d8748f77" xsi:nil="true"/>
  </documentManagement>
</p:properties>
</file>

<file path=customXml/itemProps1.xml><?xml version="1.0" encoding="utf-8"?>
<ds:datastoreItem xmlns:ds="http://schemas.openxmlformats.org/officeDocument/2006/customXml" ds:itemID="{59787D6C-2AA0-4264-ABF3-E0AFB1C52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0b8378-6099-41d7-9db8-0b12d8748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4F353F-5FC7-4885-ACDF-5E8525872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25A46-4E56-43A2-B43B-8926AD0DAC1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350b8378-6099-41d7-9db8-0b12d8748f7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664</Words>
  <Application>Microsoft Office PowerPoint</Application>
  <PresentationFormat>On-screen Show (4:3)</PresentationFormat>
  <Paragraphs>69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University of Health  Our Health, Our Economy</vt:lpstr>
      <vt:lpstr>PowerPoint Presentation</vt:lpstr>
      <vt:lpstr>Smoking in Texas</vt:lpstr>
      <vt:lpstr>PowerPoint Presentation</vt:lpstr>
      <vt:lpstr>Smoking in Texas</vt:lpstr>
      <vt:lpstr>Smoking in Texas</vt:lpstr>
      <vt:lpstr>PowerPoint Presentation</vt:lpstr>
      <vt:lpstr>Financial burden of smoking in Texas</vt:lpstr>
      <vt:lpstr>Health impact of smoking in Texas</vt:lpstr>
      <vt:lpstr>PowerPoint Presentation</vt:lpstr>
      <vt:lpstr>Texas tobacco prevention programs</vt:lpstr>
      <vt:lpstr>Texas tobacco prevention programs</vt:lpstr>
      <vt:lpstr>Tobacco Cessation Programs in Texas</vt:lpstr>
      <vt:lpstr>PowerPoint Presentation</vt:lpstr>
      <vt:lpstr>Tobacco Cessation Programs in Texas</vt:lpstr>
      <vt:lpstr>Smoke-free Texas</vt:lpstr>
      <vt:lpstr>PowerPoint Presentation</vt:lpstr>
      <vt:lpstr>Smoke-free Texas</vt:lpstr>
      <vt:lpstr>Other Texas public health policies on tobacco</vt:lpstr>
      <vt:lpstr>Tobacco related resources</vt:lpstr>
    </vt:vector>
  </TitlesOfParts>
  <Company>Texas Medical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Health  Our Health, Our Economy</dc:title>
  <dc:creator>TMA1540</dc:creator>
  <cp:lastModifiedBy>TMA1540</cp:lastModifiedBy>
  <cp:revision>65</cp:revision>
  <dcterms:created xsi:type="dcterms:W3CDTF">2012-11-07T14:24:05Z</dcterms:created>
  <dcterms:modified xsi:type="dcterms:W3CDTF">2012-11-09T15:30:38Z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0x010100F412EB6C38416C4D94C62917C7228983</vt:lpwstr>
  </property>
</Properties>
</file>